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8" r:id="rId2"/>
    <p:sldId id="257" r:id="rId3"/>
    <p:sldId id="280" r:id="rId4"/>
    <p:sldId id="281" r:id="rId5"/>
    <p:sldId id="282" r:id="rId6"/>
    <p:sldId id="283" r:id="rId7"/>
    <p:sldId id="284" r:id="rId8"/>
    <p:sldId id="285" r:id="rId9"/>
    <p:sldId id="286" r:id="rId10"/>
    <p:sldId id="287" r:id="rId11"/>
    <p:sldId id="288" r:id="rId12"/>
    <p:sldId id="267" r:id="rId13"/>
    <p:sldId id="289" r:id="rId14"/>
    <p:sldId id="276" r:id="rId15"/>
    <p:sldId id="290" r:id="rId16"/>
    <p:sldId id="291" r:id="rId17"/>
    <p:sldId id="271" r:id="rId18"/>
    <p:sldId id="292" r:id="rId19"/>
    <p:sldId id="293" r:id="rId20"/>
    <p:sldId id="294" r:id="rId21"/>
    <p:sldId id="295" r:id="rId22"/>
    <p:sldId id="274" r:id="rId23"/>
  </p:sldIdLst>
  <p:sldSz cx="6583363" cy="3657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23" autoAdjust="0"/>
    <p:restoredTop sz="94660"/>
  </p:normalViewPr>
  <p:slideViewPr>
    <p:cSldViewPr snapToGrid="0">
      <p:cViewPr varScale="1">
        <p:scale>
          <a:sx n="166" d="100"/>
          <a:sy n="166" d="100"/>
        </p:scale>
        <p:origin x="52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21" y="598593"/>
            <a:ext cx="4937522" cy="1273387"/>
          </a:xfrm>
        </p:spPr>
        <p:txBody>
          <a:bodyPr anchor="b"/>
          <a:lstStyle>
            <a:lvl1pPr algn="ctr">
              <a:defRPr sz="3200"/>
            </a:lvl1pPr>
          </a:lstStyle>
          <a:p>
            <a:r>
              <a:rPr lang="en-US" smtClean="0"/>
              <a:t>Click to edit Master title style</a:t>
            </a:r>
            <a:endParaRPr lang="en-US" dirty="0"/>
          </a:p>
        </p:txBody>
      </p:sp>
      <p:sp>
        <p:nvSpPr>
          <p:cNvPr id="3" name="Subtitle 2"/>
          <p:cNvSpPr>
            <a:spLocks noGrp="1"/>
          </p:cNvSpPr>
          <p:nvPr>
            <p:ph type="subTitle" idx="1"/>
          </p:nvPr>
        </p:nvSpPr>
        <p:spPr>
          <a:xfrm>
            <a:off x="822921" y="1921087"/>
            <a:ext cx="4937522" cy="883073"/>
          </a:xfrm>
        </p:spPr>
        <p:txBody>
          <a:bodyPr/>
          <a:lstStyle>
            <a:lvl1pPr marL="0" indent="0" algn="ctr">
              <a:buNone/>
              <a:defRPr sz="1280"/>
            </a:lvl1pPr>
            <a:lvl2pPr marL="243825" indent="0" algn="ctr">
              <a:buNone/>
              <a:defRPr sz="1067"/>
            </a:lvl2pPr>
            <a:lvl3pPr marL="487650" indent="0" algn="ctr">
              <a:buNone/>
              <a:defRPr sz="960"/>
            </a:lvl3pPr>
            <a:lvl4pPr marL="731474" indent="0" algn="ctr">
              <a:buNone/>
              <a:defRPr sz="853"/>
            </a:lvl4pPr>
            <a:lvl5pPr marL="975299" indent="0" algn="ctr">
              <a:buNone/>
              <a:defRPr sz="853"/>
            </a:lvl5pPr>
            <a:lvl6pPr marL="1219124" indent="0" algn="ctr">
              <a:buNone/>
              <a:defRPr sz="853"/>
            </a:lvl6pPr>
            <a:lvl7pPr marL="1462949" indent="0" algn="ctr">
              <a:buNone/>
              <a:defRPr sz="853"/>
            </a:lvl7pPr>
            <a:lvl8pPr marL="1706773" indent="0" algn="ctr">
              <a:buNone/>
              <a:defRPr sz="853"/>
            </a:lvl8pPr>
            <a:lvl9pPr marL="1950598" indent="0" algn="ctr">
              <a:buNone/>
              <a:defRPr sz="85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259E8-4991-4911-89D1-0E4050438942}"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8F7D0-21F2-493B-A8CB-C3DE46FC1D6B}" type="slidenum">
              <a:rPr lang="en-US" smtClean="0"/>
              <a:t>‹#›</a:t>
            </a:fld>
            <a:endParaRPr lang="en-US"/>
          </a:p>
        </p:txBody>
      </p:sp>
    </p:spTree>
    <p:extLst>
      <p:ext uri="{BB962C8B-B14F-4D97-AF65-F5344CB8AC3E}">
        <p14:creationId xmlns:p14="http://schemas.microsoft.com/office/powerpoint/2010/main" val="30939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259E8-4991-4911-89D1-0E4050438942}"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8F7D0-21F2-493B-A8CB-C3DE46FC1D6B}" type="slidenum">
              <a:rPr lang="en-US" smtClean="0"/>
              <a:t>‹#›</a:t>
            </a:fld>
            <a:endParaRPr lang="en-US"/>
          </a:p>
        </p:txBody>
      </p:sp>
    </p:spTree>
    <p:extLst>
      <p:ext uri="{BB962C8B-B14F-4D97-AF65-F5344CB8AC3E}">
        <p14:creationId xmlns:p14="http://schemas.microsoft.com/office/powerpoint/2010/main" val="239554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11219" y="194733"/>
            <a:ext cx="1419538" cy="309964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2606" y="194733"/>
            <a:ext cx="4176321" cy="309964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259E8-4991-4911-89D1-0E4050438942}"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8F7D0-21F2-493B-A8CB-C3DE46FC1D6B}" type="slidenum">
              <a:rPr lang="en-US" smtClean="0"/>
              <a:t>‹#›</a:t>
            </a:fld>
            <a:endParaRPr lang="en-US"/>
          </a:p>
        </p:txBody>
      </p:sp>
    </p:spTree>
    <p:extLst>
      <p:ext uri="{BB962C8B-B14F-4D97-AF65-F5344CB8AC3E}">
        <p14:creationId xmlns:p14="http://schemas.microsoft.com/office/powerpoint/2010/main" val="3605158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259E8-4991-4911-89D1-0E4050438942}"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8F7D0-21F2-493B-A8CB-C3DE46FC1D6B}" type="slidenum">
              <a:rPr lang="en-US" smtClean="0"/>
              <a:t>‹#›</a:t>
            </a:fld>
            <a:endParaRPr lang="en-US"/>
          </a:p>
        </p:txBody>
      </p:sp>
    </p:spTree>
    <p:extLst>
      <p:ext uri="{BB962C8B-B14F-4D97-AF65-F5344CB8AC3E}">
        <p14:creationId xmlns:p14="http://schemas.microsoft.com/office/powerpoint/2010/main" val="22092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9177" y="911860"/>
            <a:ext cx="5678151" cy="1521460"/>
          </a:xfrm>
        </p:spPr>
        <p:txBody>
          <a:bodyPr anchor="b"/>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449177" y="2447714"/>
            <a:ext cx="5678151" cy="800100"/>
          </a:xfrm>
        </p:spPr>
        <p:txBody>
          <a:bodyPr/>
          <a:lstStyle>
            <a:lvl1pPr marL="0" indent="0">
              <a:buNone/>
              <a:defRPr sz="1280">
                <a:solidFill>
                  <a:schemeClr val="tx1">
                    <a:tint val="75000"/>
                  </a:schemeClr>
                </a:solidFill>
              </a:defRPr>
            </a:lvl1pPr>
            <a:lvl2pPr marL="243825" indent="0">
              <a:buNone/>
              <a:defRPr sz="1067">
                <a:solidFill>
                  <a:schemeClr val="tx1">
                    <a:tint val="75000"/>
                  </a:schemeClr>
                </a:solidFill>
              </a:defRPr>
            </a:lvl2pPr>
            <a:lvl3pPr marL="487650" indent="0">
              <a:buNone/>
              <a:defRPr sz="960">
                <a:solidFill>
                  <a:schemeClr val="tx1">
                    <a:tint val="75000"/>
                  </a:schemeClr>
                </a:solidFill>
              </a:defRPr>
            </a:lvl3pPr>
            <a:lvl4pPr marL="731474" indent="0">
              <a:buNone/>
              <a:defRPr sz="853">
                <a:solidFill>
                  <a:schemeClr val="tx1">
                    <a:tint val="75000"/>
                  </a:schemeClr>
                </a:solidFill>
              </a:defRPr>
            </a:lvl4pPr>
            <a:lvl5pPr marL="975299" indent="0">
              <a:buNone/>
              <a:defRPr sz="853">
                <a:solidFill>
                  <a:schemeClr val="tx1">
                    <a:tint val="75000"/>
                  </a:schemeClr>
                </a:solidFill>
              </a:defRPr>
            </a:lvl5pPr>
            <a:lvl6pPr marL="1219124" indent="0">
              <a:buNone/>
              <a:defRPr sz="853">
                <a:solidFill>
                  <a:schemeClr val="tx1">
                    <a:tint val="75000"/>
                  </a:schemeClr>
                </a:solidFill>
              </a:defRPr>
            </a:lvl6pPr>
            <a:lvl7pPr marL="1462949" indent="0">
              <a:buNone/>
              <a:defRPr sz="853">
                <a:solidFill>
                  <a:schemeClr val="tx1">
                    <a:tint val="75000"/>
                  </a:schemeClr>
                </a:solidFill>
              </a:defRPr>
            </a:lvl7pPr>
            <a:lvl8pPr marL="1706773" indent="0">
              <a:buNone/>
              <a:defRPr sz="853">
                <a:solidFill>
                  <a:schemeClr val="tx1">
                    <a:tint val="75000"/>
                  </a:schemeClr>
                </a:solidFill>
              </a:defRPr>
            </a:lvl8pPr>
            <a:lvl9pPr marL="1950598" indent="0">
              <a:buNone/>
              <a:defRPr sz="85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D259E8-4991-4911-89D1-0E4050438942}" type="datetimeFigureOut">
              <a:rPr lang="en-US" smtClean="0"/>
              <a:t>8/27/2018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8F7D0-21F2-493B-A8CB-C3DE46FC1D6B}" type="slidenum">
              <a:rPr lang="en-US" smtClean="0"/>
              <a:t>‹#›</a:t>
            </a:fld>
            <a:endParaRPr lang="en-US"/>
          </a:p>
        </p:txBody>
      </p:sp>
    </p:spTree>
    <p:extLst>
      <p:ext uri="{BB962C8B-B14F-4D97-AF65-F5344CB8AC3E}">
        <p14:creationId xmlns:p14="http://schemas.microsoft.com/office/powerpoint/2010/main" val="3586908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2606" y="973666"/>
            <a:ext cx="2797929" cy="2320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332828" y="973666"/>
            <a:ext cx="2797929" cy="2320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259E8-4991-4911-89D1-0E4050438942}" type="datetimeFigureOut">
              <a:rPr lang="en-US" smtClean="0"/>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08F7D0-21F2-493B-A8CB-C3DE46FC1D6B}" type="slidenum">
              <a:rPr lang="en-US" smtClean="0"/>
              <a:t>‹#›</a:t>
            </a:fld>
            <a:endParaRPr lang="en-US"/>
          </a:p>
        </p:txBody>
      </p:sp>
    </p:spTree>
    <p:extLst>
      <p:ext uri="{BB962C8B-B14F-4D97-AF65-F5344CB8AC3E}">
        <p14:creationId xmlns:p14="http://schemas.microsoft.com/office/powerpoint/2010/main" val="174873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3463" y="194734"/>
            <a:ext cx="5678151" cy="70696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53464" y="896620"/>
            <a:ext cx="2785071" cy="439420"/>
          </a:xfrm>
        </p:spPr>
        <p:txBody>
          <a:bodyPr anchor="b"/>
          <a:lstStyle>
            <a:lvl1pPr marL="0" indent="0">
              <a:buNone/>
              <a:defRPr sz="1280" b="1"/>
            </a:lvl1pPr>
            <a:lvl2pPr marL="243825" indent="0">
              <a:buNone/>
              <a:defRPr sz="1067" b="1"/>
            </a:lvl2pPr>
            <a:lvl3pPr marL="487650" indent="0">
              <a:buNone/>
              <a:defRPr sz="960" b="1"/>
            </a:lvl3pPr>
            <a:lvl4pPr marL="731474" indent="0">
              <a:buNone/>
              <a:defRPr sz="853" b="1"/>
            </a:lvl4pPr>
            <a:lvl5pPr marL="975299" indent="0">
              <a:buNone/>
              <a:defRPr sz="853" b="1"/>
            </a:lvl5pPr>
            <a:lvl6pPr marL="1219124" indent="0">
              <a:buNone/>
              <a:defRPr sz="853" b="1"/>
            </a:lvl6pPr>
            <a:lvl7pPr marL="1462949" indent="0">
              <a:buNone/>
              <a:defRPr sz="853" b="1"/>
            </a:lvl7pPr>
            <a:lvl8pPr marL="1706773" indent="0">
              <a:buNone/>
              <a:defRPr sz="853" b="1"/>
            </a:lvl8pPr>
            <a:lvl9pPr marL="1950598" indent="0">
              <a:buNone/>
              <a:defRPr sz="853" b="1"/>
            </a:lvl9pPr>
          </a:lstStyle>
          <a:p>
            <a:pPr lvl="0"/>
            <a:r>
              <a:rPr lang="en-US" smtClean="0"/>
              <a:t>Edit Master text styles</a:t>
            </a:r>
          </a:p>
        </p:txBody>
      </p:sp>
      <p:sp>
        <p:nvSpPr>
          <p:cNvPr id="4" name="Content Placeholder 3"/>
          <p:cNvSpPr>
            <a:spLocks noGrp="1"/>
          </p:cNvSpPr>
          <p:nvPr>
            <p:ph sz="half" idx="2"/>
          </p:nvPr>
        </p:nvSpPr>
        <p:spPr>
          <a:xfrm>
            <a:off x="453464" y="1336040"/>
            <a:ext cx="2785071" cy="19651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332827" y="896620"/>
            <a:ext cx="2798787" cy="439420"/>
          </a:xfrm>
        </p:spPr>
        <p:txBody>
          <a:bodyPr anchor="b"/>
          <a:lstStyle>
            <a:lvl1pPr marL="0" indent="0">
              <a:buNone/>
              <a:defRPr sz="1280" b="1"/>
            </a:lvl1pPr>
            <a:lvl2pPr marL="243825" indent="0">
              <a:buNone/>
              <a:defRPr sz="1067" b="1"/>
            </a:lvl2pPr>
            <a:lvl3pPr marL="487650" indent="0">
              <a:buNone/>
              <a:defRPr sz="960" b="1"/>
            </a:lvl3pPr>
            <a:lvl4pPr marL="731474" indent="0">
              <a:buNone/>
              <a:defRPr sz="853" b="1"/>
            </a:lvl4pPr>
            <a:lvl5pPr marL="975299" indent="0">
              <a:buNone/>
              <a:defRPr sz="853" b="1"/>
            </a:lvl5pPr>
            <a:lvl6pPr marL="1219124" indent="0">
              <a:buNone/>
              <a:defRPr sz="853" b="1"/>
            </a:lvl6pPr>
            <a:lvl7pPr marL="1462949" indent="0">
              <a:buNone/>
              <a:defRPr sz="853" b="1"/>
            </a:lvl7pPr>
            <a:lvl8pPr marL="1706773" indent="0">
              <a:buNone/>
              <a:defRPr sz="853" b="1"/>
            </a:lvl8pPr>
            <a:lvl9pPr marL="1950598" indent="0">
              <a:buNone/>
              <a:defRPr sz="853" b="1"/>
            </a:lvl9pPr>
          </a:lstStyle>
          <a:p>
            <a:pPr lvl="0"/>
            <a:r>
              <a:rPr lang="en-US" smtClean="0"/>
              <a:t>Edit Master text styles</a:t>
            </a:r>
          </a:p>
        </p:txBody>
      </p:sp>
      <p:sp>
        <p:nvSpPr>
          <p:cNvPr id="6" name="Content Placeholder 5"/>
          <p:cNvSpPr>
            <a:spLocks noGrp="1"/>
          </p:cNvSpPr>
          <p:nvPr>
            <p:ph sz="quarter" idx="4"/>
          </p:nvPr>
        </p:nvSpPr>
        <p:spPr>
          <a:xfrm>
            <a:off x="3332827" y="1336040"/>
            <a:ext cx="2798787" cy="19651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259E8-4991-4911-89D1-0E4050438942}" type="datetimeFigureOut">
              <a:rPr lang="en-US" smtClean="0"/>
              <a:t>8/27/2018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08F7D0-21F2-493B-A8CB-C3DE46FC1D6B}" type="slidenum">
              <a:rPr lang="en-US" smtClean="0"/>
              <a:t>‹#›</a:t>
            </a:fld>
            <a:endParaRPr lang="en-US"/>
          </a:p>
        </p:txBody>
      </p:sp>
    </p:spTree>
    <p:extLst>
      <p:ext uri="{BB962C8B-B14F-4D97-AF65-F5344CB8AC3E}">
        <p14:creationId xmlns:p14="http://schemas.microsoft.com/office/powerpoint/2010/main" val="44332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D259E8-4991-4911-89D1-0E4050438942}" type="datetimeFigureOut">
              <a:rPr lang="en-US" smtClean="0"/>
              <a:t>8/27/2018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08F7D0-21F2-493B-A8CB-C3DE46FC1D6B}" type="slidenum">
              <a:rPr lang="en-US" smtClean="0"/>
              <a:t>‹#›</a:t>
            </a:fld>
            <a:endParaRPr lang="en-US"/>
          </a:p>
        </p:txBody>
      </p:sp>
    </p:spTree>
    <p:extLst>
      <p:ext uri="{BB962C8B-B14F-4D97-AF65-F5344CB8AC3E}">
        <p14:creationId xmlns:p14="http://schemas.microsoft.com/office/powerpoint/2010/main" val="63993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259E8-4991-4911-89D1-0E4050438942}" type="datetimeFigureOut">
              <a:rPr lang="en-US" smtClean="0"/>
              <a:t>8/27/2018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08F7D0-21F2-493B-A8CB-C3DE46FC1D6B}" type="slidenum">
              <a:rPr lang="en-US" smtClean="0"/>
              <a:t>‹#›</a:t>
            </a:fld>
            <a:endParaRPr lang="en-US"/>
          </a:p>
        </p:txBody>
      </p:sp>
    </p:spTree>
    <p:extLst>
      <p:ext uri="{BB962C8B-B14F-4D97-AF65-F5344CB8AC3E}">
        <p14:creationId xmlns:p14="http://schemas.microsoft.com/office/powerpoint/2010/main" val="353669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3464" y="243840"/>
            <a:ext cx="2123306" cy="853440"/>
          </a:xfrm>
        </p:spPr>
        <p:txBody>
          <a:bodyPr anchor="b"/>
          <a:lstStyle>
            <a:lvl1pPr>
              <a:defRPr sz="1707"/>
            </a:lvl1pPr>
          </a:lstStyle>
          <a:p>
            <a:r>
              <a:rPr lang="en-US" smtClean="0"/>
              <a:t>Click to edit Master title style</a:t>
            </a:r>
            <a:endParaRPr lang="en-US" dirty="0"/>
          </a:p>
        </p:txBody>
      </p:sp>
      <p:sp>
        <p:nvSpPr>
          <p:cNvPr id="3" name="Content Placeholder 2"/>
          <p:cNvSpPr>
            <a:spLocks noGrp="1"/>
          </p:cNvSpPr>
          <p:nvPr>
            <p:ph idx="1"/>
          </p:nvPr>
        </p:nvSpPr>
        <p:spPr>
          <a:xfrm>
            <a:off x="2798787" y="526627"/>
            <a:ext cx="3332828" cy="2599267"/>
          </a:xfrm>
        </p:spPr>
        <p:txBody>
          <a:bodyPr/>
          <a:lstStyle>
            <a:lvl1pPr>
              <a:defRPr sz="1707"/>
            </a:lvl1pPr>
            <a:lvl2pPr>
              <a:defRPr sz="1493"/>
            </a:lvl2pPr>
            <a:lvl3pPr>
              <a:defRPr sz="1280"/>
            </a:lvl3pPr>
            <a:lvl4pPr>
              <a:defRPr sz="1067"/>
            </a:lvl4pPr>
            <a:lvl5pPr>
              <a:defRPr sz="1067"/>
            </a:lvl5pPr>
            <a:lvl6pPr>
              <a:defRPr sz="1067"/>
            </a:lvl6pPr>
            <a:lvl7pPr>
              <a:defRPr sz="1067"/>
            </a:lvl7pPr>
            <a:lvl8pPr>
              <a:defRPr sz="1067"/>
            </a:lvl8pPr>
            <a:lvl9pPr>
              <a:defRPr sz="10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3464" y="1097280"/>
            <a:ext cx="2123306" cy="2032847"/>
          </a:xfrm>
        </p:spPr>
        <p:txBody>
          <a:bodyPr/>
          <a:lstStyle>
            <a:lvl1pPr marL="0" indent="0">
              <a:buNone/>
              <a:defRPr sz="853"/>
            </a:lvl1pPr>
            <a:lvl2pPr marL="243825" indent="0">
              <a:buNone/>
              <a:defRPr sz="747"/>
            </a:lvl2pPr>
            <a:lvl3pPr marL="487650" indent="0">
              <a:buNone/>
              <a:defRPr sz="640"/>
            </a:lvl3pPr>
            <a:lvl4pPr marL="731474" indent="0">
              <a:buNone/>
              <a:defRPr sz="533"/>
            </a:lvl4pPr>
            <a:lvl5pPr marL="975299" indent="0">
              <a:buNone/>
              <a:defRPr sz="533"/>
            </a:lvl5pPr>
            <a:lvl6pPr marL="1219124" indent="0">
              <a:buNone/>
              <a:defRPr sz="533"/>
            </a:lvl6pPr>
            <a:lvl7pPr marL="1462949" indent="0">
              <a:buNone/>
              <a:defRPr sz="533"/>
            </a:lvl7pPr>
            <a:lvl8pPr marL="1706773" indent="0">
              <a:buNone/>
              <a:defRPr sz="533"/>
            </a:lvl8pPr>
            <a:lvl9pPr marL="1950598" indent="0">
              <a:buNone/>
              <a:defRPr sz="533"/>
            </a:lvl9pPr>
          </a:lstStyle>
          <a:p>
            <a:pPr lvl="0"/>
            <a:r>
              <a:rPr lang="en-US" smtClean="0"/>
              <a:t>Edit Master text styles</a:t>
            </a:r>
          </a:p>
        </p:txBody>
      </p:sp>
      <p:sp>
        <p:nvSpPr>
          <p:cNvPr id="5" name="Date Placeholder 4"/>
          <p:cNvSpPr>
            <a:spLocks noGrp="1"/>
          </p:cNvSpPr>
          <p:nvPr>
            <p:ph type="dt" sz="half" idx="10"/>
          </p:nvPr>
        </p:nvSpPr>
        <p:spPr/>
        <p:txBody>
          <a:bodyPr/>
          <a:lstStyle/>
          <a:p>
            <a:fld id="{27D259E8-4991-4911-89D1-0E4050438942}" type="datetimeFigureOut">
              <a:rPr lang="en-US" smtClean="0"/>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08F7D0-21F2-493B-A8CB-C3DE46FC1D6B}" type="slidenum">
              <a:rPr lang="en-US" smtClean="0"/>
              <a:t>‹#›</a:t>
            </a:fld>
            <a:endParaRPr lang="en-US"/>
          </a:p>
        </p:txBody>
      </p:sp>
    </p:spTree>
    <p:extLst>
      <p:ext uri="{BB962C8B-B14F-4D97-AF65-F5344CB8AC3E}">
        <p14:creationId xmlns:p14="http://schemas.microsoft.com/office/powerpoint/2010/main" val="282847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3464" y="243840"/>
            <a:ext cx="2123306" cy="853440"/>
          </a:xfrm>
        </p:spPr>
        <p:txBody>
          <a:bodyPr anchor="b"/>
          <a:lstStyle>
            <a:lvl1pPr>
              <a:defRPr sz="170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798787" y="526627"/>
            <a:ext cx="3332828" cy="2599267"/>
          </a:xfrm>
        </p:spPr>
        <p:txBody>
          <a:bodyPr anchor="t"/>
          <a:lstStyle>
            <a:lvl1pPr marL="0" indent="0">
              <a:buNone/>
              <a:defRPr sz="1707"/>
            </a:lvl1pPr>
            <a:lvl2pPr marL="243825" indent="0">
              <a:buNone/>
              <a:defRPr sz="1493"/>
            </a:lvl2pPr>
            <a:lvl3pPr marL="487650" indent="0">
              <a:buNone/>
              <a:defRPr sz="1280"/>
            </a:lvl3pPr>
            <a:lvl4pPr marL="731474" indent="0">
              <a:buNone/>
              <a:defRPr sz="1067"/>
            </a:lvl4pPr>
            <a:lvl5pPr marL="975299" indent="0">
              <a:buNone/>
              <a:defRPr sz="1067"/>
            </a:lvl5pPr>
            <a:lvl6pPr marL="1219124" indent="0">
              <a:buNone/>
              <a:defRPr sz="1067"/>
            </a:lvl6pPr>
            <a:lvl7pPr marL="1462949" indent="0">
              <a:buNone/>
              <a:defRPr sz="1067"/>
            </a:lvl7pPr>
            <a:lvl8pPr marL="1706773" indent="0">
              <a:buNone/>
              <a:defRPr sz="1067"/>
            </a:lvl8pPr>
            <a:lvl9pPr marL="1950598" indent="0">
              <a:buNone/>
              <a:defRPr sz="1067"/>
            </a:lvl9pPr>
          </a:lstStyle>
          <a:p>
            <a:r>
              <a:rPr lang="en-US" smtClean="0"/>
              <a:t>Click icon to add picture</a:t>
            </a:r>
            <a:endParaRPr lang="en-US" dirty="0"/>
          </a:p>
        </p:txBody>
      </p:sp>
      <p:sp>
        <p:nvSpPr>
          <p:cNvPr id="4" name="Text Placeholder 3"/>
          <p:cNvSpPr>
            <a:spLocks noGrp="1"/>
          </p:cNvSpPr>
          <p:nvPr>
            <p:ph type="body" sz="half" idx="2"/>
          </p:nvPr>
        </p:nvSpPr>
        <p:spPr>
          <a:xfrm>
            <a:off x="453464" y="1097280"/>
            <a:ext cx="2123306" cy="2032847"/>
          </a:xfrm>
        </p:spPr>
        <p:txBody>
          <a:bodyPr/>
          <a:lstStyle>
            <a:lvl1pPr marL="0" indent="0">
              <a:buNone/>
              <a:defRPr sz="853"/>
            </a:lvl1pPr>
            <a:lvl2pPr marL="243825" indent="0">
              <a:buNone/>
              <a:defRPr sz="747"/>
            </a:lvl2pPr>
            <a:lvl3pPr marL="487650" indent="0">
              <a:buNone/>
              <a:defRPr sz="640"/>
            </a:lvl3pPr>
            <a:lvl4pPr marL="731474" indent="0">
              <a:buNone/>
              <a:defRPr sz="533"/>
            </a:lvl4pPr>
            <a:lvl5pPr marL="975299" indent="0">
              <a:buNone/>
              <a:defRPr sz="533"/>
            </a:lvl5pPr>
            <a:lvl6pPr marL="1219124" indent="0">
              <a:buNone/>
              <a:defRPr sz="533"/>
            </a:lvl6pPr>
            <a:lvl7pPr marL="1462949" indent="0">
              <a:buNone/>
              <a:defRPr sz="533"/>
            </a:lvl7pPr>
            <a:lvl8pPr marL="1706773" indent="0">
              <a:buNone/>
              <a:defRPr sz="533"/>
            </a:lvl8pPr>
            <a:lvl9pPr marL="1950598" indent="0">
              <a:buNone/>
              <a:defRPr sz="533"/>
            </a:lvl9pPr>
          </a:lstStyle>
          <a:p>
            <a:pPr lvl="0"/>
            <a:r>
              <a:rPr lang="en-US" smtClean="0"/>
              <a:t>Edit Master text styles</a:t>
            </a:r>
          </a:p>
        </p:txBody>
      </p:sp>
      <p:sp>
        <p:nvSpPr>
          <p:cNvPr id="5" name="Date Placeholder 4"/>
          <p:cNvSpPr>
            <a:spLocks noGrp="1"/>
          </p:cNvSpPr>
          <p:nvPr>
            <p:ph type="dt" sz="half" idx="10"/>
          </p:nvPr>
        </p:nvSpPr>
        <p:spPr/>
        <p:txBody>
          <a:bodyPr/>
          <a:lstStyle/>
          <a:p>
            <a:fld id="{27D259E8-4991-4911-89D1-0E4050438942}" type="datetimeFigureOut">
              <a:rPr lang="en-US" smtClean="0"/>
              <a:t>8/27/2018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08F7D0-21F2-493B-A8CB-C3DE46FC1D6B}" type="slidenum">
              <a:rPr lang="en-US" smtClean="0"/>
              <a:t>‹#›</a:t>
            </a:fld>
            <a:endParaRPr lang="en-US"/>
          </a:p>
        </p:txBody>
      </p:sp>
    </p:spTree>
    <p:extLst>
      <p:ext uri="{BB962C8B-B14F-4D97-AF65-F5344CB8AC3E}">
        <p14:creationId xmlns:p14="http://schemas.microsoft.com/office/powerpoint/2010/main" val="2553828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2606" y="194734"/>
            <a:ext cx="5678151" cy="70696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2606" y="973666"/>
            <a:ext cx="5678151" cy="2320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2606" y="3390054"/>
            <a:ext cx="1481257" cy="194733"/>
          </a:xfrm>
          <a:prstGeom prst="rect">
            <a:avLst/>
          </a:prstGeom>
        </p:spPr>
        <p:txBody>
          <a:bodyPr vert="horz" lIns="91440" tIns="45720" rIns="91440" bIns="45720" rtlCol="0" anchor="ctr"/>
          <a:lstStyle>
            <a:lvl1pPr algn="l">
              <a:defRPr sz="640">
                <a:solidFill>
                  <a:schemeClr val="tx1">
                    <a:tint val="75000"/>
                  </a:schemeClr>
                </a:solidFill>
              </a:defRPr>
            </a:lvl1pPr>
          </a:lstStyle>
          <a:p>
            <a:fld id="{27D259E8-4991-4911-89D1-0E4050438942}" type="datetimeFigureOut">
              <a:rPr lang="en-US" smtClean="0"/>
              <a:t>8/27/2018</a:t>
            </a:fld>
            <a:endParaRPr lang="en-US"/>
          </a:p>
        </p:txBody>
      </p:sp>
      <p:sp>
        <p:nvSpPr>
          <p:cNvPr id="5" name="Footer Placeholder 4"/>
          <p:cNvSpPr>
            <a:spLocks noGrp="1"/>
          </p:cNvSpPr>
          <p:nvPr>
            <p:ph type="ftr" sz="quarter" idx="3"/>
          </p:nvPr>
        </p:nvSpPr>
        <p:spPr>
          <a:xfrm>
            <a:off x="2180739" y="3390054"/>
            <a:ext cx="2221885" cy="194733"/>
          </a:xfrm>
          <a:prstGeom prst="rect">
            <a:avLst/>
          </a:prstGeom>
        </p:spPr>
        <p:txBody>
          <a:bodyPr vert="horz" lIns="91440" tIns="45720" rIns="91440" bIns="45720" rtlCol="0" anchor="ctr"/>
          <a:lstStyle>
            <a:lvl1pPr algn="ctr">
              <a:defRPr sz="6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649500" y="3390054"/>
            <a:ext cx="1481257" cy="194733"/>
          </a:xfrm>
          <a:prstGeom prst="rect">
            <a:avLst/>
          </a:prstGeom>
        </p:spPr>
        <p:txBody>
          <a:bodyPr vert="horz" lIns="91440" tIns="45720" rIns="91440" bIns="45720" rtlCol="0" anchor="ctr"/>
          <a:lstStyle>
            <a:lvl1pPr algn="r">
              <a:defRPr sz="640">
                <a:solidFill>
                  <a:schemeClr val="tx1">
                    <a:tint val="75000"/>
                  </a:schemeClr>
                </a:solidFill>
              </a:defRPr>
            </a:lvl1pPr>
          </a:lstStyle>
          <a:p>
            <a:fld id="{5308F7D0-21F2-493B-A8CB-C3DE46FC1D6B}" type="slidenum">
              <a:rPr lang="en-US" smtClean="0"/>
              <a:t>‹#›</a:t>
            </a:fld>
            <a:endParaRPr lang="en-US"/>
          </a:p>
        </p:txBody>
      </p:sp>
    </p:spTree>
    <p:extLst>
      <p:ext uri="{BB962C8B-B14F-4D97-AF65-F5344CB8AC3E}">
        <p14:creationId xmlns:p14="http://schemas.microsoft.com/office/powerpoint/2010/main" val="425471837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87650" rtl="0" eaLnBrk="1" latinLnBrk="0" hangingPunct="1">
        <a:lnSpc>
          <a:spcPct val="90000"/>
        </a:lnSpc>
        <a:spcBef>
          <a:spcPct val="0"/>
        </a:spcBef>
        <a:buNone/>
        <a:defRPr sz="2347" kern="1200">
          <a:solidFill>
            <a:schemeClr val="tx1"/>
          </a:solidFill>
          <a:latin typeface="+mj-lt"/>
          <a:ea typeface="+mj-ea"/>
          <a:cs typeface="+mj-cs"/>
        </a:defRPr>
      </a:lvl1pPr>
    </p:titleStyle>
    <p:bodyStyle>
      <a:lvl1pPr marL="121912" indent="-121912" algn="l" defTabSz="487650" rtl="0" eaLnBrk="1" latinLnBrk="0" hangingPunct="1">
        <a:lnSpc>
          <a:spcPct val="90000"/>
        </a:lnSpc>
        <a:spcBef>
          <a:spcPts val="533"/>
        </a:spcBef>
        <a:buFont typeface="Arial" panose="020B0604020202020204" pitchFamily="34" charset="0"/>
        <a:buChar char="•"/>
        <a:defRPr sz="1493" kern="1200">
          <a:solidFill>
            <a:schemeClr val="tx1"/>
          </a:solidFill>
          <a:latin typeface="+mn-lt"/>
          <a:ea typeface="+mn-ea"/>
          <a:cs typeface="+mn-cs"/>
        </a:defRPr>
      </a:lvl1pPr>
      <a:lvl2pPr marL="365737" indent="-121912" algn="l" defTabSz="487650" rtl="0" eaLnBrk="1" latinLnBrk="0" hangingPunct="1">
        <a:lnSpc>
          <a:spcPct val="90000"/>
        </a:lnSpc>
        <a:spcBef>
          <a:spcPts val="267"/>
        </a:spcBef>
        <a:buFont typeface="Arial" panose="020B0604020202020204" pitchFamily="34" charset="0"/>
        <a:buChar char="•"/>
        <a:defRPr sz="1280" kern="1200">
          <a:solidFill>
            <a:schemeClr val="tx1"/>
          </a:solidFill>
          <a:latin typeface="+mn-lt"/>
          <a:ea typeface="+mn-ea"/>
          <a:cs typeface="+mn-cs"/>
        </a:defRPr>
      </a:lvl2pPr>
      <a:lvl3pPr marL="609562" indent="-121912" algn="l" defTabSz="487650" rtl="0" eaLnBrk="1" latinLnBrk="0" hangingPunct="1">
        <a:lnSpc>
          <a:spcPct val="90000"/>
        </a:lnSpc>
        <a:spcBef>
          <a:spcPts val="267"/>
        </a:spcBef>
        <a:buFont typeface="Arial" panose="020B0604020202020204" pitchFamily="34" charset="0"/>
        <a:buChar char="•"/>
        <a:defRPr sz="1067" kern="1200">
          <a:solidFill>
            <a:schemeClr val="tx1"/>
          </a:solidFill>
          <a:latin typeface="+mn-lt"/>
          <a:ea typeface="+mn-ea"/>
          <a:cs typeface="+mn-cs"/>
        </a:defRPr>
      </a:lvl3pPr>
      <a:lvl4pPr marL="853387"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4pPr>
      <a:lvl5pPr marL="109721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5pPr>
      <a:lvl6pPr marL="134103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6pPr>
      <a:lvl7pPr marL="1584861"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7pPr>
      <a:lvl8pPr marL="1828686"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8pPr>
      <a:lvl9pPr marL="2072510" indent="-121912" algn="l" defTabSz="487650" rtl="0" eaLnBrk="1" latinLnBrk="0" hangingPunct="1">
        <a:lnSpc>
          <a:spcPct val="90000"/>
        </a:lnSpc>
        <a:spcBef>
          <a:spcPts val="267"/>
        </a:spcBef>
        <a:buFont typeface="Arial" panose="020B0604020202020204" pitchFamily="34" charset="0"/>
        <a:buChar char="•"/>
        <a:defRPr sz="960" kern="1200">
          <a:solidFill>
            <a:schemeClr val="tx1"/>
          </a:solidFill>
          <a:latin typeface="+mn-lt"/>
          <a:ea typeface="+mn-ea"/>
          <a:cs typeface="+mn-cs"/>
        </a:defRPr>
      </a:lvl9pPr>
    </p:bodyStyle>
    <p:otherStyle>
      <a:defPPr>
        <a:defRPr lang="en-US"/>
      </a:defPPr>
      <a:lvl1pPr marL="0" algn="l" defTabSz="487650" rtl="0" eaLnBrk="1" latinLnBrk="0" hangingPunct="1">
        <a:defRPr sz="960" kern="1200">
          <a:solidFill>
            <a:schemeClr val="tx1"/>
          </a:solidFill>
          <a:latin typeface="+mn-lt"/>
          <a:ea typeface="+mn-ea"/>
          <a:cs typeface="+mn-cs"/>
        </a:defRPr>
      </a:lvl1pPr>
      <a:lvl2pPr marL="243825" algn="l" defTabSz="487650" rtl="0" eaLnBrk="1" latinLnBrk="0" hangingPunct="1">
        <a:defRPr sz="960" kern="1200">
          <a:solidFill>
            <a:schemeClr val="tx1"/>
          </a:solidFill>
          <a:latin typeface="+mn-lt"/>
          <a:ea typeface="+mn-ea"/>
          <a:cs typeface="+mn-cs"/>
        </a:defRPr>
      </a:lvl2pPr>
      <a:lvl3pPr marL="487650" algn="l" defTabSz="487650" rtl="0" eaLnBrk="1" latinLnBrk="0" hangingPunct="1">
        <a:defRPr sz="960" kern="1200">
          <a:solidFill>
            <a:schemeClr val="tx1"/>
          </a:solidFill>
          <a:latin typeface="+mn-lt"/>
          <a:ea typeface="+mn-ea"/>
          <a:cs typeface="+mn-cs"/>
        </a:defRPr>
      </a:lvl3pPr>
      <a:lvl4pPr marL="731474" algn="l" defTabSz="487650" rtl="0" eaLnBrk="1" latinLnBrk="0" hangingPunct="1">
        <a:defRPr sz="960" kern="1200">
          <a:solidFill>
            <a:schemeClr val="tx1"/>
          </a:solidFill>
          <a:latin typeface="+mn-lt"/>
          <a:ea typeface="+mn-ea"/>
          <a:cs typeface="+mn-cs"/>
        </a:defRPr>
      </a:lvl4pPr>
      <a:lvl5pPr marL="975299" algn="l" defTabSz="487650" rtl="0" eaLnBrk="1" latinLnBrk="0" hangingPunct="1">
        <a:defRPr sz="960" kern="1200">
          <a:solidFill>
            <a:schemeClr val="tx1"/>
          </a:solidFill>
          <a:latin typeface="+mn-lt"/>
          <a:ea typeface="+mn-ea"/>
          <a:cs typeface="+mn-cs"/>
        </a:defRPr>
      </a:lvl5pPr>
      <a:lvl6pPr marL="1219124" algn="l" defTabSz="487650" rtl="0" eaLnBrk="1" latinLnBrk="0" hangingPunct="1">
        <a:defRPr sz="960" kern="1200">
          <a:solidFill>
            <a:schemeClr val="tx1"/>
          </a:solidFill>
          <a:latin typeface="+mn-lt"/>
          <a:ea typeface="+mn-ea"/>
          <a:cs typeface="+mn-cs"/>
        </a:defRPr>
      </a:lvl6pPr>
      <a:lvl7pPr marL="1462949" algn="l" defTabSz="487650" rtl="0" eaLnBrk="1" latinLnBrk="0" hangingPunct="1">
        <a:defRPr sz="960" kern="1200">
          <a:solidFill>
            <a:schemeClr val="tx1"/>
          </a:solidFill>
          <a:latin typeface="+mn-lt"/>
          <a:ea typeface="+mn-ea"/>
          <a:cs typeface="+mn-cs"/>
        </a:defRPr>
      </a:lvl7pPr>
      <a:lvl8pPr marL="1706773" algn="l" defTabSz="487650" rtl="0" eaLnBrk="1" latinLnBrk="0" hangingPunct="1">
        <a:defRPr sz="960" kern="1200">
          <a:solidFill>
            <a:schemeClr val="tx1"/>
          </a:solidFill>
          <a:latin typeface="+mn-lt"/>
          <a:ea typeface="+mn-ea"/>
          <a:cs typeface="+mn-cs"/>
        </a:defRPr>
      </a:lvl8pPr>
      <a:lvl9pPr marL="1950598" algn="l" defTabSz="487650" rtl="0" eaLnBrk="1" latinLnBrk="0" hangingPunct="1">
        <a:defRPr sz="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649682"/>
            <a:ext cx="6575256" cy="1007918"/>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a:solidFill>
                  <a:schemeClr val="tx1"/>
                </a:solidFill>
              </a:rPr>
              <a:t>This is a step by step tutorial of how to fill out the Travel Authorization (TA) form. </a:t>
            </a:r>
          </a:p>
        </p:txBody>
      </p:sp>
      <p:pic>
        <p:nvPicPr>
          <p:cNvPr id="13" name="Picture 12"/>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31964" t="4272" r="33917" b="90127"/>
          <a:stretch/>
        </p:blipFill>
        <p:spPr>
          <a:xfrm>
            <a:off x="1" y="0"/>
            <a:ext cx="6575256" cy="2649682"/>
          </a:xfrm>
          <a:prstGeom prst="rect">
            <a:avLst/>
          </a:prstGeom>
        </p:spPr>
      </p:pic>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t="4272" b="82303"/>
          <a:stretch/>
        </p:blipFill>
        <p:spPr>
          <a:xfrm>
            <a:off x="8106" y="1071391"/>
            <a:ext cx="6575257" cy="1190848"/>
          </a:xfrm>
          <a:prstGeom prst="rect">
            <a:avLst/>
          </a:prstGeom>
        </p:spPr>
      </p:pic>
    </p:spTree>
    <p:extLst>
      <p:ext uri="{BB962C8B-B14F-4D97-AF65-F5344CB8AC3E}">
        <p14:creationId xmlns:p14="http://schemas.microsoft.com/office/powerpoint/2010/main" val="1694310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9. </a:t>
            </a:r>
            <a:r>
              <a:rPr lang="en-US" sz="1400" dirty="0">
                <a:solidFill>
                  <a:schemeClr val="tx1"/>
                </a:solidFill>
              </a:rPr>
              <a:t>Carrier Info is the </a:t>
            </a:r>
            <a:r>
              <a:rPr lang="en-US" sz="1400" dirty="0" smtClean="0">
                <a:solidFill>
                  <a:schemeClr val="tx1"/>
                </a:solidFill>
              </a:rPr>
              <a:t>organization’s </a:t>
            </a:r>
            <a:r>
              <a:rPr lang="en-US" sz="1400" dirty="0">
                <a:solidFill>
                  <a:schemeClr val="tx1"/>
                </a:solidFill>
              </a:rPr>
              <a:t>method of transportation: </a:t>
            </a:r>
            <a:endParaRPr lang="en-US" sz="1400" dirty="0" smtClean="0">
              <a:solidFill>
                <a:schemeClr val="tx1"/>
              </a:solidFill>
            </a:endParaRPr>
          </a:p>
          <a:p>
            <a:pPr algn="ctr"/>
            <a:r>
              <a:rPr lang="en-US" sz="1400" dirty="0" smtClean="0">
                <a:solidFill>
                  <a:schemeClr val="tx1"/>
                </a:solidFill>
              </a:rPr>
              <a:t>university </a:t>
            </a:r>
            <a:r>
              <a:rPr lang="en-US" sz="1400" dirty="0">
                <a:solidFill>
                  <a:schemeClr val="tx1"/>
                </a:solidFill>
              </a:rPr>
              <a:t>van, </a:t>
            </a:r>
            <a:r>
              <a:rPr lang="en-US" sz="1400" dirty="0" smtClean="0">
                <a:solidFill>
                  <a:schemeClr val="tx1"/>
                </a:solidFill>
              </a:rPr>
              <a:t>airline name, rail name, </a:t>
            </a:r>
            <a:r>
              <a:rPr lang="en-US" sz="1400" dirty="0">
                <a:solidFill>
                  <a:schemeClr val="tx1"/>
                </a:solidFill>
              </a:rPr>
              <a:t>bus etc. </a:t>
            </a: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t="4272" b="60392"/>
          <a:stretch/>
        </p:blipFill>
        <p:spPr>
          <a:xfrm>
            <a:off x="-1" y="-1"/>
            <a:ext cx="6575257" cy="2700671"/>
          </a:xfrm>
          <a:prstGeom prst="rect">
            <a:avLst/>
          </a:prstGeom>
        </p:spPr>
      </p:pic>
      <p:sp>
        <p:nvSpPr>
          <p:cNvPr id="12" name="TextBox 11"/>
          <p:cNvSpPr txBox="1"/>
          <p:nvPr/>
        </p:nvSpPr>
        <p:spPr>
          <a:xfrm>
            <a:off x="857029" y="986834"/>
            <a:ext cx="2806322" cy="215444"/>
          </a:xfrm>
          <a:prstGeom prst="rect">
            <a:avLst/>
          </a:prstGeom>
          <a:noFill/>
        </p:spPr>
        <p:txBody>
          <a:bodyPr wrap="square" rtlCol="0">
            <a:spAutoFit/>
          </a:bodyPr>
          <a:lstStyle/>
          <a:p>
            <a:r>
              <a:rPr lang="en-US" sz="800" b="1" dirty="0" smtClean="0">
                <a:solidFill>
                  <a:schemeClr val="accent5"/>
                </a:solidFill>
              </a:rPr>
              <a:t>Student/ Advisor (Out of State </a:t>
            </a:r>
            <a:r>
              <a:rPr lang="en-US" sz="800" b="1" dirty="0" smtClean="0">
                <a:solidFill>
                  <a:schemeClr val="accent5"/>
                </a:solidFill>
              </a:rPr>
              <a:t>or </a:t>
            </a:r>
            <a:r>
              <a:rPr lang="en-US" sz="800" b="1" dirty="0" smtClean="0">
                <a:solidFill>
                  <a:schemeClr val="accent5"/>
                </a:solidFill>
              </a:rPr>
              <a:t>Overnight) </a:t>
            </a:r>
            <a:endParaRPr lang="en-US" sz="800" b="1" dirty="0">
              <a:solidFill>
                <a:schemeClr val="accent5"/>
              </a:solidFill>
            </a:endParaRPr>
          </a:p>
        </p:txBody>
      </p:sp>
      <p:sp>
        <p:nvSpPr>
          <p:cNvPr id="2" name="Right Arrow 1"/>
          <p:cNvSpPr/>
          <p:nvPr/>
        </p:nvSpPr>
        <p:spPr>
          <a:xfrm rot="5400000">
            <a:off x="4842294"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7" name="Right Arrow 6"/>
          <p:cNvSpPr/>
          <p:nvPr/>
        </p:nvSpPr>
        <p:spPr>
          <a:xfrm rot="5400000">
            <a:off x="5549186"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71655" y="1225613"/>
            <a:ext cx="1671280" cy="230832"/>
          </a:xfrm>
          <a:prstGeom prst="rect">
            <a:avLst/>
          </a:prstGeom>
          <a:noFill/>
        </p:spPr>
        <p:txBody>
          <a:bodyPr wrap="square" rtlCol="0">
            <a:spAutoFit/>
          </a:bodyPr>
          <a:lstStyle/>
          <a:p>
            <a:r>
              <a:rPr lang="en-US" sz="900" b="1" dirty="0" smtClean="0">
                <a:solidFill>
                  <a:schemeClr val="accent5"/>
                </a:solidFill>
              </a:rPr>
              <a:t>Traveler’s ID</a:t>
            </a:r>
            <a:endParaRPr lang="en-US" sz="900" b="1" dirty="0">
              <a:solidFill>
                <a:schemeClr val="accent5"/>
              </a:solidFill>
            </a:endParaRPr>
          </a:p>
        </p:txBody>
      </p:sp>
      <p:sp>
        <p:nvSpPr>
          <p:cNvPr id="9" name="TextBox 8"/>
          <p:cNvSpPr txBox="1"/>
          <p:nvPr/>
        </p:nvSpPr>
        <p:spPr>
          <a:xfrm>
            <a:off x="5161369" y="1211274"/>
            <a:ext cx="856658" cy="246221"/>
          </a:xfrm>
          <a:prstGeom prst="rect">
            <a:avLst/>
          </a:prstGeom>
          <a:noFill/>
        </p:spPr>
        <p:txBody>
          <a:bodyPr wrap="square" rtlCol="0">
            <a:spAutoFit/>
          </a:bodyPr>
          <a:lstStyle/>
          <a:p>
            <a:r>
              <a:rPr lang="en-US" sz="1000" b="1" dirty="0" smtClean="0">
                <a:solidFill>
                  <a:schemeClr val="accent5"/>
                </a:solidFill>
              </a:rPr>
              <a:t>Today’s date</a:t>
            </a:r>
            <a:endParaRPr lang="en-US" sz="1000" b="1" dirty="0">
              <a:solidFill>
                <a:schemeClr val="accent5"/>
              </a:solidFill>
            </a:endParaRPr>
          </a:p>
        </p:txBody>
      </p:sp>
      <p:sp>
        <p:nvSpPr>
          <p:cNvPr id="10" name="TextBox 9"/>
          <p:cNvSpPr txBox="1"/>
          <p:nvPr/>
        </p:nvSpPr>
        <p:spPr>
          <a:xfrm>
            <a:off x="5053995" y="1318436"/>
            <a:ext cx="1149377" cy="246221"/>
          </a:xfrm>
          <a:prstGeom prst="rect">
            <a:avLst/>
          </a:prstGeom>
          <a:noFill/>
        </p:spPr>
        <p:txBody>
          <a:bodyPr wrap="square" rtlCol="0">
            <a:spAutoFit/>
          </a:bodyPr>
          <a:lstStyle/>
          <a:p>
            <a:r>
              <a:rPr lang="en-US" sz="1000" b="1" dirty="0" smtClean="0">
                <a:solidFill>
                  <a:schemeClr val="accent5"/>
                </a:solidFill>
              </a:rPr>
              <a:t>Contact Number</a:t>
            </a:r>
            <a:endParaRPr lang="en-US" sz="1000" b="1" dirty="0">
              <a:solidFill>
                <a:schemeClr val="accent5"/>
              </a:solidFill>
            </a:endParaRPr>
          </a:p>
        </p:txBody>
      </p:sp>
      <p:sp>
        <p:nvSpPr>
          <p:cNvPr id="11" name="TextBox 10"/>
          <p:cNvSpPr txBox="1"/>
          <p:nvPr/>
        </p:nvSpPr>
        <p:spPr>
          <a:xfrm>
            <a:off x="233179" y="1654630"/>
            <a:ext cx="1414868" cy="400110"/>
          </a:xfrm>
          <a:prstGeom prst="rect">
            <a:avLst/>
          </a:prstGeom>
          <a:noFill/>
        </p:spPr>
        <p:txBody>
          <a:bodyPr wrap="square" rtlCol="0">
            <a:spAutoFit/>
          </a:bodyPr>
          <a:lstStyle/>
          <a:p>
            <a:r>
              <a:rPr lang="en-US" sz="1000" b="1" dirty="0" smtClean="0">
                <a:solidFill>
                  <a:schemeClr val="accent5"/>
                </a:solidFill>
              </a:rPr>
              <a:t>Eastern Connecticut State University </a:t>
            </a:r>
            <a:endParaRPr lang="en-US" sz="1000" b="1" dirty="0">
              <a:solidFill>
                <a:schemeClr val="accent5"/>
              </a:solidFill>
            </a:endParaRPr>
          </a:p>
        </p:txBody>
      </p:sp>
      <p:sp>
        <p:nvSpPr>
          <p:cNvPr id="13" name="TextBox 12"/>
          <p:cNvSpPr txBox="1"/>
          <p:nvPr/>
        </p:nvSpPr>
        <p:spPr>
          <a:xfrm>
            <a:off x="1600200" y="1659946"/>
            <a:ext cx="734336" cy="400110"/>
          </a:xfrm>
          <a:prstGeom prst="rect">
            <a:avLst/>
          </a:prstGeom>
          <a:noFill/>
        </p:spPr>
        <p:txBody>
          <a:bodyPr wrap="square" rtlCol="0">
            <a:spAutoFit/>
          </a:bodyPr>
          <a:lstStyle/>
          <a:p>
            <a:pPr algn="ctr"/>
            <a:r>
              <a:rPr lang="en-US" sz="1000" b="1" dirty="0" smtClean="0">
                <a:solidFill>
                  <a:schemeClr val="accent5"/>
                </a:solidFill>
              </a:rPr>
              <a:t>Address</a:t>
            </a:r>
          </a:p>
          <a:p>
            <a:pPr algn="ctr"/>
            <a:r>
              <a:rPr lang="en-US" sz="1000" b="1" dirty="0" smtClean="0">
                <a:solidFill>
                  <a:schemeClr val="accent5"/>
                </a:solidFill>
              </a:rPr>
              <a:t>City, State</a:t>
            </a:r>
            <a:endParaRPr lang="en-US" sz="1000" b="1" dirty="0">
              <a:solidFill>
                <a:schemeClr val="accent5"/>
              </a:solidFill>
            </a:endParaRPr>
          </a:p>
        </p:txBody>
      </p:sp>
      <p:sp>
        <p:nvSpPr>
          <p:cNvPr id="14" name="TextBox 13"/>
          <p:cNvSpPr txBox="1"/>
          <p:nvPr/>
        </p:nvSpPr>
        <p:spPr>
          <a:xfrm>
            <a:off x="2456172" y="1739269"/>
            <a:ext cx="803446" cy="230832"/>
          </a:xfrm>
          <a:prstGeom prst="rect">
            <a:avLst/>
          </a:prstGeom>
          <a:noFill/>
        </p:spPr>
        <p:txBody>
          <a:bodyPr wrap="square" rtlCol="0">
            <a:spAutoFit/>
          </a:bodyPr>
          <a:lstStyle/>
          <a:p>
            <a:pPr algn="ctr"/>
            <a:r>
              <a:rPr lang="en-US" sz="900" b="1" dirty="0" smtClean="0">
                <a:solidFill>
                  <a:schemeClr val="accent5"/>
                </a:solidFill>
              </a:rPr>
              <a:t>MM/DD/YY</a:t>
            </a:r>
            <a:endParaRPr lang="en-US" sz="900" b="1" dirty="0">
              <a:solidFill>
                <a:schemeClr val="accent5"/>
              </a:solidFill>
            </a:endParaRPr>
          </a:p>
        </p:txBody>
      </p:sp>
      <p:sp>
        <p:nvSpPr>
          <p:cNvPr id="15" name="TextBox 14"/>
          <p:cNvSpPr txBox="1"/>
          <p:nvPr/>
        </p:nvSpPr>
        <p:spPr>
          <a:xfrm>
            <a:off x="3705572" y="1753943"/>
            <a:ext cx="803446" cy="230832"/>
          </a:xfrm>
          <a:prstGeom prst="rect">
            <a:avLst/>
          </a:prstGeom>
          <a:noFill/>
        </p:spPr>
        <p:txBody>
          <a:bodyPr wrap="square" rtlCol="0">
            <a:spAutoFit/>
          </a:bodyPr>
          <a:lstStyle/>
          <a:p>
            <a:pPr algn="ctr"/>
            <a:r>
              <a:rPr lang="en-US" sz="900" b="1" dirty="0" smtClean="0">
                <a:solidFill>
                  <a:schemeClr val="accent5"/>
                </a:solidFill>
              </a:rPr>
              <a:t>MM/DD/YY</a:t>
            </a:r>
            <a:endParaRPr lang="en-US" sz="900" b="1" dirty="0">
              <a:solidFill>
                <a:schemeClr val="accent5"/>
              </a:solidFill>
            </a:endParaRPr>
          </a:p>
        </p:txBody>
      </p:sp>
      <p:sp>
        <p:nvSpPr>
          <p:cNvPr id="16" name="TextBox 15"/>
          <p:cNvSpPr txBox="1"/>
          <p:nvPr/>
        </p:nvSpPr>
        <p:spPr>
          <a:xfrm>
            <a:off x="3078865" y="1747668"/>
            <a:ext cx="803446" cy="230832"/>
          </a:xfrm>
          <a:prstGeom prst="rect">
            <a:avLst/>
          </a:prstGeom>
          <a:noFill/>
        </p:spPr>
        <p:txBody>
          <a:bodyPr wrap="square" rtlCol="0">
            <a:spAutoFit/>
          </a:bodyPr>
          <a:lstStyle/>
          <a:p>
            <a:pPr algn="ctr"/>
            <a:r>
              <a:rPr lang="en-US" sz="900" b="1" dirty="0" smtClean="0">
                <a:solidFill>
                  <a:schemeClr val="accent5"/>
                </a:solidFill>
              </a:rPr>
              <a:t>00:00am</a:t>
            </a:r>
            <a:endParaRPr lang="en-US" sz="900" b="1" dirty="0">
              <a:solidFill>
                <a:schemeClr val="accent5"/>
              </a:solidFill>
            </a:endParaRPr>
          </a:p>
        </p:txBody>
      </p:sp>
      <p:sp>
        <p:nvSpPr>
          <p:cNvPr id="17" name="TextBox 16"/>
          <p:cNvSpPr txBox="1"/>
          <p:nvPr/>
        </p:nvSpPr>
        <p:spPr>
          <a:xfrm>
            <a:off x="4328265" y="1743741"/>
            <a:ext cx="803446" cy="230832"/>
          </a:xfrm>
          <a:prstGeom prst="rect">
            <a:avLst/>
          </a:prstGeom>
          <a:noFill/>
        </p:spPr>
        <p:txBody>
          <a:bodyPr wrap="square" rtlCol="0">
            <a:spAutoFit/>
          </a:bodyPr>
          <a:lstStyle/>
          <a:p>
            <a:pPr algn="ctr"/>
            <a:r>
              <a:rPr lang="en-US" sz="900" b="1" dirty="0" smtClean="0">
                <a:solidFill>
                  <a:schemeClr val="accent5"/>
                </a:solidFill>
              </a:rPr>
              <a:t>00:00am</a:t>
            </a:r>
            <a:endParaRPr lang="en-US" sz="900" b="1" dirty="0">
              <a:solidFill>
                <a:schemeClr val="accent5"/>
              </a:solidFill>
            </a:endParaRPr>
          </a:p>
        </p:txBody>
      </p:sp>
      <p:sp>
        <p:nvSpPr>
          <p:cNvPr id="18" name="TextBox 17"/>
          <p:cNvSpPr txBox="1"/>
          <p:nvPr/>
        </p:nvSpPr>
        <p:spPr>
          <a:xfrm>
            <a:off x="5278873" y="1669460"/>
            <a:ext cx="904801" cy="369332"/>
          </a:xfrm>
          <a:prstGeom prst="rect">
            <a:avLst/>
          </a:prstGeom>
          <a:noFill/>
        </p:spPr>
        <p:txBody>
          <a:bodyPr wrap="square" rtlCol="0">
            <a:spAutoFit/>
          </a:bodyPr>
          <a:lstStyle/>
          <a:p>
            <a:pPr algn="ctr"/>
            <a:r>
              <a:rPr lang="en-US" sz="900" b="1" dirty="0" smtClean="0">
                <a:solidFill>
                  <a:srgbClr val="FF0000"/>
                </a:solidFill>
              </a:rPr>
              <a:t>Method of transportation</a:t>
            </a:r>
            <a:endParaRPr lang="en-US" sz="900" b="1" dirty="0">
              <a:solidFill>
                <a:srgbClr val="FF0000"/>
              </a:solidFill>
            </a:endParaRPr>
          </a:p>
        </p:txBody>
      </p:sp>
    </p:spTree>
    <p:extLst>
      <p:ext uri="{BB962C8B-B14F-4D97-AF65-F5344CB8AC3E}">
        <p14:creationId xmlns:p14="http://schemas.microsoft.com/office/powerpoint/2010/main" val="3492156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10. </a:t>
            </a:r>
            <a:r>
              <a:rPr lang="en-US" sz="1400" dirty="0">
                <a:solidFill>
                  <a:schemeClr val="tx1"/>
                </a:solidFill>
              </a:rPr>
              <a:t>Provide </a:t>
            </a:r>
            <a:r>
              <a:rPr lang="en-US" sz="1400" dirty="0" smtClean="0">
                <a:solidFill>
                  <a:schemeClr val="tx1"/>
                </a:solidFill>
              </a:rPr>
              <a:t>the Object and Necessity of the trip. Include *Student Organization Name and **Name of Trip as it appears in Event Request.</a:t>
            </a:r>
            <a:endParaRPr lang="en-US" sz="1400" dirty="0">
              <a:solidFill>
                <a:schemeClr val="tx1"/>
              </a:solidFill>
            </a:endParaRP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t="4272" b="60392"/>
          <a:stretch/>
        </p:blipFill>
        <p:spPr>
          <a:xfrm>
            <a:off x="-1" y="-1"/>
            <a:ext cx="6575257" cy="2700671"/>
          </a:xfrm>
          <a:prstGeom prst="rect">
            <a:avLst/>
          </a:prstGeom>
        </p:spPr>
      </p:pic>
      <p:sp>
        <p:nvSpPr>
          <p:cNvPr id="12" name="TextBox 11"/>
          <p:cNvSpPr txBox="1"/>
          <p:nvPr/>
        </p:nvSpPr>
        <p:spPr>
          <a:xfrm>
            <a:off x="857029" y="986834"/>
            <a:ext cx="2806322" cy="215444"/>
          </a:xfrm>
          <a:prstGeom prst="rect">
            <a:avLst/>
          </a:prstGeom>
          <a:noFill/>
        </p:spPr>
        <p:txBody>
          <a:bodyPr wrap="square" rtlCol="0">
            <a:spAutoFit/>
          </a:bodyPr>
          <a:lstStyle/>
          <a:p>
            <a:r>
              <a:rPr lang="en-US" sz="800" b="1" dirty="0" smtClean="0">
                <a:solidFill>
                  <a:schemeClr val="accent5"/>
                </a:solidFill>
              </a:rPr>
              <a:t>Student/ Advisor (Out of State </a:t>
            </a:r>
            <a:r>
              <a:rPr lang="en-US" sz="800" b="1" dirty="0" smtClean="0">
                <a:solidFill>
                  <a:schemeClr val="accent5"/>
                </a:solidFill>
              </a:rPr>
              <a:t>or </a:t>
            </a:r>
            <a:r>
              <a:rPr lang="en-US" sz="800" b="1" dirty="0" smtClean="0">
                <a:solidFill>
                  <a:schemeClr val="accent5"/>
                </a:solidFill>
              </a:rPr>
              <a:t>Overnight) </a:t>
            </a:r>
            <a:endParaRPr lang="en-US" sz="800" b="1" dirty="0">
              <a:solidFill>
                <a:schemeClr val="accent5"/>
              </a:solidFill>
            </a:endParaRPr>
          </a:p>
        </p:txBody>
      </p:sp>
      <p:sp>
        <p:nvSpPr>
          <p:cNvPr id="2" name="Right Arrow 1"/>
          <p:cNvSpPr/>
          <p:nvPr/>
        </p:nvSpPr>
        <p:spPr>
          <a:xfrm rot="5400000">
            <a:off x="4842294"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7" name="Right Arrow 6"/>
          <p:cNvSpPr/>
          <p:nvPr/>
        </p:nvSpPr>
        <p:spPr>
          <a:xfrm rot="5400000">
            <a:off x="5549186"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71655" y="1225613"/>
            <a:ext cx="1671280" cy="230832"/>
          </a:xfrm>
          <a:prstGeom prst="rect">
            <a:avLst/>
          </a:prstGeom>
          <a:noFill/>
        </p:spPr>
        <p:txBody>
          <a:bodyPr wrap="square" rtlCol="0">
            <a:spAutoFit/>
          </a:bodyPr>
          <a:lstStyle/>
          <a:p>
            <a:r>
              <a:rPr lang="en-US" sz="900" b="1" dirty="0" smtClean="0">
                <a:solidFill>
                  <a:schemeClr val="accent5"/>
                </a:solidFill>
              </a:rPr>
              <a:t>Traveler’s ID</a:t>
            </a:r>
            <a:endParaRPr lang="en-US" sz="900" b="1" dirty="0">
              <a:solidFill>
                <a:schemeClr val="accent5"/>
              </a:solidFill>
            </a:endParaRPr>
          </a:p>
        </p:txBody>
      </p:sp>
      <p:sp>
        <p:nvSpPr>
          <p:cNvPr id="9" name="TextBox 8"/>
          <p:cNvSpPr txBox="1"/>
          <p:nvPr/>
        </p:nvSpPr>
        <p:spPr>
          <a:xfrm>
            <a:off x="5161369" y="1211274"/>
            <a:ext cx="856658" cy="246221"/>
          </a:xfrm>
          <a:prstGeom prst="rect">
            <a:avLst/>
          </a:prstGeom>
          <a:noFill/>
        </p:spPr>
        <p:txBody>
          <a:bodyPr wrap="square" rtlCol="0">
            <a:spAutoFit/>
          </a:bodyPr>
          <a:lstStyle/>
          <a:p>
            <a:r>
              <a:rPr lang="en-US" sz="1000" b="1" dirty="0" smtClean="0">
                <a:solidFill>
                  <a:schemeClr val="accent5"/>
                </a:solidFill>
              </a:rPr>
              <a:t>Today’s date</a:t>
            </a:r>
            <a:endParaRPr lang="en-US" sz="1000" b="1" dirty="0">
              <a:solidFill>
                <a:schemeClr val="accent5"/>
              </a:solidFill>
            </a:endParaRPr>
          </a:p>
        </p:txBody>
      </p:sp>
      <p:sp>
        <p:nvSpPr>
          <p:cNvPr id="10" name="TextBox 9"/>
          <p:cNvSpPr txBox="1"/>
          <p:nvPr/>
        </p:nvSpPr>
        <p:spPr>
          <a:xfrm>
            <a:off x="5053995" y="1318436"/>
            <a:ext cx="1149377" cy="246221"/>
          </a:xfrm>
          <a:prstGeom prst="rect">
            <a:avLst/>
          </a:prstGeom>
          <a:noFill/>
        </p:spPr>
        <p:txBody>
          <a:bodyPr wrap="square" rtlCol="0">
            <a:spAutoFit/>
          </a:bodyPr>
          <a:lstStyle/>
          <a:p>
            <a:r>
              <a:rPr lang="en-US" sz="1000" b="1" dirty="0" smtClean="0">
                <a:solidFill>
                  <a:schemeClr val="accent5"/>
                </a:solidFill>
              </a:rPr>
              <a:t>Contact Number</a:t>
            </a:r>
            <a:endParaRPr lang="en-US" sz="1000" b="1" dirty="0">
              <a:solidFill>
                <a:schemeClr val="accent5"/>
              </a:solidFill>
            </a:endParaRPr>
          </a:p>
        </p:txBody>
      </p:sp>
      <p:sp>
        <p:nvSpPr>
          <p:cNvPr id="11" name="TextBox 10"/>
          <p:cNvSpPr txBox="1"/>
          <p:nvPr/>
        </p:nvSpPr>
        <p:spPr>
          <a:xfrm>
            <a:off x="233179" y="1654630"/>
            <a:ext cx="1414868" cy="400110"/>
          </a:xfrm>
          <a:prstGeom prst="rect">
            <a:avLst/>
          </a:prstGeom>
          <a:noFill/>
        </p:spPr>
        <p:txBody>
          <a:bodyPr wrap="square" rtlCol="0">
            <a:spAutoFit/>
          </a:bodyPr>
          <a:lstStyle/>
          <a:p>
            <a:r>
              <a:rPr lang="en-US" sz="1000" b="1" dirty="0" smtClean="0">
                <a:solidFill>
                  <a:schemeClr val="accent5"/>
                </a:solidFill>
              </a:rPr>
              <a:t>Eastern Connecticut State University </a:t>
            </a:r>
            <a:endParaRPr lang="en-US" sz="1000" b="1" dirty="0">
              <a:solidFill>
                <a:schemeClr val="accent5"/>
              </a:solidFill>
            </a:endParaRPr>
          </a:p>
        </p:txBody>
      </p:sp>
      <p:sp>
        <p:nvSpPr>
          <p:cNvPr id="13" name="TextBox 12"/>
          <p:cNvSpPr txBox="1"/>
          <p:nvPr/>
        </p:nvSpPr>
        <p:spPr>
          <a:xfrm>
            <a:off x="1600200" y="1659946"/>
            <a:ext cx="734336" cy="400110"/>
          </a:xfrm>
          <a:prstGeom prst="rect">
            <a:avLst/>
          </a:prstGeom>
          <a:noFill/>
        </p:spPr>
        <p:txBody>
          <a:bodyPr wrap="square" rtlCol="0">
            <a:spAutoFit/>
          </a:bodyPr>
          <a:lstStyle/>
          <a:p>
            <a:pPr algn="ctr"/>
            <a:r>
              <a:rPr lang="en-US" sz="1000" b="1" dirty="0" smtClean="0">
                <a:solidFill>
                  <a:schemeClr val="accent5"/>
                </a:solidFill>
              </a:rPr>
              <a:t>Address</a:t>
            </a:r>
          </a:p>
          <a:p>
            <a:pPr algn="ctr"/>
            <a:r>
              <a:rPr lang="en-US" sz="1000" b="1" dirty="0" smtClean="0">
                <a:solidFill>
                  <a:schemeClr val="accent5"/>
                </a:solidFill>
              </a:rPr>
              <a:t>City, State</a:t>
            </a:r>
            <a:endParaRPr lang="en-US" sz="1000" b="1" dirty="0">
              <a:solidFill>
                <a:schemeClr val="accent5"/>
              </a:solidFill>
            </a:endParaRPr>
          </a:p>
        </p:txBody>
      </p:sp>
      <p:sp>
        <p:nvSpPr>
          <p:cNvPr id="14" name="TextBox 13"/>
          <p:cNvSpPr txBox="1"/>
          <p:nvPr/>
        </p:nvSpPr>
        <p:spPr>
          <a:xfrm>
            <a:off x="2456172" y="1739269"/>
            <a:ext cx="803446" cy="230832"/>
          </a:xfrm>
          <a:prstGeom prst="rect">
            <a:avLst/>
          </a:prstGeom>
          <a:noFill/>
        </p:spPr>
        <p:txBody>
          <a:bodyPr wrap="square" rtlCol="0">
            <a:spAutoFit/>
          </a:bodyPr>
          <a:lstStyle/>
          <a:p>
            <a:pPr algn="ctr"/>
            <a:r>
              <a:rPr lang="en-US" sz="900" b="1" dirty="0" smtClean="0">
                <a:solidFill>
                  <a:schemeClr val="accent5"/>
                </a:solidFill>
              </a:rPr>
              <a:t>MM/DD/YY</a:t>
            </a:r>
            <a:endParaRPr lang="en-US" sz="900" b="1" dirty="0">
              <a:solidFill>
                <a:schemeClr val="accent5"/>
              </a:solidFill>
            </a:endParaRPr>
          </a:p>
        </p:txBody>
      </p:sp>
      <p:sp>
        <p:nvSpPr>
          <p:cNvPr id="15" name="TextBox 14"/>
          <p:cNvSpPr txBox="1"/>
          <p:nvPr/>
        </p:nvSpPr>
        <p:spPr>
          <a:xfrm>
            <a:off x="3705572" y="1753943"/>
            <a:ext cx="803446" cy="230832"/>
          </a:xfrm>
          <a:prstGeom prst="rect">
            <a:avLst/>
          </a:prstGeom>
          <a:noFill/>
        </p:spPr>
        <p:txBody>
          <a:bodyPr wrap="square" rtlCol="0">
            <a:spAutoFit/>
          </a:bodyPr>
          <a:lstStyle/>
          <a:p>
            <a:pPr algn="ctr"/>
            <a:r>
              <a:rPr lang="en-US" sz="900" b="1" dirty="0" smtClean="0">
                <a:solidFill>
                  <a:schemeClr val="accent5"/>
                </a:solidFill>
              </a:rPr>
              <a:t>MM/DD/YY</a:t>
            </a:r>
            <a:endParaRPr lang="en-US" sz="900" b="1" dirty="0">
              <a:solidFill>
                <a:schemeClr val="accent5"/>
              </a:solidFill>
            </a:endParaRPr>
          </a:p>
        </p:txBody>
      </p:sp>
      <p:sp>
        <p:nvSpPr>
          <p:cNvPr id="16" name="TextBox 15"/>
          <p:cNvSpPr txBox="1"/>
          <p:nvPr/>
        </p:nvSpPr>
        <p:spPr>
          <a:xfrm>
            <a:off x="3078865" y="1747668"/>
            <a:ext cx="803446" cy="230832"/>
          </a:xfrm>
          <a:prstGeom prst="rect">
            <a:avLst/>
          </a:prstGeom>
          <a:noFill/>
        </p:spPr>
        <p:txBody>
          <a:bodyPr wrap="square" rtlCol="0">
            <a:spAutoFit/>
          </a:bodyPr>
          <a:lstStyle/>
          <a:p>
            <a:pPr algn="ctr"/>
            <a:r>
              <a:rPr lang="en-US" sz="900" b="1" dirty="0" smtClean="0">
                <a:solidFill>
                  <a:schemeClr val="accent5"/>
                </a:solidFill>
              </a:rPr>
              <a:t>00:00am</a:t>
            </a:r>
            <a:endParaRPr lang="en-US" sz="900" b="1" dirty="0">
              <a:solidFill>
                <a:schemeClr val="accent5"/>
              </a:solidFill>
            </a:endParaRPr>
          </a:p>
        </p:txBody>
      </p:sp>
      <p:sp>
        <p:nvSpPr>
          <p:cNvPr id="17" name="TextBox 16"/>
          <p:cNvSpPr txBox="1"/>
          <p:nvPr/>
        </p:nvSpPr>
        <p:spPr>
          <a:xfrm>
            <a:off x="4328265" y="1743741"/>
            <a:ext cx="803446" cy="230832"/>
          </a:xfrm>
          <a:prstGeom prst="rect">
            <a:avLst/>
          </a:prstGeom>
          <a:noFill/>
        </p:spPr>
        <p:txBody>
          <a:bodyPr wrap="square" rtlCol="0">
            <a:spAutoFit/>
          </a:bodyPr>
          <a:lstStyle/>
          <a:p>
            <a:pPr algn="ctr"/>
            <a:r>
              <a:rPr lang="en-US" sz="900" b="1" dirty="0" smtClean="0">
                <a:solidFill>
                  <a:schemeClr val="accent5"/>
                </a:solidFill>
              </a:rPr>
              <a:t>00:00am</a:t>
            </a:r>
            <a:endParaRPr lang="en-US" sz="900" b="1" dirty="0">
              <a:solidFill>
                <a:schemeClr val="accent5"/>
              </a:solidFill>
            </a:endParaRPr>
          </a:p>
        </p:txBody>
      </p:sp>
      <p:sp>
        <p:nvSpPr>
          <p:cNvPr id="18" name="TextBox 17"/>
          <p:cNvSpPr txBox="1"/>
          <p:nvPr/>
        </p:nvSpPr>
        <p:spPr>
          <a:xfrm>
            <a:off x="5278873" y="1669460"/>
            <a:ext cx="904801" cy="369332"/>
          </a:xfrm>
          <a:prstGeom prst="rect">
            <a:avLst/>
          </a:prstGeom>
          <a:noFill/>
        </p:spPr>
        <p:txBody>
          <a:bodyPr wrap="square" rtlCol="0">
            <a:spAutoFit/>
          </a:bodyPr>
          <a:lstStyle/>
          <a:p>
            <a:pPr algn="ctr"/>
            <a:r>
              <a:rPr lang="en-US" sz="900" b="1" dirty="0" smtClean="0">
                <a:solidFill>
                  <a:schemeClr val="accent5"/>
                </a:solidFill>
              </a:rPr>
              <a:t>Method of transportation</a:t>
            </a:r>
            <a:endParaRPr lang="en-US" sz="900" b="1" dirty="0">
              <a:solidFill>
                <a:schemeClr val="accent5"/>
              </a:solidFill>
            </a:endParaRPr>
          </a:p>
        </p:txBody>
      </p:sp>
      <p:sp>
        <p:nvSpPr>
          <p:cNvPr id="19" name="TextBox 18"/>
          <p:cNvSpPr txBox="1"/>
          <p:nvPr/>
        </p:nvSpPr>
        <p:spPr>
          <a:xfrm>
            <a:off x="-2" y="2469717"/>
            <a:ext cx="2217677" cy="230832"/>
          </a:xfrm>
          <a:prstGeom prst="rect">
            <a:avLst/>
          </a:prstGeom>
          <a:noFill/>
        </p:spPr>
        <p:txBody>
          <a:bodyPr wrap="square" rtlCol="0">
            <a:spAutoFit/>
          </a:bodyPr>
          <a:lstStyle/>
          <a:p>
            <a:pPr algn="ctr"/>
            <a:r>
              <a:rPr lang="en-US" sz="900" b="1" dirty="0" smtClean="0">
                <a:solidFill>
                  <a:srgbClr val="FF0000"/>
                </a:solidFill>
              </a:rPr>
              <a:t>Name of Student Organization</a:t>
            </a:r>
            <a:endParaRPr lang="en-US" sz="900" b="1" dirty="0">
              <a:solidFill>
                <a:srgbClr val="FF0000"/>
              </a:solidFill>
            </a:endParaRPr>
          </a:p>
        </p:txBody>
      </p:sp>
      <p:sp>
        <p:nvSpPr>
          <p:cNvPr id="20" name="TextBox 19"/>
          <p:cNvSpPr txBox="1"/>
          <p:nvPr/>
        </p:nvSpPr>
        <p:spPr>
          <a:xfrm>
            <a:off x="3480588" y="2474939"/>
            <a:ext cx="2447283" cy="230832"/>
          </a:xfrm>
          <a:prstGeom prst="rect">
            <a:avLst/>
          </a:prstGeom>
          <a:noFill/>
        </p:spPr>
        <p:txBody>
          <a:bodyPr wrap="square" rtlCol="0">
            <a:spAutoFit/>
          </a:bodyPr>
          <a:lstStyle/>
          <a:p>
            <a:pPr algn="ctr"/>
            <a:r>
              <a:rPr lang="en-US" sz="900" b="1" dirty="0" smtClean="0">
                <a:solidFill>
                  <a:srgbClr val="FF0000"/>
                </a:solidFill>
              </a:rPr>
              <a:t>Name of Trip as it appears in Event Request </a:t>
            </a:r>
            <a:endParaRPr lang="en-US" sz="900" b="1" dirty="0">
              <a:solidFill>
                <a:srgbClr val="FF0000"/>
              </a:solidFill>
            </a:endParaRPr>
          </a:p>
        </p:txBody>
      </p:sp>
      <p:sp>
        <p:nvSpPr>
          <p:cNvPr id="21" name="TextBox 20"/>
          <p:cNvSpPr txBox="1"/>
          <p:nvPr/>
        </p:nvSpPr>
        <p:spPr>
          <a:xfrm>
            <a:off x="5131711" y="2217876"/>
            <a:ext cx="354689" cy="230832"/>
          </a:xfrm>
          <a:prstGeom prst="rect">
            <a:avLst/>
          </a:prstGeom>
          <a:noFill/>
        </p:spPr>
        <p:txBody>
          <a:bodyPr wrap="square" rtlCol="0">
            <a:spAutoFit/>
          </a:bodyPr>
          <a:lstStyle/>
          <a:p>
            <a:pPr algn="ctr"/>
            <a:r>
              <a:rPr lang="en-US" sz="900" b="1" dirty="0" smtClean="0">
                <a:solidFill>
                  <a:srgbClr val="FF0000"/>
                </a:solidFill>
              </a:rPr>
              <a:t>X</a:t>
            </a:r>
            <a:endParaRPr lang="en-US" sz="900" b="1" dirty="0">
              <a:solidFill>
                <a:srgbClr val="FF0000"/>
              </a:solidFill>
            </a:endParaRPr>
          </a:p>
        </p:txBody>
      </p:sp>
      <p:sp>
        <p:nvSpPr>
          <p:cNvPr id="22" name="TextBox 21"/>
          <p:cNvSpPr txBox="1"/>
          <p:nvPr/>
        </p:nvSpPr>
        <p:spPr>
          <a:xfrm>
            <a:off x="5131711" y="2352930"/>
            <a:ext cx="354689" cy="230832"/>
          </a:xfrm>
          <a:prstGeom prst="rect">
            <a:avLst/>
          </a:prstGeom>
          <a:noFill/>
        </p:spPr>
        <p:txBody>
          <a:bodyPr wrap="square" rtlCol="0">
            <a:spAutoFit/>
          </a:bodyPr>
          <a:lstStyle/>
          <a:p>
            <a:pPr algn="ctr"/>
            <a:r>
              <a:rPr lang="en-US" sz="900" b="1" dirty="0" smtClean="0">
                <a:solidFill>
                  <a:srgbClr val="FF0000"/>
                </a:solidFill>
              </a:rPr>
              <a:t>X</a:t>
            </a:r>
            <a:endParaRPr lang="en-US" sz="900" b="1" dirty="0">
              <a:solidFill>
                <a:srgbClr val="FF0000"/>
              </a:solidFill>
            </a:endParaRPr>
          </a:p>
        </p:txBody>
      </p:sp>
    </p:spTree>
    <p:extLst>
      <p:ext uri="{BB962C8B-B14F-4D97-AF65-F5344CB8AC3E}">
        <p14:creationId xmlns:p14="http://schemas.microsoft.com/office/powerpoint/2010/main" val="1382008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11. Select the Type of Transportation. </a:t>
            </a:r>
          </a:p>
          <a:p>
            <a:pPr algn="ctr"/>
            <a:r>
              <a:rPr lang="en-US" sz="1400" b="1" dirty="0" smtClean="0">
                <a:solidFill>
                  <a:schemeClr val="tx1"/>
                </a:solidFill>
              </a:rPr>
              <a:t>This must match the Transportation listed above. </a:t>
            </a:r>
            <a:endParaRPr lang="en-US" sz="1400" b="1" dirty="0">
              <a:solidFill>
                <a:schemeClr val="tx1"/>
              </a:solidFill>
            </a:endParaRP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79" t="31221" r="-79" b="32311"/>
          <a:stretch/>
        </p:blipFill>
        <p:spPr>
          <a:xfrm>
            <a:off x="8106" y="-1"/>
            <a:ext cx="6575257" cy="2680855"/>
          </a:xfrm>
          <a:prstGeom prst="rect">
            <a:avLst/>
          </a:prstGeom>
        </p:spPr>
      </p:pic>
      <p:pic>
        <p:nvPicPr>
          <p:cNvPr id="25" name="Picture 2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5730696" y="2539278"/>
            <a:ext cx="384856" cy="85722"/>
          </a:xfrm>
          <a:prstGeom prst="rect">
            <a:avLst/>
          </a:prstGeom>
        </p:spPr>
      </p:pic>
      <p:pic>
        <p:nvPicPr>
          <p:cNvPr id="26" name="Picture 25"/>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828169" y="2209011"/>
            <a:ext cx="384856" cy="85722"/>
          </a:xfrm>
          <a:prstGeom prst="rect">
            <a:avLst/>
          </a:prstGeom>
        </p:spPr>
      </p:pic>
      <p:sp>
        <p:nvSpPr>
          <p:cNvPr id="10" name="TextBox 9"/>
          <p:cNvSpPr txBox="1"/>
          <p:nvPr/>
        </p:nvSpPr>
        <p:spPr>
          <a:xfrm>
            <a:off x="5143213" y="132512"/>
            <a:ext cx="354689" cy="230832"/>
          </a:xfrm>
          <a:prstGeom prst="rect">
            <a:avLst/>
          </a:prstGeom>
          <a:noFill/>
        </p:spPr>
        <p:txBody>
          <a:bodyPr wrap="square" rtlCol="0">
            <a:spAutoFit/>
          </a:bodyPr>
          <a:lstStyle/>
          <a:p>
            <a:pPr algn="ctr"/>
            <a:r>
              <a:rPr lang="en-US" sz="900" b="1" dirty="0" smtClean="0">
                <a:solidFill>
                  <a:schemeClr val="accent5"/>
                </a:solidFill>
              </a:rPr>
              <a:t>X</a:t>
            </a:r>
            <a:endParaRPr lang="en-US" sz="900" b="1" dirty="0">
              <a:solidFill>
                <a:schemeClr val="accent5"/>
              </a:solidFill>
            </a:endParaRPr>
          </a:p>
        </p:txBody>
      </p:sp>
      <p:sp>
        <p:nvSpPr>
          <p:cNvPr id="11" name="TextBox 10"/>
          <p:cNvSpPr txBox="1"/>
          <p:nvPr/>
        </p:nvSpPr>
        <p:spPr>
          <a:xfrm>
            <a:off x="5143213" y="280191"/>
            <a:ext cx="354689" cy="230832"/>
          </a:xfrm>
          <a:prstGeom prst="rect">
            <a:avLst/>
          </a:prstGeom>
          <a:noFill/>
        </p:spPr>
        <p:txBody>
          <a:bodyPr wrap="square" rtlCol="0">
            <a:spAutoFit/>
          </a:bodyPr>
          <a:lstStyle/>
          <a:p>
            <a:pPr algn="ctr"/>
            <a:r>
              <a:rPr lang="en-US" sz="900" b="1" dirty="0" smtClean="0">
                <a:solidFill>
                  <a:schemeClr val="accent5"/>
                </a:solidFill>
              </a:rPr>
              <a:t>X</a:t>
            </a:r>
            <a:endParaRPr lang="en-US" sz="900" b="1" dirty="0">
              <a:solidFill>
                <a:schemeClr val="accent5"/>
              </a:solidFill>
            </a:endParaRPr>
          </a:p>
        </p:txBody>
      </p:sp>
      <p:sp>
        <p:nvSpPr>
          <p:cNvPr id="14" name="TextBox 13"/>
          <p:cNvSpPr txBox="1"/>
          <p:nvPr/>
        </p:nvSpPr>
        <p:spPr>
          <a:xfrm>
            <a:off x="8106" y="395607"/>
            <a:ext cx="2217677" cy="230832"/>
          </a:xfrm>
          <a:prstGeom prst="rect">
            <a:avLst/>
          </a:prstGeom>
          <a:noFill/>
        </p:spPr>
        <p:txBody>
          <a:bodyPr wrap="square" rtlCol="0">
            <a:spAutoFit/>
          </a:bodyPr>
          <a:lstStyle/>
          <a:p>
            <a:pPr algn="ctr"/>
            <a:r>
              <a:rPr lang="en-US" sz="900" b="1" dirty="0" smtClean="0">
                <a:solidFill>
                  <a:schemeClr val="accent5"/>
                </a:solidFill>
              </a:rPr>
              <a:t>Name of Student Organization</a:t>
            </a:r>
            <a:endParaRPr lang="en-US" sz="900" b="1" dirty="0">
              <a:solidFill>
                <a:schemeClr val="accent5"/>
              </a:solidFill>
            </a:endParaRPr>
          </a:p>
        </p:txBody>
      </p:sp>
      <p:sp>
        <p:nvSpPr>
          <p:cNvPr id="15" name="TextBox 14"/>
          <p:cNvSpPr txBox="1"/>
          <p:nvPr/>
        </p:nvSpPr>
        <p:spPr>
          <a:xfrm>
            <a:off x="3475841" y="395607"/>
            <a:ext cx="2447283" cy="230832"/>
          </a:xfrm>
          <a:prstGeom prst="rect">
            <a:avLst/>
          </a:prstGeom>
          <a:noFill/>
        </p:spPr>
        <p:txBody>
          <a:bodyPr wrap="square" rtlCol="0">
            <a:spAutoFit/>
          </a:bodyPr>
          <a:lstStyle/>
          <a:p>
            <a:pPr algn="ctr"/>
            <a:r>
              <a:rPr lang="en-US" sz="900" b="1" dirty="0" smtClean="0">
                <a:solidFill>
                  <a:schemeClr val="accent5"/>
                </a:solidFill>
              </a:rPr>
              <a:t>Name of Trip as it appears in Event Request </a:t>
            </a:r>
            <a:endParaRPr lang="en-US" sz="900" b="1" dirty="0">
              <a:solidFill>
                <a:schemeClr val="accent5"/>
              </a:solidFill>
            </a:endParaRPr>
          </a:p>
        </p:txBody>
      </p:sp>
      <p:sp>
        <p:nvSpPr>
          <p:cNvPr id="16" name="TextBox 15"/>
          <p:cNvSpPr txBox="1"/>
          <p:nvPr/>
        </p:nvSpPr>
        <p:spPr>
          <a:xfrm>
            <a:off x="1047255" y="588667"/>
            <a:ext cx="3438479" cy="230832"/>
          </a:xfrm>
          <a:prstGeom prst="rect">
            <a:avLst/>
          </a:prstGeom>
          <a:noFill/>
        </p:spPr>
        <p:txBody>
          <a:bodyPr wrap="square" rtlCol="0">
            <a:spAutoFit/>
          </a:bodyPr>
          <a:lstStyle/>
          <a:p>
            <a:pPr algn="ctr"/>
            <a:r>
              <a:rPr lang="en-US" sz="900" b="1" dirty="0" smtClean="0">
                <a:solidFill>
                  <a:srgbClr val="FF0000"/>
                </a:solidFill>
              </a:rPr>
              <a:t>Select appropriate box for type of transportation you are taking.</a:t>
            </a:r>
            <a:endParaRPr lang="en-US" sz="900" b="1" dirty="0">
              <a:solidFill>
                <a:srgbClr val="FF0000"/>
              </a:solidFill>
            </a:endParaRPr>
          </a:p>
        </p:txBody>
      </p:sp>
    </p:spTree>
    <p:extLst>
      <p:ext uri="{BB962C8B-B14F-4D97-AF65-F5344CB8AC3E}">
        <p14:creationId xmlns:p14="http://schemas.microsoft.com/office/powerpoint/2010/main" val="3590687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12. </a:t>
            </a:r>
            <a:r>
              <a:rPr lang="en-US" sz="1400" dirty="0">
                <a:solidFill>
                  <a:schemeClr val="tx1"/>
                </a:solidFill>
              </a:rPr>
              <a:t>Name of </a:t>
            </a:r>
            <a:r>
              <a:rPr lang="en-US" sz="1400" dirty="0" smtClean="0">
                <a:solidFill>
                  <a:schemeClr val="tx1"/>
                </a:solidFill>
              </a:rPr>
              <a:t>Riders</a:t>
            </a:r>
            <a:r>
              <a:rPr lang="en-US" sz="1400" dirty="0">
                <a:solidFill>
                  <a:schemeClr val="tx1"/>
                </a:solidFill>
              </a:rPr>
              <a:t>: Write in this space “see attached” and attach a list of all riders to this </a:t>
            </a:r>
            <a:r>
              <a:rPr lang="en-US" sz="1400" dirty="0" smtClean="0">
                <a:solidFill>
                  <a:schemeClr val="tx1"/>
                </a:solidFill>
              </a:rPr>
              <a:t>form. Indicate </a:t>
            </a:r>
            <a:r>
              <a:rPr lang="en-US" sz="1400" dirty="0">
                <a:solidFill>
                  <a:schemeClr val="tx1"/>
                </a:solidFill>
              </a:rPr>
              <a:t>the van </a:t>
            </a:r>
            <a:r>
              <a:rPr lang="en-US" sz="1400" dirty="0" smtClean="0">
                <a:solidFill>
                  <a:schemeClr val="tx1"/>
                </a:solidFill>
              </a:rPr>
              <a:t>drivers and Advisor.   </a:t>
            </a:r>
            <a:endParaRPr lang="en-US" sz="1400" dirty="0">
              <a:solidFill>
                <a:schemeClr val="tx1"/>
              </a:solidFill>
            </a:endParaRP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79" t="31221" r="-79" b="32311"/>
          <a:stretch/>
        </p:blipFill>
        <p:spPr>
          <a:xfrm>
            <a:off x="8106" y="-1"/>
            <a:ext cx="6575257" cy="2680855"/>
          </a:xfrm>
          <a:prstGeom prst="rect">
            <a:avLst/>
          </a:prstGeom>
        </p:spPr>
      </p:pic>
      <p:pic>
        <p:nvPicPr>
          <p:cNvPr id="25" name="Picture 2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5730696" y="2539278"/>
            <a:ext cx="384856" cy="85722"/>
          </a:xfrm>
          <a:prstGeom prst="rect">
            <a:avLst/>
          </a:prstGeom>
        </p:spPr>
      </p:pic>
      <p:pic>
        <p:nvPicPr>
          <p:cNvPr id="26" name="Picture 25"/>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828169" y="2209011"/>
            <a:ext cx="384856" cy="85722"/>
          </a:xfrm>
          <a:prstGeom prst="rect">
            <a:avLst/>
          </a:prstGeom>
        </p:spPr>
      </p:pic>
      <p:sp>
        <p:nvSpPr>
          <p:cNvPr id="10" name="TextBox 9"/>
          <p:cNvSpPr txBox="1"/>
          <p:nvPr/>
        </p:nvSpPr>
        <p:spPr>
          <a:xfrm>
            <a:off x="5143213" y="132512"/>
            <a:ext cx="354689" cy="230832"/>
          </a:xfrm>
          <a:prstGeom prst="rect">
            <a:avLst/>
          </a:prstGeom>
          <a:noFill/>
        </p:spPr>
        <p:txBody>
          <a:bodyPr wrap="square" rtlCol="0">
            <a:spAutoFit/>
          </a:bodyPr>
          <a:lstStyle/>
          <a:p>
            <a:pPr algn="ctr"/>
            <a:r>
              <a:rPr lang="en-US" sz="900" b="1" dirty="0" smtClean="0">
                <a:solidFill>
                  <a:schemeClr val="accent5"/>
                </a:solidFill>
              </a:rPr>
              <a:t>X</a:t>
            </a:r>
            <a:endParaRPr lang="en-US" sz="900" b="1" dirty="0">
              <a:solidFill>
                <a:schemeClr val="accent5"/>
              </a:solidFill>
            </a:endParaRPr>
          </a:p>
        </p:txBody>
      </p:sp>
      <p:sp>
        <p:nvSpPr>
          <p:cNvPr id="11" name="TextBox 10"/>
          <p:cNvSpPr txBox="1"/>
          <p:nvPr/>
        </p:nvSpPr>
        <p:spPr>
          <a:xfrm>
            <a:off x="5143213" y="280191"/>
            <a:ext cx="354689" cy="230832"/>
          </a:xfrm>
          <a:prstGeom prst="rect">
            <a:avLst/>
          </a:prstGeom>
          <a:noFill/>
        </p:spPr>
        <p:txBody>
          <a:bodyPr wrap="square" rtlCol="0">
            <a:spAutoFit/>
          </a:bodyPr>
          <a:lstStyle/>
          <a:p>
            <a:pPr algn="ctr"/>
            <a:r>
              <a:rPr lang="en-US" sz="900" b="1" dirty="0" smtClean="0">
                <a:solidFill>
                  <a:schemeClr val="accent5"/>
                </a:solidFill>
              </a:rPr>
              <a:t>X</a:t>
            </a:r>
            <a:endParaRPr lang="en-US" sz="900" b="1" dirty="0">
              <a:solidFill>
                <a:schemeClr val="accent5"/>
              </a:solidFill>
            </a:endParaRPr>
          </a:p>
        </p:txBody>
      </p:sp>
      <p:sp>
        <p:nvSpPr>
          <p:cNvPr id="14" name="TextBox 13"/>
          <p:cNvSpPr txBox="1"/>
          <p:nvPr/>
        </p:nvSpPr>
        <p:spPr>
          <a:xfrm>
            <a:off x="8106" y="395607"/>
            <a:ext cx="2217677" cy="230832"/>
          </a:xfrm>
          <a:prstGeom prst="rect">
            <a:avLst/>
          </a:prstGeom>
          <a:noFill/>
        </p:spPr>
        <p:txBody>
          <a:bodyPr wrap="square" rtlCol="0">
            <a:spAutoFit/>
          </a:bodyPr>
          <a:lstStyle/>
          <a:p>
            <a:pPr algn="ctr"/>
            <a:r>
              <a:rPr lang="en-US" sz="900" b="1" dirty="0" smtClean="0">
                <a:solidFill>
                  <a:schemeClr val="accent5"/>
                </a:solidFill>
              </a:rPr>
              <a:t>Name of Student Organization</a:t>
            </a:r>
            <a:endParaRPr lang="en-US" sz="900" b="1" dirty="0">
              <a:solidFill>
                <a:schemeClr val="accent5"/>
              </a:solidFill>
            </a:endParaRPr>
          </a:p>
        </p:txBody>
      </p:sp>
      <p:sp>
        <p:nvSpPr>
          <p:cNvPr id="15" name="TextBox 14"/>
          <p:cNvSpPr txBox="1"/>
          <p:nvPr/>
        </p:nvSpPr>
        <p:spPr>
          <a:xfrm>
            <a:off x="3475841" y="395607"/>
            <a:ext cx="2447283" cy="230832"/>
          </a:xfrm>
          <a:prstGeom prst="rect">
            <a:avLst/>
          </a:prstGeom>
          <a:noFill/>
        </p:spPr>
        <p:txBody>
          <a:bodyPr wrap="square" rtlCol="0">
            <a:spAutoFit/>
          </a:bodyPr>
          <a:lstStyle/>
          <a:p>
            <a:pPr algn="ctr"/>
            <a:r>
              <a:rPr lang="en-US" sz="900" b="1" dirty="0" smtClean="0">
                <a:solidFill>
                  <a:schemeClr val="accent5"/>
                </a:solidFill>
              </a:rPr>
              <a:t>Name of Trip as it appears in Event Request </a:t>
            </a:r>
            <a:endParaRPr lang="en-US" sz="900" b="1" dirty="0">
              <a:solidFill>
                <a:schemeClr val="accent5"/>
              </a:solidFill>
            </a:endParaRPr>
          </a:p>
        </p:txBody>
      </p:sp>
      <p:sp>
        <p:nvSpPr>
          <p:cNvPr id="16" name="TextBox 15"/>
          <p:cNvSpPr txBox="1"/>
          <p:nvPr/>
        </p:nvSpPr>
        <p:spPr>
          <a:xfrm>
            <a:off x="1047255" y="588667"/>
            <a:ext cx="3438479" cy="230832"/>
          </a:xfrm>
          <a:prstGeom prst="rect">
            <a:avLst/>
          </a:prstGeom>
          <a:noFill/>
        </p:spPr>
        <p:txBody>
          <a:bodyPr wrap="square" rtlCol="0">
            <a:spAutoFit/>
          </a:bodyPr>
          <a:lstStyle/>
          <a:p>
            <a:pPr algn="ctr"/>
            <a:r>
              <a:rPr lang="en-US" sz="900" b="1" dirty="0" smtClean="0">
                <a:solidFill>
                  <a:schemeClr val="accent5"/>
                </a:solidFill>
              </a:rPr>
              <a:t>Select appropriate box for type of transportation you are taking.</a:t>
            </a:r>
            <a:endParaRPr lang="en-US" sz="900" b="1" dirty="0">
              <a:solidFill>
                <a:schemeClr val="accent5"/>
              </a:solidFill>
            </a:endParaRPr>
          </a:p>
        </p:txBody>
      </p:sp>
      <p:sp>
        <p:nvSpPr>
          <p:cNvPr id="12" name="TextBox 11"/>
          <p:cNvSpPr txBox="1"/>
          <p:nvPr/>
        </p:nvSpPr>
        <p:spPr>
          <a:xfrm>
            <a:off x="2565505" y="969062"/>
            <a:ext cx="1133660" cy="230832"/>
          </a:xfrm>
          <a:prstGeom prst="rect">
            <a:avLst/>
          </a:prstGeom>
          <a:noFill/>
        </p:spPr>
        <p:txBody>
          <a:bodyPr wrap="square" rtlCol="0">
            <a:spAutoFit/>
          </a:bodyPr>
          <a:lstStyle/>
          <a:p>
            <a:pPr algn="ctr"/>
            <a:r>
              <a:rPr lang="en-US" sz="900" b="1" dirty="0" smtClean="0">
                <a:solidFill>
                  <a:srgbClr val="FF0000"/>
                </a:solidFill>
              </a:rPr>
              <a:t>See attached.</a:t>
            </a:r>
            <a:endParaRPr lang="en-US" sz="900" b="1" dirty="0">
              <a:solidFill>
                <a:srgbClr val="FF0000"/>
              </a:solidFill>
            </a:endParaRPr>
          </a:p>
        </p:txBody>
      </p:sp>
    </p:spTree>
    <p:extLst>
      <p:ext uri="{BB962C8B-B14F-4D97-AF65-F5344CB8AC3E}">
        <p14:creationId xmlns:p14="http://schemas.microsoft.com/office/powerpoint/2010/main" val="4031797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350" dirty="0" smtClean="0">
                <a:solidFill>
                  <a:schemeClr val="tx1"/>
                </a:solidFill>
              </a:rPr>
              <a:t>13. These four boxes are if you need to pay for either the registration, hotel, transportation or need any cash for your trip ahead of time. If that is the case, check off the appropriate box. </a:t>
            </a:r>
            <a:endParaRPr lang="en-US" sz="1350" dirty="0">
              <a:solidFill>
                <a:schemeClr val="tx1"/>
              </a:solidFill>
            </a:endParaRP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79" t="31221" r="-79" b="32311"/>
          <a:stretch/>
        </p:blipFill>
        <p:spPr>
          <a:xfrm>
            <a:off x="8106" y="-1"/>
            <a:ext cx="6575257" cy="2680855"/>
          </a:xfrm>
          <a:prstGeom prst="rect">
            <a:avLst/>
          </a:prstGeom>
        </p:spPr>
      </p:pic>
      <p:pic>
        <p:nvPicPr>
          <p:cNvPr id="9" name="Picture 8"/>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5730696" y="2539278"/>
            <a:ext cx="384856" cy="85722"/>
          </a:xfrm>
          <a:prstGeom prst="rect">
            <a:avLst/>
          </a:prstGeom>
        </p:spPr>
      </p:pic>
      <p:pic>
        <p:nvPicPr>
          <p:cNvPr id="10" name="Picture 9"/>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828169" y="2209011"/>
            <a:ext cx="384856" cy="85722"/>
          </a:xfrm>
          <a:prstGeom prst="rect">
            <a:avLst/>
          </a:prstGeom>
        </p:spPr>
      </p:pic>
      <p:sp>
        <p:nvSpPr>
          <p:cNvPr id="14" name="Left Bracket 13"/>
          <p:cNvSpPr/>
          <p:nvPr/>
        </p:nvSpPr>
        <p:spPr>
          <a:xfrm>
            <a:off x="193468" y="1218744"/>
            <a:ext cx="187036" cy="500951"/>
          </a:xfrm>
          <a:prstGeom prst="leftBracket">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ket 14"/>
          <p:cNvSpPr/>
          <p:nvPr/>
        </p:nvSpPr>
        <p:spPr>
          <a:xfrm rot="10800000">
            <a:off x="6253100" y="1218743"/>
            <a:ext cx="187036" cy="500951"/>
          </a:xfrm>
          <a:prstGeom prst="leftBracket">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Oval 15"/>
          <p:cNvSpPr/>
          <p:nvPr/>
        </p:nvSpPr>
        <p:spPr>
          <a:xfrm>
            <a:off x="1523999" y="1179368"/>
            <a:ext cx="185305" cy="575827"/>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501786" y="1215108"/>
            <a:ext cx="880434" cy="437048"/>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614502" y="969062"/>
            <a:ext cx="1133660" cy="230832"/>
          </a:xfrm>
          <a:prstGeom prst="rect">
            <a:avLst/>
          </a:prstGeom>
          <a:noFill/>
        </p:spPr>
        <p:txBody>
          <a:bodyPr wrap="square" rtlCol="0">
            <a:spAutoFit/>
          </a:bodyPr>
          <a:lstStyle/>
          <a:p>
            <a:pPr algn="ctr"/>
            <a:r>
              <a:rPr lang="en-US" sz="900" b="1" dirty="0" smtClean="0">
                <a:solidFill>
                  <a:schemeClr val="accent5"/>
                </a:solidFill>
              </a:rPr>
              <a:t>See attached.</a:t>
            </a:r>
            <a:endParaRPr lang="en-US" sz="900" b="1" dirty="0">
              <a:solidFill>
                <a:schemeClr val="accent5"/>
              </a:solidFill>
            </a:endParaRPr>
          </a:p>
        </p:txBody>
      </p:sp>
      <p:sp>
        <p:nvSpPr>
          <p:cNvPr id="24" name="TextBox 23"/>
          <p:cNvSpPr txBox="1"/>
          <p:nvPr/>
        </p:nvSpPr>
        <p:spPr>
          <a:xfrm>
            <a:off x="8106" y="395607"/>
            <a:ext cx="2217677" cy="230832"/>
          </a:xfrm>
          <a:prstGeom prst="rect">
            <a:avLst/>
          </a:prstGeom>
          <a:noFill/>
        </p:spPr>
        <p:txBody>
          <a:bodyPr wrap="square" rtlCol="0">
            <a:spAutoFit/>
          </a:bodyPr>
          <a:lstStyle/>
          <a:p>
            <a:pPr algn="ctr"/>
            <a:r>
              <a:rPr lang="en-US" sz="900" b="1" dirty="0" smtClean="0">
                <a:solidFill>
                  <a:schemeClr val="accent5"/>
                </a:solidFill>
              </a:rPr>
              <a:t>Name of Student Organization</a:t>
            </a:r>
            <a:endParaRPr lang="en-US" sz="900" b="1" dirty="0">
              <a:solidFill>
                <a:schemeClr val="accent5"/>
              </a:solidFill>
            </a:endParaRPr>
          </a:p>
        </p:txBody>
      </p:sp>
      <p:sp>
        <p:nvSpPr>
          <p:cNvPr id="25" name="TextBox 24"/>
          <p:cNvSpPr txBox="1"/>
          <p:nvPr/>
        </p:nvSpPr>
        <p:spPr>
          <a:xfrm>
            <a:off x="3475841" y="395607"/>
            <a:ext cx="2447283" cy="230832"/>
          </a:xfrm>
          <a:prstGeom prst="rect">
            <a:avLst/>
          </a:prstGeom>
          <a:noFill/>
        </p:spPr>
        <p:txBody>
          <a:bodyPr wrap="square" rtlCol="0">
            <a:spAutoFit/>
          </a:bodyPr>
          <a:lstStyle/>
          <a:p>
            <a:pPr algn="ctr"/>
            <a:r>
              <a:rPr lang="en-US" sz="900" b="1" dirty="0" smtClean="0">
                <a:solidFill>
                  <a:schemeClr val="accent5"/>
                </a:solidFill>
              </a:rPr>
              <a:t>Name of Trip as it appears in Event Request </a:t>
            </a:r>
            <a:endParaRPr lang="en-US" sz="900" b="1" dirty="0">
              <a:solidFill>
                <a:schemeClr val="accent5"/>
              </a:solidFill>
            </a:endParaRPr>
          </a:p>
        </p:txBody>
      </p:sp>
      <p:sp>
        <p:nvSpPr>
          <p:cNvPr id="26" name="TextBox 25"/>
          <p:cNvSpPr txBox="1"/>
          <p:nvPr/>
        </p:nvSpPr>
        <p:spPr>
          <a:xfrm>
            <a:off x="5143213" y="132512"/>
            <a:ext cx="354689" cy="230832"/>
          </a:xfrm>
          <a:prstGeom prst="rect">
            <a:avLst/>
          </a:prstGeom>
          <a:noFill/>
        </p:spPr>
        <p:txBody>
          <a:bodyPr wrap="square" rtlCol="0">
            <a:spAutoFit/>
          </a:bodyPr>
          <a:lstStyle/>
          <a:p>
            <a:pPr algn="ctr"/>
            <a:r>
              <a:rPr lang="en-US" sz="900" b="1" dirty="0" smtClean="0">
                <a:solidFill>
                  <a:schemeClr val="accent5"/>
                </a:solidFill>
              </a:rPr>
              <a:t>X</a:t>
            </a:r>
            <a:endParaRPr lang="en-US" sz="900" b="1" dirty="0">
              <a:solidFill>
                <a:schemeClr val="accent5"/>
              </a:solidFill>
            </a:endParaRPr>
          </a:p>
        </p:txBody>
      </p:sp>
      <p:sp>
        <p:nvSpPr>
          <p:cNvPr id="27" name="TextBox 26"/>
          <p:cNvSpPr txBox="1"/>
          <p:nvPr/>
        </p:nvSpPr>
        <p:spPr>
          <a:xfrm>
            <a:off x="5143213" y="290099"/>
            <a:ext cx="354689" cy="230832"/>
          </a:xfrm>
          <a:prstGeom prst="rect">
            <a:avLst/>
          </a:prstGeom>
          <a:noFill/>
        </p:spPr>
        <p:txBody>
          <a:bodyPr wrap="square" rtlCol="0">
            <a:spAutoFit/>
          </a:bodyPr>
          <a:lstStyle/>
          <a:p>
            <a:pPr algn="ctr"/>
            <a:r>
              <a:rPr lang="en-US" sz="900" b="1" dirty="0" smtClean="0">
                <a:solidFill>
                  <a:schemeClr val="accent5"/>
                </a:solidFill>
              </a:rPr>
              <a:t>X</a:t>
            </a:r>
            <a:endParaRPr lang="en-US" sz="900" b="1" dirty="0">
              <a:solidFill>
                <a:schemeClr val="accent5"/>
              </a:solidFill>
            </a:endParaRPr>
          </a:p>
        </p:txBody>
      </p:sp>
      <p:sp>
        <p:nvSpPr>
          <p:cNvPr id="28" name="TextBox 27"/>
          <p:cNvSpPr txBox="1"/>
          <p:nvPr/>
        </p:nvSpPr>
        <p:spPr>
          <a:xfrm>
            <a:off x="1047255" y="588667"/>
            <a:ext cx="3438479" cy="230832"/>
          </a:xfrm>
          <a:prstGeom prst="rect">
            <a:avLst/>
          </a:prstGeom>
          <a:noFill/>
        </p:spPr>
        <p:txBody>
          <a:bodyPr wrap="square" rtlCol="0">
            <a:spAutoFit/>
          </a:bodyPr>
          <a:lstStyle/>
          <a:p>
            <a:pPr algn="ctr"/>
            <a:r>
              <a:rPr lang="en-US" sz="900" b="1" dirty="0" smtClean="0">
                <a:solidFill>
                  <a:schemeClr val="accent5"/>
                </a:solidFill>
              </a:rPr>
              <a:t>Select appropriate box for type of transportation you are taking.</a:t>
            </a:r>
            <a:endParaRPr lang="en-US" sz="900" b="1" dirty="0">
              <a:solidFill>
                <a:schemeClr val="accent5"/>
              </a:solidFill>
            </a:endParaRPr>
          </a:p>
        </p:txBody>
      </p:sp>
    </p:spTree>
    <p:extLst>
      <p:ext uri="{BB962C8B-B14F-4D97-AF65-F5344CB8AC3E}">
        <p14:creationId xmlns:p14="http://schemas.microsoft.com/office/powerpoint/2010/main" val="3254736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200" dirty="0" smtClean="0">
                <a:solidFill>
                  <a:schemeClr val="tx1"/>
                </a:solidFill>
              </a:rPr>
              <a:t>14. </a:t>
            </a:r>
            <a:r>
              <a:rPr lang="en-US" sz="1200" dirty="0">
                <a:solidFill>
                  <a:schemeClr val="tx1"/>
                </a:solidFill>
              </a:rPr>
              <a:t>If the trip is at no cost to the organization, leave this section blank. If there are expenses for the trip, fill in this section. </a:t>
            </a:r>
            <a:r>
              <a:rPr lang="en-US" sz="1200" b="1" dirty="0">
                <a:solidFill>
                  <a:schemeClr val="tx1"/>
                </a:solidFill>
              </a:rPr>
              <a:t>B</a:t>
            </a:r>
            <a:r>
              <a:rPr lang="en-US" sz="1200" b="1" dirty="0" smtClean="0">
                <a:solidFill>
                  <a:schemeClr val="tx1"/>
                </a:solidFill>
              </a:rPr>
              <a:t>e </a:t>
            </a:r>
            <a:r>
              <a:rPr lang="en-US" sz="1200" b="1" dirty="0">
                <a:solidFill>
                  <a:schemeClr val="tx1"/>
                </a:solidFill>
              </a:rPr>
              <a:t>sure to attach all paperwork associated with costs for the trip.   </a:t>
            </a: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79" t="31221" r="-79" b="32311"/>
          <a:stretch/>
        </p:blipFill>
        <p:spPr>
          <a:xfrm>
            <a:off x="8106" y="-1"/>
            <a:ext cx="6575257" cy="2680855"/>
          </a:xfrm>
          <a:prstGeom prst="rect">
            <a:avLst/>
          </a:prstGeom>
        </p:spPr>
      </p:pic>
      <p:pic>
        <p:nvPicPr>
          <p:cNvPr id="9" name="Picture 8"/>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5730696" y="2539278"/>
            <a:ext cx="384856" cy="85722"/>
          </a:xfrm>
          <a:prstGeom prst="rect">
            <a:avLst/>
          </a:prstGeom>
        </p:spPr>
      </p:pic>
      <p:pic>
        <p:nvPicPr>
          <p:cNvPr id="10" name="Picture 9"/>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828169" y="2209011"/>
            <a:ext cx="384856" cy="85722"/>
          </a:xfrm>
          <a:prstGeom prst="rect">
            <a:avLst/>
          </a:prstGeom>
        </p:spPr>
      </p:pic>
      <p:sp>
        <p:nvSpPr>
          <p:cNvPr id="14" name="Left Bracket 13"/>
          <p:cNvSpPr/>
          <p:nvPr/>
        </p:nvSpPr>
        <p:spPr>
          <a:xfrm>
            <a:off x="193468" y="1218744"/>
            <a:ext cx="187036" cy="500951"/>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solidFill>
            </a:endParaRPr>
          </a:p>
        </p:txBody>
      </p:sp>
      <p:sp>
        <p:nvSpPr>
          <p:cNvPr id="15" name="Left Bracket 14"/>
          <p:cNvSpPr/>
          <p:nvPr/>
        </p:nvSpPr>
        <p:spPr>
          <a:xfrm rot="10800000">
            <a:off x="6253100" y="1218743"/>
            <a:ext cx="187036" cy="500951"/>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Oval 15"/>
          <p:cNvSpPr/>
          <p:nvPr/>
        </p:nvSpPr>
        <p:spPr>
          <a:xfrm>
            <a:off x="1523999" y="1179368"/>
            <a:ext cx="185305" cy="575827"/>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501786" y="1215108"/>
            <a:ext cx="880434" cy="437048"/>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614502" y="969062"/>
            <a:ext cx="1133660" cy="230832"/>
          </a:xfrm>
          <a:prstGeom prst="rect">
            <a:avLst/>
          </a:prstGeom>
          <a:noFill/>
        </p:spPr>
        <p:txBody>
          <a:bodyPr wrap="square" rtlCol="0">
            <a:spAutoFit/>
          </a:bodyPr>
          <a:lstStyle/>
          <a:p>
            <a:pPr algn="ctr"/>
            <a:r>
              <a:rPr lang="en-US" sz="900" b="1" dirty="0" smtClean="0">
                <a:solidFill>
                  <a:schemeClr val="accent5"/>
                </a:solidFill>
              </a:rPr>
              <a:t>See attached.</a:t>
            </a:r>
            <a:endParaRPr lang="en-US" sz="900" b="1" dirty="0">
              <a:solidFill>
                <a:schemeClr val="accent5"/>
              </a:solidFill>
            </a:endParaRPr>
          </a:p>
        </p:txBody>
      </p:sp>
      <p:sp>
        <p:nvSpPr>
          <p:cNvPr id="24" name="TextBox 23"/>
          <p:cNvSpPr txBox="1"/>
          <p:nvPr/>
        </p:nvSpPr>
        <p:spPr>
          <a:xfrm>
            <a:off x="8106" y="395607"/>
            <a:ext cx="2217677" cy="230832"/>
          </a:xfrm>
          <a:prstGeom prst="rect">
            <a:avLst/>
          </a:prstGeom>
          <a:noFill/>
        </p:spPr>
        <p:txBody>
          <a:bodyPr wrap="square" rtlCol="0">
            <a:spAutoFit/>
          </a:bodyPr>
          <a:lstStyle/>
          <a:p>
            <a:pPr algn="ctr"/>
            <a:r>
              <a:rPr lang="en-US" sz="900" b="1" dirty="0" smtClean="0">
                <a:solidFill>
                  <a:schemeClr val="accent5"/>
                </a:solidFill>
              </a:rPr>
              <a:t>Name of Student Organization</a:t>
            </a:r>
            <a:endParaRPr lang="en-US" sz="900" b="1" dirty="0">
              <a:solidFill>
                <a:schemeClr val="accent5"/>
              </a:solidFill>
            </a:endParaRPr>
          </a:p>
        </p:txBody>
      </p:sp>
      <p:sp>
        <p:nvSpPr>
          <p:cNvPr id="25" name="TextBox 24"/>
          <p:cNvSpPr txBox="1"/>
          <p:nvPr/>
        </p:nvSpPr>
        <p:spPr>
          <a:xfrm>
            <a:off x="3475841" y="395607"/>
            <a:ext cx="2447283" cy="230832"/>
          </a:xfrm>
          <a:prstGeom prst="rect">
            <a:avLst/>
          </a:prstGeom>
          <a:noFill/>
        </p:spPr>
        <p:txBody>
          <a:bodyPr wrap="square" rtlCol="0">
            <a:spAutoFit/>
          </a:bodyPr>
          <a:lstStyle/>
          <a:p>
            <a:pPr algn="ctr"/>
            <a:r>
              <a:rPr lang="en-US" sz="900" b="1" dirty="0" smtClean="0">
                <a:solidFill>
                  <a:schemeClr val="accent5"/>
                </a:solidFill>
              </a:rPr>
              <a:t>Name of Trip as it appears in Event Request </a:t>
            </a:r>
            <a:endParaRPr lang="en-US" sz="900" b="1" dirty="0">
              <a:solidFill>
                <a:schemeClr val="accent5"/>
              </a:solidFill>
            </a:endParaRPr>
          </a:p>
        </p:txBody>
      </p:sp>
      <p:sp>
        <p:nvSpPr>
          <p:cNvPr id="26" name="TextBox 25"/>
          <p:cNvSpPr txBox="1"/>
          <p:nvPr/>
        </p:nvSpPr>
        <p:spPr>
          <a:xfrm>
            <a:off x="5143213" y="132512"/>
            <a:ext cx="354689" cy="230832"/>
          </a:xfrm>
          <a:prstGeom prst="rect">
            <a:avLst/>
          </a:prstGeom>
          <a:noFill/>
        </p:spPr>
        <p:txBody>
          <a:bodyPr wrap="square" rtlCol="0">
            <a:spAutoFit/>
          </a:bodyPr>
          <a:lstStyle/>
          <a:p>
            <a:pPr algn="ctr"/>
            <a:r>
              <a:rPr lang="en-US" sz="900" b="1" dirty="0" smtClean="0">
                <a:solidFill>
                  <a:schemeClr val="accent5"/>
                </a:solidFill>
              </a:rPr>
              <a:t>X</a:t>
            </a:r>
            <a:endParaRPr lang="en-US" sz="900" b="1" dirty="0">
              <a:solidFill>
                <a:schemeClr val="accent5"/>
              </a:solidFill>
            </a:endParaRPr>
          </a:p>
        </p:txBody>
      </p:sp>
      <p:sp>
        <p:nvSpPr>
          <p:cNvPr id="27" name="TextBox 26"/>
          <p:cNvSpPr txBox="1"/>
          <p:nvPr/>
        </p:nvSpPr>
        <p:spPr>
          <a:xfrm>
            <a:off x="5143213" y="290099"/>
            <a:ext cx="354689" cy="230832"/>
          </a:xfrm>
          <a:prstGeom prst="rect">
            <a:avLst/>
          </a:prstGeom>
          <a:noFill/>
        </p:spPr>
        <p:txBody>
          <a:bodyPr wrap="square" rtlCol="0">
            <a:spAutoFit/>
          </a:bodyPr>
          <a:lstStyle/>
          <a:p>
            <a:pPr algn="ctr"/>
            <a:r>
              <a:rPr lang="en-US" sz="900" b="1" dirty="0" smtClean="0">
                <a:solidFill>
                  <a:schemeClr val="accent5"/>
                </a:solidFill>
              </a:rPr>
              <a:t>X</a:t>
            </a:r>
            <a:endParaRPr lang="en-US" sz="900" b="1" dirty="0">
              <a:solidFill>
                <a:schemeClr val="accent5"/>
              </a:solidFill>
            </a:endParaRPr>
          </a:p>
        </p:txBody>
      </p:sp>
      <p:sp>
        <p:nvSpPr>
          <p:cNvPr id="28" name="TextBox 27"/>
          <p:cNvSpPr txBox="1"/>
          <p:nvPr/>
        </p:nvSpPr>
        <p:spPr>
          <a:xfrm>
            <a:off x="1047255" y="588667"/>
            <a:ext cx="3438479" cy="230832"/>
          </a:xfrm>
          <a:prstGeom prst="rect">
            <a:avLst/>
          </a:prstGeom>
          <a:noFill/>
        </p:spPr>
        <p:txBody>
          <a:bodyPr wrap="square" rtlCol="0">
            <a:spAutoFit/>
          </a:bodyPr>
          <a:lstStyle/>
          <a:p>
            <a:pPr algn="ctr"/>
            <a:r>
              <a:rPr lang="en-US" sz="900" b="1" dirty="0" smtClean="0">
                <a:solidFill>
                  <a:schemeClr val="accent5"/>
                </a:solidFill>
              </a:rPr>
              <a:t>Select appropriate box for type of transportation you are taking.</a:t>
            </a:r>
            <a:endParaRPr lang="en-US" sz="900" b="1" dirty="0">
              <a:solidFill>
                <a:schemeClr val="accent5"/>
              </a:solidFill>
            </a:endParaRPr>
          </a:p>
        </p:txBody>
      </p:sp>
      <p:sp>
        <p:nvSpPr>
          <p:cNvPr id="17" name="Left Bracket 16"/>
          <p:cNvSpPr/>
          <p:nvPr/>
        </p:nvSpPr>
        <p:spPr>
          <a:xfrm>
            <a:off x="201299" y="1818409"/>
            <a:ext cx="187036" cy="753340"/>
          </a:xfrm>
          <a:prstGeom prst="leftBracket">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Left Bracket 20"/>
          <p:cNvSpPr/>
          <p:nvPr/>
        </p:nvSpPr>
        <p:spPr>
          <a:xfrm rot="10800000">
            <a:off x="6260931" y="1818409"/>
            <a:ext cx="187036" cy="753340"/>
          </a:xfrm>
          <a:prstGeom prst="leftBracket">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91449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200" dirty="0" smtClean="0">
                <a:solidFill>
                  <a:schemeClr val="tx1"/>
                </a:solidFill>
              </a:rPr>
              <a:t>15. </a:t>
            </a:r>
            <a:r>
              <a:rPr lang="en-US" sz="1200" dirty="0">
                <a:solidFill>
                  <a:schemeClr val="tx1"/>
                </a:solidFill>
              </a:rPr>
              <a:t>Add up all of the expenses and total them on the Total Cost line.   </a:t>
            </a: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79" t="31221" r="-79" b="32311"/>
          <a:stretch/>
        </p:blipFill>
        <p:spPr>
          <a:xfrm>
            <a:off x="8106" y="-1"/>
            <a:ext cx="6575257" cy="2680855"/>
          </a:xfrm>
          <a:prstGeom prst="rect">
            <a:avLst/>
          </a:prstGeom>
        </p:spPr>
      </p:pic>
      <p:pic>
        <p:nvPicPr>
          <p:cNvPr id="9" name="Picture 8"/>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5730696" y="2539278"/>
            <a:ext cx="384856" cy="85722"/>
          </a:xfrm>
          <a:prstGeom prst="rect">
            <a:avLst/>
          </a:prstGeom>
        </p:spPr>
      </p:pic>
      <p:pic>
        <p:nvPicPr>
          <p:cNvPr id="10" name="Picture 9"/>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828169" y="2209011"/>
            <a:ext cx="384856" cy="85722"/>
          </a:xfrm>
          <a:prstGeom prst="rect">
            <a:avLst/>
          </a:prstGeom>
        </p:spPr>
      </p:pic>
      <p:sp>
        <p:nvSpPr>
          <p:cNvPr id="14" name="Left Bracket 13"/>
          <p:cNvSpPr/>
          <p:nvPr/>
        </p:nvSpPr>
        <p:spPr>
          <a:xfrm>
            <a:off x="193468" y="1218744"/>
            <a:ext cx="187036" cy="500951"/>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5"/>
              </a:solidFill>
            </a:endParaRPr>
          </a:p>
        </p:txBody>
      </p:sp>
      <p:sp>
        <p:nvSpPr>
          <p:cNvPr id="15" name="Left Bracket 14"/>
          <p:cNvSpPr/>
          <p:nvPr/>
        </p:nvSpPr>
        <p:spPr>
          <a:xfrm rot="10800000">
            <a:off x="6253100" y="1218743"/>
            <a:ext cx="187036" cy="500951"/>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Oval 15"/>
          <p:cNvSpPr/>
          <p:nvPr/>
        </p:nvSpPr>
        <p:spPr>
          <a:xfrm>
            <a:off x="1523999" y="1179368"/>
            <a:ext cx="185305" cy="575827"/>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501786" y="1215108"/>
            <a:ext cx="880434" cy="437048"/>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614502" y="969062"/>
            <a:ext cx="1133660" cy="230832"/>
          </a:xfrm>
          <a:prstGeom prst="rect">
            <a:avLst/>
          </a:prstGeom>
          <a:noFill/>
        </p:spPr>
        <p:txBody>
          <a:bodyPr wrap="square" rtlCol="0">
            <a:spAutoFit/>
          </a:bodyPr>
          <a:lstStyle/>
          <a:p>
            <a:pPr algn="ctr"/>
            <a:r>
              <a:rPr lang="en-US" sz="900" b="1" dirty="0" smtClean="0">
                <a:solidFill>
                  <a:schemeClr val="accent5"/>
                </a:solidFill>
              </a:rPr>
              <a:t>See attached.</a:t>
            </a:r>
            <a:endParaRPr lang="en-US" sz="900" b="1" dirty="0">
              <a:solidFill>
                <a:schemeClr val="accent5"/>
              </a:solidFill>
            </a:endParaRPr>
          </a:p>
        </p:txBody>
      </p:sp>
      <p:sp>
        <p:nvSpPr>
          <p:cNvPr id="24" name="TextBox 23"/>
          <p:cNvSpPr txBox="1"/>
          <p:nvPr/>
        </p:nvSpPr>
        <p:spPr>
          <a:xfrm>
            <a:off x="8106" y="395607"/>
            <a:ext cx="2217677" cy="230832"/>
          </a:xfrm>
          <a:prstGeom prst="rect">
            <a:avLst/>
          </a:prstGeom>
          <a:noFill/>
        </p:spPr>
        <p:txBody>
          <a:bodyPr wrap="square" rtlCol="0">
            <a:spAutoFit/>
          </a:bodyPr>
          <a:lstStyle/>
          <a:p>
            <a:pPr algn="ctr"/>
            <a:r>
              <a:rPr lang="en-US" sz="900" b="1" dirty="0" smtClean="0">
                <a:solidFill>
                  <a:schemeClr val="accent5"/>
                </a:solidFill>
              </a:rPr>
              <a:t>Name of Student Organization</a:t>
            </a:r>
            <a:endParaRPr lang="en-US" sz="900" b="1" dirty="0">
              <a:solidFill>
                <a:schemeClr val="accent5"/>
              </a:solidFill>
            </a:endParaRPr>
          </a:p>
        </p:txBody>
      </p:sp>
      <p:sp>
        <p:nvSpPr>
          <p:cNvPr id="25" name="TextBox 24"/>
          <p:cNvSpPr txBox="1"/>
          <p:nvPr/>
        </p:nvSpPr>
        <p:spPr>
          <a:xfrm>
            <a:off x="3475841" y="395607"/>
            <a:ext cx="2447283" cy="230832"/>
          </a:xfrm>
          <a:prstGeom prst="rect">
            <a:avLst/>
          </a:prstGeom>
          <a:noFill/>
        </p:spPr>
        <p:txBody>
          <a:bodyPr wrap="square" rtlCol="0">
            <a:spAutoFit/>
          </a:bodyPr>
          <a:lstStyle/>
          <a:p>
            <a:pPr algn="ctr"/>
            <a:r>
              <a:rPr lang="en-US" sz="900" b="1" dirty="0" smtClean="0">
                <a:solidFill>
                  <a:schemeClr val="accent5"/>
                </a:solidFill>
              </a:rPr>
              <a:t>Name of Trip as it appears in Event Request </a:t>
            </a:r>
            <a:endParaRPr lang="en-US" sz="900" b="1" dirty="0">
              <a:solidFill>
                <a:schemeClr val="accent5"/>
              </a:solidFill>
            </a:endParaRPr>
          </a:p>
        </p:txBody>
      </p:sp>
      <p:sp>
        <p:nvSpPr>
          <p:cNvPr id="26" name="TextBox 25"/>
          <p:cNvSpPr txBox="1"/>
          <p:nvPr/>
        </p:nvSpPr>
        <p:spPr>
          <a:xfrm>
            <a:off x="5143213" y="132512"/>
            <a:ext cx="354689" cy="230832"/>
          </a:xfrm>
          <a:prstGeom prst="rect">
            <a:avLst/>
          </a:prstGeom>
          <a:noFill/>
        </p:spPr>
        <p:txBody>
          <a:bodyPr wrap="square" rtlCol="0">
            <a:spAutoFit/>
          </a:bodyPr>
          <a:lstStyle/>
          <a:p>
            <a:pPr algn="ctr"/>
            <a:r>
              <a:rPr lang="en-US" sz="900" b="1" dirty="0" smtClean="0">
                <a:solidFill>
                  <a:schemeClr val="accent5"/>
                </a:solidFill>
              </a:rPr>
              <a:t>X</a:t>
            </a:r>
            <a:endParaRPr lang="en-US" sz="900" b="1" dirty="0">
              <a:solidFill>
                <a:schemeClr val="accent5"/>
              </a:solidFill>
            </a:endParaRPr>
          </a:p>
        </p:txBody>
      </p:sp>
      <p:sp>
        <p:nvSpPr>
          <p:cNvPr id="27" name="TextBox 26"/>
          <p:cNvSpPr txBox="1"/>
          <p:nvPr/>
        </p:nvSpPr>
        <p:spPr>
          <a:xfrm>
            <a:off x="5143213" y="290099"/>
            <a:ext cx="354689" cy="230832"/>
          </a:xfrm>
          <a:prstGeom prst="rect">
            <a:avLst/>
          </a:prstGeom>
          <a:noFill/>
        </p:spPr>
        <p:txBody>
          <a:bodyPr wrap="square" rtlCol="0">
            <a:spAutoFit/>
          </a:bodyPr>
          <a:lstStyle/>
          <a:p>
            <a:pPr algn="ctr"/>
            <a:r>
              <a:rPr lang="en-US" sz="900" b="1" dirty="0" smtClean="0">
                <a:solidFill>
                  <a:schemeClr val="accent5"/>
                </a:solidFill>
              </a:rPr>
              <a:t>X</a:t>
            </a:r>
            <a:endParaRPr lang="en-US" sz="900" b="1" dirty="0">
              <a:solidFill>
                <a:schemeClr val="accent5"/>
              </a:solidFill>
            </a:endParaRPr>
          </a:p>
        </p:txBody>
      </p:sp>
      <p:sp>
        <p:nvSpPr>
          <p:cNvPr id="28" name="TextBox 27"/>
          <p:cNvSpPr txBox="1"/>
          <p:nvPr/>
        </p:nvSpPr>
        <p:spPr>
          <a:xfrm>
            <a:off x="1047255" y="588667"/>
            <a:ext cx="3438479" cy="230832"/>
          </a:xfrm>
          <a:prstGeom prst="rect">
            <a:avLst/>
          </a:prstGeom>
          <a:noFill/>
        </p:spPr>
        <p:txBody>
          <a:bodyPr wrap="square" rtlCol="0">
            <a:spAutoFit/>
          </a:bodyPr>
          <a:lstStyle/>
          <a:p>
            <a:pPr algn="ctr"/>
            <a:r>
              <a:rPr lang="en-US" sz="900" b="1" dirty="0" smtClean="0">
                <a:solidFill>
                  <a:schemeClr val="accent5"/>
                </a:solidFill>
              </a:rPr>
              <a:t>Select appropriate box for type of transportation you are taking.</a:t>
            </a:r>
            <a:endParaRPr lang="en-US" sz="900" b="1" dirty="0">
              <a:solidFill>
                <a:schemeClr val="accent5"/>
              </a:solidFill>
            </a:endParaRPr>
          </a:p>
        </p:txBody>
      </p:sp>
      <p:sp>
        <p:nvSpPr>
          <p:cNvPr id="17" name="Left Bracket 16"/>
          <p:cNvSpPr/>
          <p:nvPr/>
        </p:nvSpPr>
        <p:spPr>
          <a:xfrm>
            <a:off x="201299" y="1818409"/>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Left Bracket 20"/>
          <p:cNvSpPr/>
          <p:nvPr/>
        </p:nvSpPr>
        <p:spPr>
          <a:xfrm rot="10800000">
            <a:off x="6260931" y="1818409"/>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333080" y="2450022"/>
            <a:ext cx="649853" cy="230832"/>
          </a:xfrm>
          <a:prstGeom prst="rect">
            <a:avLst/>
          </a:prstGeom>
          <a:noFill/>
        </p:spPr>
        <p:txBody>
          <a:bodyPr wrap="square" rtlCol="0">
            <a:spAutoFit/>
          </a:bodyPr>
          <a:lstStyle/>
          <a:p>
            <a:pPr algn="ctr"/>
            <a:r>
              <a:rPr lang="en-US" sz="900" b="1" dirty="0" smtClean="0">
                <a:solidFill>
                  <a:srgbClr val="FF0000"/>
                </a:solidFill>
              </a:rPr>
              <a:t>$$.$$</a:t>
            </a:r>
            <a:endParaRPr lang="en-US" sz="900" b="1" dirty="0">
              <a:solidFill>
                <a:srgbClr val="FF0000"/>
              </a:solidFill>
            </a:endParaRPr>
          </a:p>
        </p:txBody>
      </p:sp>
    </p:spTree>
    <p:extLst>
      <p:ext uri="{BB962C8B-B14F-4D97-AF65-F5344CB8AC3E}">
        <p14:creationId xmlns:p14="http://schemas.microsoft.com/office/powerpoint/2010/main" val="3949680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300" dirty="0" smtClean="0">
                <a:solidFill>
                  <a:schemeClr val="tx1"/>
                </a:solidFill>
              </a:rPr>
              <a:t>16. </a:t>
            </a:r>
            <a:r>
              <a:rPr lang="en-US" sz="1200" dirty="0">
                <a:solidFill>
                  <a:schemeClr val="tx1"/>
                </a:solidFill>
              </a:rPr>
              <a:t>The club’s </a:t>
            </a:r>
            <a:r>
              <a:rPr lang="en-US" sz="1200" dirty="0" smtClean="0">
                <a:solidFill>
                  <a:schemeClr val="tx1"/>
                </a:solidFill>
              </a:rPr>
              <a:t>Banner Index is </a:t>
            </a:r>
            <a:r>
              <a:rPr lang="en-US" sz="1200" dirty="0">
                <a:solidFill>
                  <a:schemeClr val="tx1"/>
                </a:solidFill>
              </a:rPr>
              <a:t>one of two options. Each club has a fundraising and budget account. </a:t>
            </a:r>
            <a:endParaRPr lang="en-US" sz="1300" dirty="0">
              <a:solidFill>
                <a:schemeClr val="tx1"/>
              </a:solidFill>
            </a:endParaRPr>
          </a:p>
          <a:p>
            <a:pPr algn="ctr"/>
            <a:r>
              <a:rPr lang="en-US" sz="1300" dirty="0" smtClean="0">
                <a:solidFill>
                  <a:schemeClr val="tx1"/>
                </a:solidFill>
              </a:rPr>
              <a:t>BAMXBAM## </a:t>
            </a:r>
            <a:r>
              <a:rPr lang="en-US" sz="1300" dirty="0">
                <a:solidFill>
                  <a:schemeClr val="tx1"/>
                </a:solidFill>
              </a:rPr>
              <a:t>= Budget</a:t>
            </a:r>
          </a:p>
          <a:p>
            <a:pPr algn="ctr"/>
            <a:r>
              <a:rPr lang="en-US" sz="1300" dirty="0" smtClean="0">
                <a:solidFill>
                  <a:schemeClr val="tx1"/>
                </a:solidFill>
              </a:rPr>
              <a:t>BAMXFUN## </a:t>
            </a:r>
            <a:r>
              <a:rPr lang="en-US" sz="1300" dirty="0">
                <a:solidFill>
                  <a:schemeClr val="tx1"/>
                </a:solidFill>
              </a:rPr>
              <a:t>= </a:t>
            </a:r>
            <a:r>
              <a:rPr lang="en-US" sz="1300" dirty="0" smtClean="0">
                <a:solidFill>
                  <a:schemeClr val="tx1"/>
                </a:solidFill>
              </a:rPr>
              <a:t>Fundraising</a:t>
            </a:r>
            <a:endParaRPr lang="en-US" sz="1300" dirty="0">
              <a:solidFill>
                <a:schemeClr val="tx1"/>
              </a:solidFill>
            </a:endParaRP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79" t="55462" r="-79" b="8070"/>
          <a:stretch/>
        </p:blipFill>
        <p:spPr>
          <a:xfrm>
            <a:off x="8106" y="-1"/>
            <a:ext cx="6575257" cy="2680855"/>
          </a:xfrm>
          <a:prstGeom prst="rect">
            <a:avLst/>
          </a:prstGeom>
        </p:spPr>
      </p:pic>
      <p:sp>
        <p:nvSpPr>
          <p:cNvPr id="2" name="Left Bracket 1"/>
          <p:cNvSpPr/>
          <p:nvPr/>
        </p:nvSpPr>
        <p:spPr>
          <a:xfrm>
            <a:off x="196104" y="22309"/>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p:cNvSpPr/>
          <p:nvPr/>
        </p:nvSpPr>
        <p:spPr>
          <a:xfrm rot="10800000">
            <a:off x="6248049" y="27503"/>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1" name="Picture 10"/>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5730695" y="759873"/>
            <a:ext cx="384856" cy="85722"/>
          </a:xfrm>
          <a:prstGeom prst="rect">
            <a:avLst/>
          </a:prstGeom>
        </p:spPr>
      </p:pic>
      <p:pic>
        <p:nvPicPr>
          <p:cNvPr id="12" name="Picture 11"/>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828169" y="2209011"/>
            <a:ext cx="384856" cy="85722"/>
          </a:xfrm>
          <a:prstGeom prst="rect">
            <a:avLst/>
          </a:prstGeom>
        </p:spPr>
      </p:pic>
      <p:pic>
        <p:nvPicPr>
          <p:cNvPr id="14" name="Picture 13"/>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905967" y="423508"/>
            <a:ext cx="384856" cy="85722"/>
          </a:xfrm>
          <a:prstGeom prst="rect">
            <a:avLst/>
          </a:prstGeom>
        </p:spPr>
      </p:pic>
      <p:sp>
        <p:nvSpPr>
          <p:cNvPr id="19" name="TextBox 18"/>
          <p:cNvSpPr txBox="1"/>
          <p:nvPr/>
        </p:nvSpPr>
        <p:spPr>
          <a:xfrm>
            <a:off x="5339520" y="687318"/>
            <a:ext cx="649853" cy="230832"/>
          </a:xfrm>
          <a:prstGeom prst="rect">
            <a:avLst/>
          </a:prstGeom>
          <a:noFill/>
        </p:spPr>
        <p:txBody>
          <a:bodyPr wrap="square" rtlCol="0">
            <a:spAutoFit/>
          </a:bodyPr>
          <a:lstStyle/>
          <a:p>
            <a:pPr algn="ctr"/>
            <a:r>
              <a:rPr lang="en-US" sz="900" b="1" dirty="0" smtClean="0">
                <a:solidFill>
                  <a:schemeClr val="accent5"/>
                </a:solidFill>
              </a:rPr>
              <a:t>$$.$$</a:t>
            </a:r>
            <a:endParaRPr lang="en-US" sz="900" b="1" dirty="0">
              <a:solidFill>
                <a:schemeClr val="accent5"/>
              </a:solidFill>
            </a:endParaRPr>
          </a:p>
        </p:txBody>
      </p:sp>
      <p:sp>
        <p:nvSpPr>
          <p:cNvPr id="13" name="TextBox 12"/>
          <p:cNvSpPr txBox="1"/>
          <p:nvPr/>
        </p:nvSpPr>
        <p:spPr>
          <a:xfrm>
            <a:off x="211689" y="1135372"/>
            <a:ext cx="598801" cy="215444"/>
          </a:xfrm>
          <a:prstGeom prst="rect">
            <a:avLst/>
          </a:prstGeom>
          <a:noFill/>
        </p:spPr>
        <p:txBody>
          <a:bodyPr wrap="square" rtlCol="0">
            <a:spAutoFit/>
          </a:bodyPr>
          <a:lstStyle/>
          <a:p>
            <a:r>
              <a:rPr lang="en-US" sz="800" b="1" dirty="0" smtClean="0">
                <a:solidFill>
                  <a:srgbClr val="FF0000"/>
                </a:solidFill>
              </a:rPr>
              <a:t>XBAM##</a:t>
            </a:r>
            <a:endParaRPr lang="en-US" sz="800" b="1" dirty="0">
              <a:solidFill>
                <a:srgbClr val="FF0000"/>
              </a:solidFill>
            </a:endParaRPr>
          </a:p>
        </p:txBody>
      </p:sp>
    </p:spTree>
    <p:extLst>
      <p:ext uri="{BB962C8B-B14F-4D97-AF65-F5344CB8AC3E}">
        <p14:creationId xmlns:p14="http://schemas.microsoft.com/office/powerpoint/2010/main" val="463860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300" dirty="0" smtClean="0">
                <a:solidFill>
                  <a:schemeClr val="tx1"/>
                </a:solidFill>
              </a:rPr>
              <a:t>17. </a:t>
            </a:r>
            <a:r>
              <a:rPr lang="en-US" sz="1300" dirty="0">
                <a:solidFill>
                  <a:schemeClr val="tx1"/>
                </a:solidFill>
              </a:rPr>
              <a:t>The amount should reflect the price written in Total Cost above, and cannot exceed the amount motioned in your minutes.   </a:t>
            </a:r>
            <a:endParaRPr lang="en-US" sz="1300" dirty="0">
              <a:solidFill>
                <a:srgbClr val="00B050"/>
              </a:solidFill>
            </a:endParaRP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79" t="55462" r="-79" b="8070"/>
          <a:stretch/>
        </p:blipFill>
        <p:spPr>
          <a:xfrm>
            <a:off x="8106" y="-1"/>
            <a:ext cx="6575257" cy="2680855"/>
          </a:xfrm>
          <a:prstGeom prst="rect">
            <a:avLst/>
          </a:prstGeom>
        </p:spPr>
      </p:pic>
      <p:sp>
        <p:nvSpPr>
          <p:cNvPr id="2" name="Left Bracket 1"/>
          <p:cNvSpPr/>
          <p:nvPr/>
        </p:nvSpPr>
        <p:spPr>
          <a:xfrm>
            <a:off x="196104" y="22309"/>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p:cNvSpPr/>
          <p:nvPr/>
        </p:nvSpPr>
        <p:spPr>
          <a:xfrm rot="10800000">
            <a:off x="6248049" y="27503"/>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1" name="Picture 10"/>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5730695" y="759873"/>
            <a:ext cx="384856" cy="85722"/>
          </a:xfrm>
          <a:prstGeom prst="rect">
            <a:avLst/>
          </a:prstGeom>
        </p:spPr>
      </p:pic>
      <p:pic>
        <p:nvPicPr>
          <p:cNvPr id="12" name="Picture 11"/>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828169" y="2209011"/>
            <a:ext cx="384856" cy="85722"/>
          </a:xfrm>
          <a:prstGeom prst="rect">
            <a:avLst/>
          </a:prstGeom>
        </p:spPr>
      </p:pic>
      <p:pic>
        <p:nvPicPr>
          <p:cNvPr id="14" name="Picture 13"/>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905967" y="423508"/>
            <a:ext cx="384856" cy="85722"/>
          </a:xfrm>
          <a:prstGeom prst="rect">
            <a:avLst/>
          </a:prstGeom>
        </p:spPr>
      </p:pic>
      <p:sp>
        <p:nvSpPr>
          <p:cNvPr id="19" name="TextBox 18"/>
          <p:cNvSpPr txBox="1"/>
          <p:nvPr/>
        </p:nvSpPr>
        <p:spPr>
          <a:xfrm>
            <a:off x="5339520" y="687318"/>
            <a:ext cx="649853" cy="230832"/>
          </a:xfrm>
          <a:prstGeom prst="rect">
            <a:avLst/>
          </a:prstGeom>
          <a:noFill/>
        </p:spPr>
        <p:txBody>
          <a:bodyPr wrap="square" rtlCol="0">
            <a:spAutoFit/>
          </a:bodyPr>
          <a:lstStyle/>
          <a:p>
            <a:pPr algn="ctr"/>
            <a:r>
              <a:rPr lang="en-US" sz="900" b="1" dirty="0" smtClean="0">
                <a:solidFill>
                  <a:schemeClr val="accent5"/>
                </a:solidFill>
              </a:rPr>
              <a:t>$$.$$</a:t>
            </a:r>
            <a:endParaRPr lang="en-US" sz="900" b="1" dirty="0">
              <a:solidFill>
                <a:schemeClr val="accent5"/>
              </a:solidFill>
            </a:endParaRPr>
          </a:p>
        </p:txBody>
      </p:sp>
      <p:sp>
        <p:nvSpPr>
          <p:cNvPr id="13" name="TextBox 12"/>
          <p:cNvSpPr txBox="1"/>
          <p:nvPr/>
        </p:nvSpPr>
        <p:spPr>
          <a:xfrm>
            <a:off x="211689" y="1135372"/>
            <a:ext cx="598801" cy="215444"/>
          </a:xfrm>
          <a:prstGeom prst="rect">
            <a:avLst/>
          </a:prstGeom>
          <a:noFill/>
        </p:spPr>
        <p:txBody>
          <a:bodyPr wrap="square" rtlCol="0">
            <a:spAutoFit/>
          </a:bodyPr>
          <a:lstStyle/>
          <a:p>
            <a:r>
              <a:rPr lang="en-US" sz="800" b="1" dirty="0" smtClean="0">
                <a:solidFill>
                  <a:schemeClr val="accent5"/>
                </a:solidFill>
              </a:rPr>
              <a:t>XBAM##</a:t>
            </a:r>
            <a:endParaRPr lang="en-US" sz="800" b="1" dirty="0">
              <a:solidFill>
                <a:schemeClr val="accent5"/>
              </a:solidFill>
            </a:endParaRPr>
          </a:p>
        </p:txBody>
      </p:sp>
      <p:sp>
        <p:nvSpPr>
          <p:cNvPr id="15" name="Oval 14"/>
          <p:cNvSpPr/>
          <p:nvPr/>
        </p:nvSpPr>
        <p:spPr>
          <a:xfrm>
            <a:off x="1292322" y="1175220"/>
            <a:ext cx="598824" cy="13574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0852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200" dirty="0" smtClean="0">
                <a:solidFill>
                  <a:schemeClr val="tx1"/>
                </a:solidFill>
              </a:rPr>
              <a:t>18. </a:t>
            </a:r>
            <a:r>
              <a:rPr lang="en-US" sz="1200" dirty="0">
                <a:solidFill>
                  <a:schemeClr val="tx1"/>
                </a:solidFill>
              </a:rPr>
              <a:t>The employee signature must match the name of the traveler name from the top of the form.  </a:t>
            </a: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79" t="55462" r="-79" b="8070"/>
          <a:stretch/>
        </p:blipFill>
        <p:spPr>
          <a:xfrm>
            <a:off x="8106" y="-1"/>
            <a:ext cx="6575257" cy="2680855"/>
          </a:xfrm>
          <a:prstGeom prst="rect">
            <a:avLst/>
          </a:prstGeom>
        </p:spPr>
      </p:pic>
      <p:sp>
        <p:nvSpPr>
          <p:cNvPr id="2" name="Left Bracket 1"/>
          <p:cNvSpPr/>
          <p:nvPr/>
        </p:nvSpPr>
        <p:spPr>
          <a:xfrm>
            <a:off x="196104" y="22309"/>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p:cNvSpPr/>
          <p:nvPr/>
        </p:nvSpPr>
        <p:spPr>
          <a:xfrm rot="10800000">
            <a:off x="6248049" y="27503"/>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1" name="Picture 10"/>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5730695" y="759873"/>
            <a:ext cx="384856" cy="85722"/>
          </a:xfrm>
          <a:prstGeom prst="rect">
            <a:avLst/>
          </a:prstGeom>
        </p:spPr>
      </p:pic>
      <p:pic>
        <p:nvPicPr>
          <p:cNvPr id="12" name="Picture 11"/>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828169" y="2209011"/>
            <a:ext cx="384856" cy="85722"/>
          </a:xfrm>
          <a:prstGeom prst="rect">
            <a:avLst/>
          </a:prstGeom>
        </p:spPr>
      </p:pic>
      <p:pic>
        <p:nvPicPr>
          <p:cNvPr id="14" name="Picture 13"/>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905967" y="423508"/>
            <a:ext cx="384856" cy="85722"/>
          </a:xfrm>
          <a:prstGeom prst="rect">
            <a:avLst/>
          </a:prstGeom>
        </p:spPr>
      </p:pic>
      <p:sp>
        <p:nvSpPr>
          <p:cNvPr id="19" name="TextBox 18"/>
          <p:cNvSpPr txBox="1"/>
          <p:nvPr/>
        </p:nvSpPr>
        <p:spPr>
          <a:xfrm>
            <a:off x="5339520" y="687318"/>
            <a:ext cx="649853" cy="230832"/>
          </a:xfrm>
          <a:prstGeom prst="rect">
            <a:avLst/>
          </a:prstGeom>
          <a:noFill/>
        </p:spPr>
        <p:txBody>
          <a:bodyPr wrap="square" rtlCol="0">
            <a:spAutoFit/>
          </a:bodyPr>
          <a:lstStyle/>
          <a:p>
            <a:pPr algn="ctr"/>
            <a:r>
              <a:rPr lang="en-US" sz="900" b="1" dirty="0" smtClean="0">
                <a:solidFill>
                  <a:schemeClr val="accent5"/>
                </a:solidFill>
              </a:rPr>
              <a:t>$$.$$</a:t>
            </a:r>
            <a:endParaRPr lang="en-US" sz="900" b="1" dirty="0">
              <a:solidFill>
                <a:schemeClr val="accent5"/>
              </a:solidFill>
            </a:endParaRPr>
          </a:p>
        </p:txBody>
      </p:sp>
      <p:sp>
        <p:nvSpPr>
          <p:cNvPr id="13" name="TextBox 12"/>
          <p:cNvSpPr txBox="1"/>
          <p:nvPr/>
        </p:nvSpPr>
        <p:spPr>
          <a:xfrm>
            <a:off x="211689" y="1135372"/>
            <a:ext cx="598801" cy="215444"/>
          </a:xfrm>
          <a:prstGeom prst="rect">
            <a:avLst/>
          </a:prstGeom>
          <a:noFill/>
        </p:spPr>
        <p:txBody>
          <a:bodyPr wrap="square" rtlCol="0">
            <a:spAutoFit/>
          </a:bodyPr>
          <a:lstStyle/>
          <a:p>
            <a:r>
              <a:rPr lang="en-US" sz="800" b="1" dirty="0" smtClean="0">
                <a:solidFill>
                  <a:schemeClr val="accent5"/>
                </a:solidFill>
              </a:rPr>
              <a:t>XBAM##</a:t>
            </a:r>
            <a:endParaRPr lang="en-US" sz="800" b="1" dirty="0">
              <a:solidFill>
                <a:schemeClr val="accent5"/>
              </a:solidFill>
            </a:endParaRPr>
          </a:p>
        </p:txBody>
      </p:sp>
      <p:sp>
        <p:nvSpPr>
          <p:cNvPr id="15" name="Oval 14"/>
          <p:cNvSpPr/>
          <p:nvPr/>
        </p:nvSpPr>
        <p:spPr>
          <a:xfrm>
            <a:off x="1292322" y="1175220"/>
            <a:ext cx="598824" cy="135747"/>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459539" y="1461933"/>
            <a:ext cx="2057399" cy="276999"/>
          </a:xfrm>
          <a:prstGeom prst="rect">
            <a:avLst/>
          </a:prstGeom>
          <a:noFill/>
        </p:spPr>
        <p:txBody>
          <a:bodyPr wrap="square" rtlCol="0">
            <a:spAutoFit/>
          </a:bodyPr>
          <a:lstStyle/>
          <a:p>
            <a:r>
              <a:rPr lang="en-US" sz="1200" dirty="0" smtClean="0">
                <a:solidFill>
                  <a:srgbClr val="FF0000"/>
                </a:solidFill>
                <a:latin typeface="Vladimir Script" panose="03050402040407070305" pitchFamily="66" charset="0"/>
              </a:rPr>
              <a:t>Traveler Name Signature</a:t>
            </a:r>
            <a:endParaRPr lang="en-US" sz="1200" dirty="0">
              <a:solidFill>
                <a:srgbClr val="FF0000"/>
              </a:solidFill>
              <a:latin typeface="Vladimir Script" panose="03050402040407070305" pitchFamily="66" charset="0"/>
            </a:endParaRPr>
          </a:p>
        </p:txBody>
      </p:sp>
    </p:spTree>
    <p:extLst>
      <p:ext uri="{BB962C8B-B14F-4D97-AF65-F5344CB8AC3E}">
        <p14:creationId xmlns:p14="http://schemas.microsoft.com/office/powerpoint/2010/main" val="1772498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1. Begin by filling out the traveler name. This is whoever is filling out the form, whether that be the club member or the club advisor. </a:t>
            </a:r>
          </a:p>
          <a:p>
            <a:pPr algn="ctr"/>
            <a:r>
              <a:rPr lang="en-US" sz="1400" b="1" dirty="0" smtClean="0">
                <a:solidFill>
                  <a:schemeClr val="tx1"/>
                </a:solidFill>
              </a:rPr>
              <a:t>If the trip is out of state or overnight, the Traveler </a:t>
            </a:r>
            <a:r>
              <a:rPr lang="en-US" sz="1400" b="1" dirty="0">
                <a:solidFill>
                  <a:schemeClr val="tx1"/>
                </a:solidFill>
              </a:rPr>
              <a:t>N</a:t>
            </a:r>
            <a:r>
              <a:rPr lang="en-US" sz="1400" b="1" dirty="0" smtClean="0">
                <a:solidFill>
                  <a:schemeClr val="tx1"/>
                </a:solidFill>
              </a:rPr>
              <a:t>ame must be the advisor.</a:t>
            </a:r>
            <a:r>
              <a:rPr lang="en-US" sz="1400" u="sng" dirty="0" smtClean="0">
                <a:solidFill>
                  <a:schemeClr val="tx1"/>
                </a:solidFill>
              </a:rPr>
              <a:t>  </a:t>
            </a:r>
            <a:endParaRPr lang="en-US" sz="1400" u="sng" dirty="0">
              <a:solidFill>
                <a:schemeClr val="tx1"/>
              </a:solidFill>
            </a:endParaRP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t="4272" b="60392"/>
          <a:stretch/>
        </p:blipFill>
        <p:spPr>
          <a:xfrm>
            <a:off x="-1" y="-1"/>
            <a:ext cx="6575257" cy="2700671"/>
          </a:xfrm>
          <a:prstGeom prst="rect">
            <a:avLst/>
          </a:prstGeom>
        </p:spPr>
      </p:pic>
      <p:sp>
        <p:nvSpPr>
          <p:cNvPr id="12" name="TextBox 11"/>
          <p:cNvSpPr txBox="1"/>
          <p:nvPr/>
        </p:nvSpPr>
        <p:spPr>
          <a:xfrm>
            <a:off x="851278" y="986834"/>
            <a:ext cx="2806322" cy="215444"/>
          </a:xfrm>
          <a:prstGeom prst="rect">
            <a:avLst/>
          </a:prstGeom>
          <a:noFill/>
        </p:spPr>
        <p:txBody>
          <a:bodyPr wrap="square" rtlCol="0">
            <a:spAutoFit/>
          </a:bodyPr>
          <a:lstStyle/>
          <a:p>
            <a:r>
              <a:rPr lang="en-US" sz="800" b="1" dirty="0" smtClean="0">
                <a:solidFill>
                  <a:srgbClr val="FF0000"/>
                </a:solidFill>
              </a:rPr>
              <a:t>Student/ Advisor (Out of State </a:t>
            </a:r>
            <a:r>
              <a:rPr lang="en-US" sz="800" b="1" dirty="0" smtClean="0">
                <a:solidFill>
                  <a:srgbClr val="FF0000"/>
                </a:solidFill>
              </a:rPr>
              <a:t>or </a:t>
            </a:r>
            <a:r>
              <a:rPr lang="en-US" sz="800" b="1" dirty="0" smtClean="0">
                <a:solidFill>
                  <a:srgbClr val="FF0000"/>
                </a:solidFill>
              </a:rPr>
              <a:t>Overnight) </a:t>
            </a:r>
            <a:endParaRPr lang="en-US" sz="800" b="1" dirty="0">
              <a:solidFill>
                <a:srgbClr val="FF0000"/>
              </a:solidFill>
            </a:endParaRPr>
          </a:p>
        </p:txBody>
      </p:sp>
    </p:spTree>
    <p:extLst>
      <p:ext uri="{BB962C8B-B14F-4D97-AF65-F5344CB8AC3E}">
        <p14:creationId xmlns:p14="http://schemas.microsoft.com/office/powerpoint/2010/main" val="1201179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200" dirty="0" smtClean="0">
                <a:solidFill>
                  <a:schemeClr val="tx1"/>
                </a:solidFill>
              </a:rPr>
              <a:t>19. </a:t>
            </a:r>
            <a:r>
              <a:rPr lang="en-US" sz="1200" dirty="0">
                <a:solidFill>
                  <a:schemeClr val="tx1"/>
                </a:solidFill>
              </a:rPr>
              <a:t>The club member </a:t>
            </a:r>
            <a:r>
              <a:rPr lang="en-US" sz="1200" dirty="0" smtClean="0">
                <a:solidFill>
                  <a:schemeClr val="tx1"/>
                </a:solidFill>
              </a:rPr>
              <a:t>completing the TA will </a:t>
            </a:r>
            <a:r>
              <a:rPr lang="en-US" sz="1200" dirty="0">
                <a:solidFill>
                  <a:schemeClr val="tx1"/>
                </a:solidFill>
              </a:rPr>
              <a:t>sign on the requestor/treasurer line. </a:t>
            </a: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79" t="55462" r="-79" b="8070"/>
          <a:stretch/>
        </p:blipFill>
        <p:spPr>
          <a:xfrm>
            <a:off x="8106" y="-1"/>
            <a:ext cx="6575257" cy="2680855"/>
          </a:xfrm>
          <a:prstGeom prst="rect">
            <a:avLst/>
          </a:prstGeom>
        </p:spPr>
      </p:pic>
      <p:sp>
        <p:nvSpPr>
          <p:cNvPr id="2" name="Left Bracket 1"/>
          <p:cNvSpPr/>
          <p:nvPr/>
        </p:nvSpPr>
        <p:spPr>
          <a:xfrm>
            <a:off x="196104" y="22309"/>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p:cNvSpPr/>
          <p:nvPr/>
        </p:nvSpPr>
        <p:spPr>
          <a:xfrm rot="10800000">
            <a:off x="6248049" y="27503"/>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1" name="Picture 10"/>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5730695" y="759873"/>
            <a:ext cx="384856" cy="85722"/>
          </a:xfrm>
          <a:prstGeom prst="rect">
            <a:avLst/>
          </a:prstGeom>
        </p:spPr>
      </p:pic>
      <p:pic>
        <p:nvPicPr>
          <p:cNvPr id="12" name="Picture 11"/>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828169" y="2209011"/>
            <a:ext cx="384856" cy="85722"/>
          </a:xfrm>
          <a:prstGeom prst="rect">
            <a:avLst/>
          </a:prstGeom>
        </p:spPr>
      </p:pic>
      <p:pic>
        <p:nvPicPr>
          <p:cNvPr id="14" name="Picture 13"/>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905967" y="423508"/>
            <a:ext cx="384856" cy="85722"/>
          </a:xfrm>
          <a:prstGeom prst="rect">
            <a:avLst/>
          </a:prstGeom>
        </p:spPr>
      </p:pic>
      <p:sp>
        <p:nvSpPr>
          <p:cNvPr id="19" name="TextBox 18"/>
          <p:cNvSpPr txBox="1"/>
          <p:nvPr/>
        </p:nvSpPr>
        <p:spPr>
          <a:xfrm>
            <a:off x="5339520" y="687318"/>
            <a:ext cx="649853" cy="230832"/>
          </a:xfrm>
          <a:prstGeom prst="rect">
            <a:avLst/>
          </a:prstGeom>
          <a:noFill/>
        </p:spPr>
        <p:txBody>
          <a:bodyPr wrap="square" rtlCol="0">
            <a:spAutoFit/>
          </a:bodyPr>
          <a:lstStyle/>
          <a:p>
            <a:pPr algn="ctr"/>
            <a:r>
              <a:rPr lang="en-US" sz="900" b="1" dirty="0" smtClean="0">
                <a:solidFill>
                  <a:schemeClr val="accent5"/>
                </a:solidFill>
              </a:rPr>
              <a:t>$$.$$</a:t>
            </a:r>
            <a:endParaRPr lang="en-US" sz="900" b="1" dirty="0">
              <a:solidFill>
                <a:schemeClr val="accent5"/>
              </a:solidFill>
            </a:endParaRPr>
          </a:p>
        </p:txBody>
      </p:sp>
      <p:sp>
        <p:nvSpPr>
          <p:cNvPr id="13" name="TextBox 12"/>
          <p:cNvSpPr txBox="1"/>
          <p:nvPr/>
        </p:nvSpPr>
        <p:spPr>
          <a:xfrm>
            <a:off x="211689" y="1135372"/>
            <a:ext cx="598801" cy="215444"/>
          </a:xfrm>
          <a:prstGeom prst="rect">
            <a:avLst/>
          </a:prstGeom>
          <a:noFill/>
        </p:spPr>
        <p:txBody>
          <a:bodyPr wrap="square" rtlCol="0">
            <a:spAutoFit/>
          </a:bodyPr>
          <a:lstStyle/>
          <a:p>
            <a:r>
              <a:rPr lang="en-US" sz="800" b="1" dirty="0" smtClean="0">
                <a:solidFill>
                  <a:schemeClr val="accent5"/>
                </a:solidFill>
              </a:rPr>
              <a:t>XBAM##</a:t>
            </a:r>
            <a:endParaRPr lang="en-US" sz="800" b="1" dirty="0">
              <a:solidFill>
                <a:schemeClr val="accent5"/>
              </a:solidFill>
            </a:endParaRPr>
          </a:p>
        </p:txBody>
      </p:sp>
      <p:sp>
        <p:nvSpPr>
          <p:cNvPr id="15" name="Oval 14"/>
          <p:cNvSpPr/>
          <p:nvPr/>
        </p:nvSpPr>
        <p:spPr>
          <a:xfrm>
            <a:off x="1292322" y="1175220"/>
            <a:ext cx="598824" cy="135747"/>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459539" y="1461933"/>
            <a:ext cx="2057399" cy="276999"/>
          </a:xfrm>
          <a:prstGeom prst="rect">
            <a:avLst/>
          </a:prstGeom>
          <a:noFill/>
        </p:spPr>
        <p:txBody>
          <a:bodyPr wrap="square" rtlCol="0">
            <a:spAutoFit/>
          </a:bodyPr>
          <a:lstStyle/>
          <a:p>
            <a:r>
              <a:rPr lang="en-US" sz="1200" dirty="0" smtClean="0">
                <a:solidFill>
                  <a:schemeClr val="accent5"/>
                </a:solidFill>
                <a:latin typeface="Vladimir Script" panose="03050402040407070305" pitchFamily="66" charset="0"/>
              </a:rPr>
              <a:t>Traveler Name Signature</a:t>
            </a:r>
            <a:endParaRPr lang="en-US" sz="1200" dirty="0">
              <a:solidFill>
                <a:schemeClr val="accent5"/>
              </a:solidFill>
              <a:latin typeface="Vladimir Script" panose="03050402040407070305" pitchFamily="66" charset="0"/>
            </a:endParaRPr>
          </a:p>
        </p:txBody>
      </p:sp>
      <p:sp>
        <p:nvSpPr>
          <p:cNvPr id="17" name="TextBox 16"/>
          <p:cNvSpPr txBox="1"/>
          <p:nvPr/>
        </p:nvSpPr>
        <p:spPr>
          <a:xfrm>
            <a:off x="4150784" y="1468084"/>
            <a:ext cx="2057399" cy="307777"/>
          </a:xfrm>
          <a:prstGeom prst="rect">
            <a:avLst/>
          </a:prstGeom>
          <a:noFill/>
        </p:spPr>
        <p:txBody>
          <a:bodyPr wrap="square" rtlCol="0">
            <a:spAutoFit/>
          </a:bodyPr>
          <a:lstStyle/>
          <a:p>
            <a:r>
              <a:rPr lang="en-US" sz="1400" dirty="0" smtClean="0">
                <a:solidFill>
                  <a:srgbClr val="FF0000"/>
                </a:solidFill>
                <a:latin typeface="Vladimir Script" panose="03050402040407070305" pitchFamily="66" charset="0"/>
              </a:rPr>
              <a:t>Student Signature</a:t>
            </a:r>
            <a:endParaRPr lang="en-US" sz="1400" dirty="0">
              <a:solidFill>
                <a:srgbClr val="FF0000"/>
              </a:solidFill>
              <a:latin typeface="Vladimir Script" panose="03050402040407070305" pitchFamily="66" charset="0"/>
            </a:endParaRPr>
          </a:p>
        </p:txBody>
      </p:sp>
      <p:sp>
        <p:nvSpPr>
          <p:cNvPr id="18" name="TextBox 17"/>
          <p:cNvSpPr txBox="1"/>
          <p:nvPr/>
        </p:nvSpPr>
        <p:spPr>
          <a:xfrm>
            <a:off x="5730695" y="1506556"/>
            <a:ext cx="1253067" cy="215444"/>
          </a:xfrm>
          <a:prstGeom prst="rect">
            <a:avLst/>
          </a:prstGeom>
          <a:noFill/>
        </p:spPr>
        <p:txBody>
          <a:bodyPr wrap="square" rtlCol="0">
            <a:spAutoFit/>
          </a:bodyPr>
          <a:lstStyle/>
          <a:p>
            <a:r>
              <a:rPr lang="en-US" sz="800" dirty="0" smtClean="0">
                <a:solidFill>
                  <a:srgbClr val="FF0000"/>
                </a:solidFill>
              </a:rPr>
              <a:t>MM/DD/YY</a:t>
            </a:r>
            <a:endParaRPr lang="en-US" sz="800" dirty="0">
              <a:solidFill>
                <a:srgbClr val="FF0000"/>
              </a:solidFill>
            </a:endParaRPr>
          </a:p>
        </p:txBody>
      </p:sp>
    </p:spTree>
    <p:extLst>
      <p:ext uri="{BB962C8B-B14F-4D97-AF65-F5344CB8AC3E}">
        <p14:creationId xmlns:p14="http://schemas.microsoft.com/office/powerpoint/2010/main" val="3465311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200" dirty="0" smtClean="0">
                <a:solidFill>
                  <a:schemeClr val="tx1"/>
                </a:solidFill>
              </a:rPr>
              <a:t>20. </a:t>
            </a:r>
            <a:r>
              <a:rPr lang="en-US" sz="1200" dirty="0">
                <a:solidFill>
                  <a:schemeClr val="tx1"/>
                </a:solidFill>
              </a:rPr>
              <a:t>The club advisor MUST sign this form on the Advisor line. </a:t>
            </a:r>
            <a:endParaRPr lang="en-US" sz="1200" dirty="0" smtClean="0">
              <a:solidFill>
                <a:schemeClr val="tx1"/>
              </a:solidFill>
            </a:endParaRPr>
          </a:p>
          <a:p>
            <a:pPr algn="ctr"/>
            <a:r>
              <a:rPr lang="en-US" sz="1200" b="1" dirty="0" smtClean="0">
                <a:solidFill>
                  <a:schemeClr val="tx1"/>
                </a:solidFill>
              </a:rPr>
              <a:t>The </a:t>
            </a:r>
            <a:r>
              <a:rPr lang="en-US" sz="1200" b="1" dirty="0">
                <a:solidFill>
                  <a:schemeClr val="tx1"/>
                </a:solidFill>
              </a:rPr>
              <a:t>TA will not be complete without their signature.  </a:t>
            </a: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79" t="55462" r="-79" b="8070"/>
          <a:stretch/>
        </p:blipFill>
        <p:spPr>
          <a:xfrm>
            <a:off x="8106" y="-1"/>
            <a:ext cx="6575257" cy="2680855"/>
          </a:xfrm>
          <a:prstGeom prst="rect">
            <a:avLst/>
          </a:prstGeom>
        </p:spPr>
      </p:pic>
      <p:sp>
        <p:nvSpPr>
          <p:cNvPr id="2" name="Left Bracket 1"/>
          <p:cNvSpPr/>
          <p:nvPr/>
        </p:nvSpPr>
        <p:spPr>
          <a:xfrm>
            <a:off x="196104" y="22309"/>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p:cNvSpPr/>
          <p:nvPr/>
        </p:nvSpPr>
        <p:spPr>
          <a:xfrm rot="10800000">
            <a:off x="6248049" y="27503"/>
            <a:ext cx="187036" cy="753340"/>
          </a:xfrm>
          <a:prstGeom prst="leftBracket">
            <a:avLst/>
          </a:prstGeom>
          <a:noFill/>
          <a:ln w="1905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1" name="Picture 10"/>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5730695" y="759873"/>
            <a:ext cx="384856" cy="85722"/>
          </a:xfrm>
          <a:prstGeom prst="rect">
            <a:avLst/>
          </a:prstGeom>
        </p:spPr>
      </p:pic>
      <p:pic>
        <p:nvPicPr>
          <p:cNvPr id="12" name="Picture 11"/>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828169" y="2209011"/>
            <a:ext cx="384856" cy="85722"/>
          </a:xfrm>
          <a:prstGeom prst="rect">
            <a:avLst/>
          </a:prstGeom>
        </p:spPr>
      </p:pic>
      <p:pic>
        <p:nvPicPr>
          <p:cNvPr id="14" name="Picture 13"/>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65875" t="64501" r="28246" b="33677"/>
          <a:stretch/>
        </p:blipFill>
        <p:spPr>
          <a:xfrm>
            <a:off x="2905967" y="423508"/>
            <a:ext cx="384856" cy="85722"/>
          </a:xfrm>
          <a:prstGeom prst="rect">
            <a:avLst/>
          </a:prstGeom>
        </p:spPr>
      </p:pic>
      <p:sp>
        <p:nvSpPr>
          <p:cNvPr id="19" name="TextBox 18"/>
          <p:cNvSpPr txBox="1"/>
          <p:nvPr/>
        </p:nvSpPr>
        <p:spPr>
          <a:xfrm>
            <a:off x="5339520" y="687318"/>
            <a:ext cx="649853" cy="230832"/>
          </a:xfrm>
          <a:prstGeom prst="rect">
            <a:avLst/>
          </a:prstGeom>
          <a:noFill/>
        </p:spPr>
        <p:txBody>
          <a:bodyPr wrap="square" rtlCol="0">
            <a:spAutoFit/>
          </a:bodyPr>
          <a:lstStyle/>
          <a:p>
            <a:pPr algn="ctr"/>
            <a:r>
              <a:rPr lang="en-US" sz="900" b="1" dirty="0" smtClean="0">
                <a:solidFill>
                  <a:schemeClr val="accent5"/>
                </a:solidFill>
              </a:rPr>
              <a:t>$$.$$</a:t>
            </a:r>
            <a:endParaRPr lang="en-US" sz="900" b="1" dirty="0">
              <a:solidFill>
                <a:schemeClr val="accent5"/>
              </a:solidFill>
            </a:endParaRPr>
          </a:p>
        </p:txBody>
      </p:sp>
      <p:sp>
        <p:nvSpPr>
          <p:cNvPr id="13" name="TextBox 12"/>
          <p:cNvSpPr txBox="1"/>
          <p:nvPr/>
        </p:nvSpPr>
        <p:spPr>
          <a:xfrm>
            <a:off x="211689" y="1135372"/>
            <a:ext cx="598801" cy="215444"/>
          </a:xfrm>
          <a:prstGeom prst="rect">
            <a:avLst/>
          </a:prstGeom>
          <a:noFill/>
        </p:spPr>
        <p:txBody>
          <a:bodyPr wrap="square" rtlCol="0">
            <a:spAutoFit/>
          </a:bodyPr>
          <a:lstStyle/>
          <a:p>
            <a:r>
              <a:rPr lang="en-US" sz="800" b="1" dirty="0" smtClean="0">
                <a:solidFill>
                  <a:schemeClr val="accent5"/>
                </a:solidFill>
              </a:rPr>
              <a:t>XBAM##</a:t>
            </a:r>
            <a:endParaRPr lang="en-US" sz="800" b="1" dirty="0">
              <a:solidFill>
                <a:schemeClr val="accent5"/>
              </a:solidFill>
            </a:endParaRPr>
          </a:p>
        </p:txBody>
      </p:sp>
      <p:sp>
        <p:nvSpPr>
          <p:cNvPr id="15" name="Oval 14"/>
          <p:cNvSpPr/>
          <p:nvPr/>
        </p:nvSpPr>
        <p:spPr>
          <a:xfrm>
            <a:off x="1292322" y="1175220"/>
            <a:ext cx="598824" cy="135747"/>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459539" y="1461933"/>
            <a:ext cx="2057399" cy="276999"/>
          </a:xfrm>
          <a:prstGeom prst="rect">
            <a:avLst/>
          </a:prstGeom>
          <a:noFill/>
        </p:spPr>
        <p:txBody>
          <a:bodyPr wrap="square" rtlCol="0">
            <a:spAutoFit/>
          </a:bodyPr>
          <a:lstStyle/>
          <a:p>
            <a:r>
              <a:rPr lang="en-US" sz="1200" dirty="0" smtClean="0">
                <a:solidFill>
                  <a:schemeClr val="accent5"/>
                </a:solidFill>
                <a:latin typeface="Vladimir Script" panose="03050402040407070305" pitchFamily="66" charset="0"/>
              </a:rPr>
              <a:t>Traveler Name Signature</a:t>
            </a:r>
            <a:endParaRPr lang="en-US" sz="1200" dirty="0">
              <a:solidFill>
                <a:schemeClr val="accent5"/>
              </a:solidFill>
              <a:latin typeface="Vladimir Script" panose="03050402040407070305" pitchFamily="66" charset="0"/>
            </a:endParaRPr>
          </a:p>
        </p:txBody>
      </p:sp>
      <p:sp>
        <p:nvSpPr>
          <p:cNvPr id="17" name="TextBox 16"/>
          <p:cNvSpPr txBox="1"/>
          <p:nvPr/>
        </p:nvSpPr>
        <p:spPr>
          <a:xfrm>
            <a:off x="4150784" y="1468084"/>
            <a:ext cx="2057399" cy="307777"/>
          </a:xfrm>
          <a:prstGeom prst="rect">
            <a:avLst/>
          </a:prstGeom>
          <a:noFill/>
        </p:spPr>
        <p:txBody>
          <a:bodyPr wrap="square" rtlCol="0">
            <a:spAutoFit/>
          </a:bodyPr>
          <a:lstStyle/>
          <a:p>
            <a:r>
              <a:rPr lang="en-US" sz="1400" dirty="0" smtClean="0">
                <a:solidFill>
                  <a:schemeClr val="accent5"/>
                </a:solidFill>
                <a:latin typeface="Vladimir Script" panose="03050402040407070305" pitchFamily="66" charset="0"/>
              </a:rPr>
              <a:t>Student Signature</a:t>
            </a:r>
            <a:endParaRPr lang="en-US" sz="1400" dirty="0">
              <a:solidFill>
                <a:schemeClr val="accent5"/>
              </a:solidFill>
              <a:latin typeface="Vladimir Script" panose="03050402040407070305" pitchFamily="66" charset="0"/>
            </a:endParaRPr>
          </a:p>
        </p:txBody>
      </p:sp>
      <p:sp>
        <p:nvSpPr>
          <p:cNvPr id="18" name="TextBox 17"/>
          <p:cNvSpPr txBox="1"/>
          <p:nvPr/>
        </p:nvSpPr>
        <p:spPr>
          <a:xfrm>
            <a:off x="5730695" y="1506556"/>
            <a:ext cx="1253067" cy="215444"/>
          </a:xfrm>
          <a:prstGeom prst="rect">
            <a:avLst/>
          </a:prstGeom>
          <a:noFill/>
        </p:spPr>
        <p:txBody>
          <a:bodyPr wrap="square" rtlCol="0">
            <a:spAutoFit/>
          </a:bodyPr>
          <a:lstStyle/>
          <a:p>
            <a:r>
              <a:rPr lang="en-US" sz="800" dirty="0" smtClean="0">
                <a:solidFill>
                  <a:schemeClr val="accent5"/>
                </a:solidFill>
              </a:rPr>
              <a:t>MM/DD/YY</a:t>
            </a:r>
            <a:endParaRPr lang="en-US" sz="800" dirty="0">
              <a:solidFill>
                <a:schemeClr val="accent5"/>
              </a:solidFill>
            </a:endParaRPr>
          </a:p>
        </p:txBody>
      </p:sp>
      <p:sp>
        <p:nvSpPr>
          <p:cNvPr id="20" name="TextBox 19"/>
          <p:cNvSpPr txBox="1"/>
          <p:nvPr/>
        </p:nvSpPr>
        <p:spPr>
          <a:xfrm>
            <a:off x="4150783" y="1660444"/>
            <a:ext cx="2057399" cy="307777"/>
          </a:xfrm>
          <a:prstGeom prst="rect">
            <a:avLst/>
          </a:prstGeom>
          <a:noFill/>
        </p:spPr>
        <p:txBody>
          <a:bodyPr wrap="square" rtlCol="0">
            <a:spAutoFit/>
          </a:bodyPr>
          <a:lstStyle/>
          <a:p>
            <a:r>
              <a:rPr lang="en-US" sz="1400" dirty="0" smtClean="0">
                <a:solidFill>
                  <a:srgbClr val="FF0000"/>
                </a:solidFill>
                <a:latin typeface="Vladimir Script" panose="03050402040407070305" pitchFamily="66" charset="0"/>
              </a:rPr>
              <a:t>Advisor Signature</a:t>
            </a:r>
            <a:endParaRPr lang="en-US" sz="1400" dirty="0">
              <a:solidFill>
                <a:srgbClr val="FF0000"/>
              </a:solidFill>
              <a:latin typeface="Vladimir Script" panose="03050402040407070305" pitchFamily="66" charset="0"/>
            </a:endParaRPr>
          </a:p>
        </p:txBody>
      </p:sp>
      <p:sp>
        <p:nvSpPr>
          <p:cNvPr id="21" name="TextBox 20"/>
          <p:cNvSpPr txBox="1"/>
          <p:nvPr/>
        </p:nvSpPr>
        <p:spPr>
          <a:xfrm>
            <a:off x="5730695" y="1695070"/>
            <a:ext cx="1253067" cy="215444"/>
          </a:xfrm>
          <a:prstGeom prst="rect">
            <a:avLst/>
          </a:prstGeom>
          <a:noFill/>
        </p:spPr>
        <p:txBody>
          <a:bodyPr wrap="square" rtlCol="0">
            <a:spAutoFit/>
          </a:bodyPr>
          <a:lstStyle/>
          <a:p>
            <a:r>
              <a:rPr lang="en-US" sz="800" dirty="0" smtClean="0">
                <a:solidFill>
                  <a:srgbClr val="FF0000"/>
                </a:solidFill>
              </a:rPr>
              <a:t>MM/DD/YY</a:t>
            </a:r>
            <a:endParaRPr lang="en-US" sz="800" dirty="0">
              <a:solidFill>
                <a:srgbClr val="FF0000"/>
              </a:solidFill>
            </a:endParaRPr>
          </a:p>
        </p:txBody>
      </p:sp>
    </p:spTree>
    <p:extLst>
      <p:ext uri="{BB962C8B-B14F-4D97-AF65-F5344CB8AC3E}">
        <p14:creationId xmlns:p14="http://schemas.microsoft.com/office/powerpoint/2010/main" val="36930178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21. Be sure to attach minutes, and rider list, and all supporting documents needed for the trip! </a:t>
            </a:r>
            <a:endParaRPr lang="en-US" sz="1400" dirty="0">
              <a:solidFill>
                <a:schemeClr val="tx1"/>
              </a:solidFill>
            </a:endParaRPr>
          </a:p>
        </p:txBody>
      </p:sp>
      <p:pic>
        <p:nvPicPr>
          <p:cNvPr id="21" name="Picture 20"/>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l="31964" t="4272" r="33917" b="90127"/>
          <a:stretch/>
        </p:blipFill>
        <p:spPr>
          <a:xfrm>
            <a:off x="0" y="0"/>
            <a:ext cx="6583362" cy="2737884"/>
          </a:xfrm>
          <a:prstGeom prst="rect">
            <a:avLst/>
          </a:prstGeom>
        </p:spPr>
      </p:pic>
    </p:spTree>
    <p:extLst>
      <p:ext uri="{BB962C8B-B14F-4D97-AF65-F5344CB8AC3E}">
        <p14:creationId xmlns:p14="http://schemas.microsoft.com/office/powerpoint/2010/main" val="3060794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2. Select Original TA if this is the FIRST TA you are submitting for this trip. Select Revised TA if you are submitting revisions to your original TA for this trip. </a:t>
            </a:r>
            <a:endParaRPr lang="en-US" sz="1400" u="sng" dirty="0">
              <a:solidFill>
                <a:schemeClr val="tx1"/>
              </a:solidFill>
            </a:endParaRP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t="4272" b="60392"/>
          <a:stretch/>
        </p:blipFill>
        <p:spPr>
          <a:xfrm>
            <a:off x="-1" y="-1"/>
            <a:ext cx="6575257" cy="2700671"/>
          </a:xfrm>
          <a:prstGeom prst="rect">
            <a:avLst/>
          </a:prstGeom>
        </p:spPr>
      </p:pic>
      <p:sp>
        <p:nvSpPr>
          <p:cNvPr id="12" name="TextBox 11"/>
          <p:cNvSpPr txBox="1"/>
          <p:nvPr/>
        </p:nvSpPr>
        <p:spPr>
          <a:xfrm>
            <a:off x="857029" y="986834"/>
            <a:ext cx="2806322" cy="215444"/>
          </a:xfrm>
          <a:prstGeom prst="rect">
            <a:avLst/>
          </a:prstGeom>
          <a:noFill/>
        </p:spPr>
        <p:txBody>
          <a:bodyPr wrap="square" rtlCol="0">
            <a:spAutoFit/>
          </a:bodyPr>
          <a:lstStyle/>
          <a:p>
            <a:r>
              <a:rPr lang="en-US" sz="800" b="1" dirty="0" smtClean="0">
                <a:solidFill>
                  <a:schemeClr val="accent5"/>
                </a:solidFill>
              </a:rPr>
              <a:t>Student/ Advisor (Out of State </a:t>
            </a:r>
            <a:r>
              <a:rPr lang="en-US" sz="800" b="1" dirty="0" smtClean="0">
                <a:solidFill>
                  <a:schemeClr val="accent5"/>
                </a:solidFill>
              </a:rPr>
              <a:t>or </a:t>
            </a:r>
            <a:r>
              <a:rPr lang="en-US" sz="800" b="1" dirty="0" smtClean="0">
                <a:solidFill>
                  <a:schemeClr val="accent5"/>
                </a:solidFill>
              </a:rPr>
              <a:t>Overnight) </a:t>
            </a:r>
            <a:endParaRPr lang="en-US" sz="800" b="1" dirty="0">
              <a:solidFill>
                <a:schemeClr val="accent5"/>
              </a:solidFill>
            </a:endParaRPr>
          </a:p>
        </p:txBody>
      </p:sp>
      <p:sp>
        <p:nvSpPr>
          <p:cNvPr id="2" name="Right Arrow 1"/>
          <p:cNvSpPr/>
          <p:nvPr/>
        </p:nvSpPr>
        <p:spPr>
          <a:xfrm rot="5400000">
            <a:off x="4842294" y="718869"/>
            <a:ext cx="419819" cy="21853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5400000">
            <a:off x="5549186" y="718869"/>
            <a:ext cx="419819" cy="21853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8733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3. Fill in </a:t>
            </a:r>
            <a:r>
              <a:rPr lang="en-US" sz="1400" dirty="0">
                <a:solidFill>
                  <a:schemeClr val="tx1"/>
                </a:solidFill>
              </a:rPr>
              <a:t>the Eastern/Banner </a:t>
            </a:r>
            <a:r>
              <a:rPr lang="en-US" sz="1400" dirty="0" smtClean="0">
                <a:solidFill>
                  <a:schemeClr val="tx1"/>
                </a:solidFill>
              </a:rPr>
              <a:t>ID of the person listed as the Traveler.</a:t>
            </a:r>
            <a:endParaRPr lang="en-US" sz="1400" dirty="0">
              <a:solidFill>
                <a:schemeClr val="tx1"/>
              </a:solidFill>
            </a:endParaRP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t="4272" b="60392"/>
          <a:stretch/>
        </p:blipFill>
        <p:spPr>
          <a:xfrm>
            <a:off x="-1" y="-1"/>
            <a:ext cx="6575257" cy="2700671"/>
          </a:xfrm>
          <a:prstGeom prst="rect">
            <a:avLst/>
          </a:prstGeom>
        </p:spPr>
      </p:pic>
      <p:sp>
        <p:nvSpPr>
          <p:cNvPr id="12" name="TextBox 11"/>
          <p:cNvSpPr txBox="1"/>
          <p:nvPr/>
        </p:nvSpPr>
        <p:spPr>
          <a:xfrm>
            <a:off x="857029" y="986834"/>
            <a:ext cx="2806322" cy="215444"/>
          </a:xfrm>
          <a:prstGeom prst="rect">
            <a:avLst/>
          </a:prstGeom>
          <a:noFill/>
        </p:spPr>
        <p:txBody>
          <a:bodyPr wrap="square" rtlCol="0">
            <a:spAutoFit/>
          </a:bodyPr>
          <a:lstStyle/>
          <a:p>
            <a:r>
              <a:rPr lang="en-US" sz="800" b="1" dirty="0" smtClean="0">
                <a:solidFill>
                  <a:schemeClr val="accent5"/>
                </a:solidFill>
              </a:rPr>
              <a:t>Student/ Advisor (Out of State </a:t>
            </a:r>
            <a:r>
              <a:rPr lang="en-US" sz="800" b="1" dirty="0" smtClean="0">
                <a:solidFill>
                  <a:schemeClr val="accent5"/>
                </a:solidFill>
              </a:rPr>
              <a:t>or </a:t>
            </a:r>
            <a:r>
              <a:rPr lang="en-US" sz="800" b="1" dirty="0" smtClean="0">
                <a:solidFill>
                  <a:schemeClr val="accent5"/>
                </a:solidFill>
              </a:rPr>
              <a:t>Overnight) </a:t>
            </a:r>
            <a:endParaRPr lang="en-US" sz="800" b="1" dirty="0">
              <a:solidFill>
                <a:schemeClr val="accent5"/>
              </a:solidFill>
            </a:endParaRPr>
          </a:p>
        </p:txBody>
      </p:sp>
      <p:sp>
        <p:nvSpPr>
          <p:cNvPr id="2" name="Right Arrow 1"/>
          <p:cNvSpPr/>
          <p:nvPr/>
        </p:nvSpPr>
        <p:spPr>
          <a:xfrm rot="5400000">
            <a:off x="4842294"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7" name="Right Arrow 6"/>
          <p:cNvSpPr/>
          <p:nvPr/>
        </p:nvSpPr>
        <p:spPr>
          <a:xfrm rot="5400000">
            <a:off x="5549186"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71655" y="1225613"/>
            <a:ext cx="1671280" cy="230832"/>
          </a:xfrm>
          <a:prstGeom prst="rect">
            <a:avLst/>
          </a:prstGeom>
          <a:noFill/>
        </p:spPr>
        <p:txBody>
          <a:bodyPr wrap="square" rtlCol="0">
            <a:spAutoFit/>
          </a:bodyPr>
          <a:lstStyle/>
          <a:p>
            <a:r>
              <a:rPr lang="en-US" sz="900" b="1" dirty="0" smtClean="0">
                <a:solidFill>
                  <a:srgbClr val="FF0000"/>
                </a:solidFill>
              </a:rPr>
              <a:t>Traveler’s ID</a:t>
            </a:r>
            <a:endParaRPr lang="en-US" sz="900" b="1" dirty="0">
              <a:solidFill>
                <a:srgbClr val="FF0000"/>
              </a:solidFill>
            </a:endParaRPr>
          </a:p>
        </p:txBody>
      </p:sp>
    </p:spTree>
    <p:extLst>
      <p:ext uri="{BB962C8B-B14F-4D97-AF65-F5344CB8AC3E}">
        <p14:creationId xmlns:p14="http://schemas.microsoft.com/office/powerpoint/2010/main" val="2709075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4. The Date </a:t>
            </a:r>
            <a:r>
              <a:rPr lang="en-US" sz="1400" dirty="0">
                <a:solidFill>
                  <a:schemeClr val="tx1"/>
                </a:solidFill>
              </a:rPr>
              <a:t>of </a:t>
            </a:r>
            <a:r>
              <a:rPr lang="en-US" sz="1400" dirty="0" smtClean="0">
                <a:solidFill>
                  <a:schemeClr val="tx1"/>
                </a:solidFill>
              </a:rPr>
              <a:t>Request </a:t>
            </a:r>
            <a:r>
              <a:rPr lang="en-US" sz="1400" dirty="0">
                <a:solidFill>
                  <a:schemeClr val="tx1"/>
                </a:solidFill>
              </a:rPr>
              <a:t>is today’s date. </a:t>
            </a:r>
            <a:endParaRPr lang="en-US" sz="1400" dirty="0" smtClean="0">
              <a:solidFill>
                <a:schemeClr val="tx1"/>
              </a:solidFill>
            </a:endParaRPr>
          </a:p>
          <a:p>
            <a:pPr algn="ctr"/>
            <a:r>
              <a:rPr lang="en-US" sz="1400" b="1" dirty="0" smtClean="0">
                <a:solidFill>
                  <a:schemeClr val="tx1"/>
                </a:solidFill>
              </a:rPr>
              <a:t>NOTE</a:t>
            </a:r>
            <a:r>
              <a:rPr lang="en-US" sz="1400" b="1" dirty="0">
                <a:solidFill>
                  <a:schemeClr val="tx1"/>
                </a:solidFill>
              </a:rPr>
              <a:t>: This date should be 2+ weeks in advance. </a:t>
            </a: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t="4272" b="60392"/>
          <a:stretch/>
        </p:blipFill>
        <p:spPr>
          <a:xfrm>
            <a:off x="-1" y="-1"/>
            <a:ext cx="6575257" cy="2700671"/>
          </a:xfrm>
          <a:prstGeom prst="rect">
            <a:avLst/>
          </a:prstGeom>
        </p:spPr>
      </p:pic>
      <p:sp>
        <p:nvSpPr>
          <p:cNvPr id="12" name="TextBox 11"/>
          <p:cNvSpPr txBox="1"/>
          <p:nvPr/>
        </p:nvSpPr>
        <p:spPr>
          <a:xfrm>
            <a:off x="857029" y="986834"/>
            <a:ext cx="2806322" cy="215444"/>
          </a:xfrm>
          <a:prstGeom prst="rect">
            <a:avLst/>
          </a:prstGeom>
          <a:noFill/>
        </p:spPr>
        <p:txBody>
          <a:bodyPr wrap="square" rtlCol="0">
            <a:spAutoFit/>
          </a:bodyPr>
          <a:lstStyle/>
          <a:p>
            <a:r>
              <a:rPr lang="en-US" sz="800" b="1" dirty="0" smtClean="0">
                <a:solidFill>
                  <a:schemeClr val="accent5"/>
                </a:solidFill>
              </a:rPr>
              <a:t>Student/ Advisor (Out of State </a:t>
            </a:r>
            <a:r>
              <a:rPr lang="en-US" sz="800" b="1" dirty="0" smtClean="0">
                <a:solidFill>
                  <a:schemeClr val="accent5"/>
                </a:solidFill>
              </a:rPr>
              <a:t>or </a:t>
            </a:r>
            <a:r>
              <a:rPr lang="en-US" sz="800" b="1" dirty="0" smtClean="0">
                <a:solidFill>
                  <a:schemeClr val="accent5"/>
                </a:solidFill>
              </a:rPr>
              <a:t>Overnight) </a:t>
            </a:r>
            <a:endParaRPr lang="en-US" sz="800" b="1" dirty="0">
              <a:solidFill>
                <a:schemeClr val="accent5"/>
              </a:solidFill>
            </a:endParaRPr>
          </a:p>
        </p:txBody>
      </p:sp>
      <p:sp>
        <p:nvSpPr>
          <p:cNvPr id="2" name="Right Arrow 1"/>
          <p:cNvSpPr/>
          <p:nvPr/>
        </p:nvSpPr>
        <p:spPr>
          <a:xfrm rot="5400000">
            <a:off x="4842294"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7" name="Right Arrow 6"/>
          <p:cNvSpPr/>
          <p:nvPr/>
        </p:nvSpPr>
        <p:spPr>
          <a:xfrm rot="5400000">
            <a:off x="5549186"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71655" y="1225613"/>
            <a:ext cx="1671280" cy="230832"/>
          </a:xfrm>
          <a:prstGeom prst="rect">
            <a:avLst/>
          </a:prstGeom>
          <a:noFill/>
        </p:spPr>
        <p:txBody>
          <a:bodyPr wrap="square" rtlCol="0">
            <a:spAutoFit/>
          </a:bodyPr>
          <a:lstStyle/>
          <a:p>
            <a:r>
              <a:rPr lang="en-US" sz="900" b="1" dirty="0" smtClean="0">
                <a:solidFill>
                  <a:schemeClr val="accent5"/>
                </a:solidFill>
              </a:rPr>
              <a:t>Traveler’s ID</a:t>
            </a:r>
            <a:endParaRPr lang="en-US" sz="900" b="1" dirty="0">
              <a:solidFill>
                <a:schemeClr val="accent5"/>
              </a:solidFill>
            </a:endParaRPr>
          </a:p>
        </p:txBody>
      </p:sp>
      <p:sp>
        <p:nvSpPr>
          <p:cNvPr id="9" name="TextBox 8"/>
          <p:cNvSpPr txBox="1"/>
          <p:nvPr/>
        </p:nvSpPr>
        <p:spPr>
          <a:xfrm>
            <a:off x="5161369" y="1211274"/>
            <a:ext cx="856658" cy="246221"/>
          </a:xfrm>
          <a:prstGeom prst="rect">
            <a:avLst/>
          </a:prstGeom>
          <a:noFill/>
        </p:spPr>
        <p:txBody>
          <a:bodyPr wrap="square" rtlCol="0">
            <a:spAutoFit/>
          </a:bodyPr>
          <a:lstStyle/>
          <a:p>
            <a:r>
              <a:rPr lang="en-US" sz="1000" b="1" dirty="0" smtClean="0">
                <a:solidFill>
                  <a:srgbClr val="FF0000"/>
                </a:solidFill>
              </a:rPr>
              <a:t>Today’s date</a:t>
            </a:r>
            <a:endParaRPr lang="en-US" sz="1000" b="1" dirty="0">
              <a:solidFill>
                <a:srgbClr val="FF0000"/>
              </a:solidFill>
            </a:endParaRPr>
          </a:p>
        </p:txBody>
      </p:sp>
    </p:spTree>
    <p:extLst>
      <p:ext uri="{BB962C8B-B14F-4D97-AF65-F5344CB8AC3E}">
        <p14:creationId xmlns:p14="http://schemas.microsoft.com/office/powerpoint/2010/main" val="3504110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5. </a:t>
            </a:r>
            <a:r>
              <a:rPr lang="en-US" sz="1400" dirty="0">
                <a:solidFill>
                  <a:schemeClr val="tx1"/>
                </a:solidFill>
              </a:rPr>
              <a:t>F</a:t>
            </a:r>
            <a:r>
              <a:rPr lang="en-US" sz="1400" dirty="0" smtClean="0">
                <a:solidFill>
                  <a:schemeClr val="tx1"/>
                </a:solidFill>
              </a:rPr>
              <a:t>ill </a:t>
            </a:r>
            <a:r>
              <a:rPr lang="en-US" sz="1400" dirty="0">
                <a:solidFill>
                  <a:schemeClr val="tx1"/>
                </a:solidFill>
              </a:rPr>
              <a:t>out the “home phone” section with </a:t>
            </a:r>
            <a:r>
              <a:rPr lang="en-US" sz="1400" dirty="0" smtClean="0">
                <a:solidFill>
                  <a:schemeClr val="tx1"/>
                </a:solidFill>
              </a:rPr>
              <a:t>the Traveler’s contact </a:t>
            </a:r>
            <a:r>
              <a:rPr lang="en-US" sz="1400" dirty="0">
                <a:solidFill>
                  <a:schemeClr val="tx1"/>
                </a:solidFill>
              </a:rPr>
              <a:t>number</a:t>
            </a:r>
            <a:r>
              <a:rPr lang="en-US" sz="1400" dirty="0" smtClean="0">
                <a:solidFill>
                  <a:schemeClr val="tx1"/>
                </a:solidFill>
              </a:rPr>
              <a:t>.</a:t>
            </a:r>
          </a:p>
          <a:p>
            <a:pPr algn="ctr"/>
            <a:r>
              <a:rPr lang="en-US" sz="1400" dirty="0" smtClean="0">
                <a:solidFill>
                  <a:schemeClr val="tx1"/>
                </a:solidFill>
              </a:rPr>
              <a:t>This can be a cell phone number.  </a:t>
            </a:r>
            <a:endParaRPr lang="en-US" sz="1400" dirty="0">
              <a:solidFill>
                <a:schemeClr val="tx1"/>
              </a:solidFill>
            </a:endParaRP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t="4272" b="60392"/>
          <a:stretch/>
        </p:blipFill>
        <p:spPr>
          <a:xfrm>
            <a:off x="-1" y="-1"/>
            <a:ext cx="6575257" cy="2700671"/>
          </a:xfrm>
          <a:prstGeom prst="rect">
            <a:avLst/>
          </a:prstGeom>
        </p:spPr>
      </p:pic>
      <p:sp>
        <p:nvSpPr>
          <p:cNvPr id="12" name="TextBox 11"/>
          <p:cNvSpPr txBox="1"/>
          <p:nvPr/>
        </p:nvSpPr>
        <p:spPr>
          <a:xfrm>
            <a:off x="857029" y="986834"/>
            <a:ext cx="2806322" cy="215444"/>
          </a:xfrm>
          <a:prstGeom prst="rect">
            <a:avLst/>
          </a:prstGeom>
          <a:noFill/>
        </p:spPr>
        <p:txBody>
          <a:bodyPr wrap="square" rtlCol="0">
            <a:spAutoFit/>
          </a:bodyPr>
          <a:lstStyle/>
          <a:p>
            <a:r>
              <a:rPr lang="en-US" sz="800" b="1" dirty="0" smtClean="0">
                <a:solidFill>
                  <a:schemeClr val="accent5"/>
                </a:solidFill>
              </a:rPr>
              <a:t>Student/ Advisor (Out of State </a:t>
            </a:r>
            <a:r>
              <a:rPr lang="en-US" sz="800" b="1" dirty="0" smtClean="0">
                <a:solidFill>
                  <a:schemeClr val="accent5"/>
                </a:solidFill>
              </a:rPr>
              <a:t>or </a:t>
            </a:r>
            <a:r>
              <a:rPr lang="en-US" sz="800" b="1" dirty="0" smtClean="0">
                <a:solidFill>
                  <a:schemeClr val="accent5"/>
                </a:solidFill>
              </a:rPr>
              <a:t>Overnight) </a:t>
            </a:r>
            <a:endParaRPr lang="en-US" sz="800" b="1" dirty="0">
              <a:solidFill>
                <a:schemeClr val="accent5"/>
              </a:solidFill>
            </a:endParaRPr>
          </a:p>
        </p:txBody>
      </p:sp>
      <p:sp>
        <p:nvSpPr>
          <p:cNvPr id="2" name="Right Arrow 1"/>
          <p:cNvSpPr/>
          <p:nvPr/>
        </p:nvSpPr>
        <p:spPr>
          <a:xfrm rot="5400000">
            <a:off x="4842294"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7" name="Right Arrow 6"/>
          <p:cNvSpPr/>
          <p:nvPr/>
        </p:nvSpPr>
        <p:spPr>
          <a:xfrm rot="5400000">
            <a:off x="5549186"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71655" y="1225613"/>
            <a:ext cx="1671280" cy="230832"/>
          </a:xfrm>
          <a:prstGeom prst="rect">
            <a:avLst/>
          </a:prstGeom>
          <a:noFill/>
        </p:spPr>
        <p:txBody>
          <a:bodyPr wrap="square" rtlCol="0">
            <a:spAutoFit/>
          </a:bodyPr>
          <a:lstStyle/>
          <a:p>
            <a:r>
              <a:rPr lang="en-US" sz="900" b="1" dirty="0" smtClean="0">
                <a:solidFill>
                  <a:schemeClr val="accent5"/>
                </a:solidFill>
              </a:rPr>
              <a:t>Traveler’s ID</a:t>
            </a:r>
            <a:endParaRPr lang="en-US" sz="900" b="1" dirty="0">
              <a:solidFill>
                <a:schemeClr val="accent5"/>
              </a:solidFill>
            </a:endParaRPr>
          </a:p>
        </p:txBody>
      </p:sp>
      <p:sp>
        <p:nvSpPr>
          <p:cNvPr id="9" name="TextBox 8"/>
          <p:cNvSpPr txBox="1"/>
          <p:nvPr/>
        </p:nvSpPr>
        <p:spPr>
          <a:xfrm>
            <a:off x="5161369" y="1211274"/>
            <a:ext cx="856658" cy="246221"/>
          </a:xfrm>
          <a:prstGeom prst="rect">
            <a:avLst/>
          </a:prstGeom>
          <a:noFill/>
        </p:spPr>
        <p:txBody>
          <a:bodyPr wrap="square" rtlCol="0">
            <a:spAutoFit/>
          </a:bodyPr>
          <a:lstStyle/>
          <a:p>
            <a:r>
              <a:rPr lang="en-US" sz="1000" b="1" dirty="0" smtClean="0">
                <a:solidFill>
                  <a:schemeClr val="accent5"/>
                </a:solidFill>
              </a:rPr>
              <a:t>Today’s date</a:t>
            </a:r>
            <a:endParaRPr lang="en-US" sz="1000" b="1" dirty="0">
              <a:solidFill>
                <a:schemeClr val="accent5"/>
              </a:solidFill>
            </a:endParaRPr>
          </a:p>
        </p:txBody>
      </p:sp>
      <p:sp>
        <p:nvSpPr>
          <p:cNvPr id="10" name="TextBox 9"/>
          <p:cNvSpPr txBox="1"/>
          <p:nvPr/>
        </p:nvSpPr>
        <p:spPr>
          <a:xfrm>
            <a:off x="5053995" y="1318436"/>
            <a:ext cx="1149377" cy="246221"/>
          </a:xfrm>
          <a:prstGeom prst="rect">
            <a:avLst/>
          </a:prstGeom>
          <a:noFill/>
        </p:spPr>
        <p:txBody>
          <a:bodyPr wrap="square" rtlCol="0">
            <a:spAutoFit/>
          </a:bodyPr>
          <a:lstStyle/>
          <a:p>
            <a:r>
              <a:rPr lang="en-US" sz="1000" b="1" dirty="0" smtClean="0">
                <a:solidFill>
                  <a:srgbClr val="FF0000"/>
                </a:solidFill>
              </a:rPr>
              <a:t>Contact Number</a:t>
            </a:r>
            <a:endParaRPr lang="en-US" sz="1000" b="1" dirty="0">
              <a:solidFill>
                <a:srgbClr val="FF0000"/>
              </a:solidFill>
            </a:endParaRPr>
          </a:p>
        </p:txBody>
      </p:sp>
    </p:spTree>
    <p:extLst>
      <p:ext uri="{BB962C8B-B14F-4D97-AF65-F5344CB8AC3E}">
        <p14:creationId xmlns:p14="http://schemas.microsoft.com/office/powerpoint/2010/main" val="2339051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6. </a:t>
            </a:r>
            <a:r>
              <a:rPr lang="en-US" sz="1400" dirty="0">
                <a:solidFill>
                  <a:schemeClr val="tx1"/>
                </a:solidFill>
              </a:rPr>
              <a:t>The Home/Duty station should always be Eastern. </a:t>
            </a:r>
            <a:r>
              <a:rPr lang="en-US" sz="1400" dirty="0" smtClean="0">
                <a:solidFill>
                  <a:schemeClr val="tx1"/>
                </a:solidFill>
              </a:rPr>
              <a:t> </a:t>
            </a:r>
            <a:endParaRPr lang="en-US" sz="1400" dirty="0">
              <a:solidFill>
                <a:schemeClr val="tx1"/>
              </a:solidFill>
            </a:endParaRP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t="4272" b="60392"/>
          <a:stretch/>
        </p:blipFill>
        <p:spPr>
          <a:xfrm>
            <a:off x="-1" y="-1"/>
            <a:ext cx="6575257" cy="2700671"/>
          </a:xfrm>
          <a:prstGeom prst="rect">
            <a:avLst/>
          </a:prstGeom>
        </p:spPr>
      </p:pic>
      <p:sp>
        <p:nvSpPr>
          <p:cNvPr id="12" name="TextBox 11"/>
          <p:cNvSpPr txBox="1"/>
          <p:nvPr/>
        </p:nvSpPr>
        <p:spPr>
          <a:xfrm>
            <a:off x="857029" y="986834"/>
            <a:ext cx="2806322" cy="215444"/>
          </a:xfrm>
          <a:prstGeom prst="rect">
            <a:avLst/>
          </a:prstGeom>
          <a:noFill/>
        </p:spPr>
        <p:txBody>
          <a:bodyPr wrap="square" rtlCol="0">
            <a:spAutoFit/>
          </a:bodyPr>
          <a:lstStyle/>
          <a:p>
            <a:r>
              <a:rPr lang="en-US" sz="800" b="1" dirty="0" smtClean="0">
                <a:solidFill>
                  <a:schemeClr val="accent5"/>
                </a:solidFill>
              </a:rPr>
              <a:t>Student/ Advisor (Out of State </a:t>
            </a:r>
            <a:r>
              <a:rPr lang="en-US" sz="800" b="1" dirty="0" smtClean="0">
                <a:solidFill>
                  <a:schemeClr val="accent5"/>
                </a:solidFill>
              </a:rPr>
              <a:t>or </a:t>
            </a:r>
            <a:r>
              <a:rPr lang="en-US" sz="800" b="1" dirty="0" smtClean="0">
                <a:solidFill>
                  <a:schemeClr val="accent5"/>
                </a:solidFill>
              </a:rPr>
              <a:t>Overnight) </a:t>
            </a:r>
            <a:endParaRPr lang="en-US" sz="800" b="1" dirty="0">
              <a:solidFill>
                <a:schemeClr val="accent5"/>
              </a:solidFill>
            </a:endParaRPr>
          </a:p>
        </p:txBody>
      </p:sp>
      <p:sp>
        <p:nvSpPr>
          <p:cNvPr id="2" name="Right Arrow 1"/>
          <p:cNvSpPr/>
          <p:nvPr/>
        </p:nvSpPr>
        <p:spPr>
          <a:xfrm rot="5400000">
            <a:off x="4842294"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7" name="Right Arrow 6"/>
          <p:cNvSpPr/>
          <p:nvPr/>
        </p:nvSpPr>
        <p:spPr>
          <a:xfrm rot="5400000">
            <a:off x="5549186"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71655" y="1225613"/>
            <a:ext cx="1671280" cy="230832"/>
          </a:xfrm>
          <a:prstGeom prst="rect">
            <a:avLst/>
          </a:prstGeom>
          <a:noFill/>
        </p:spPr>
        <p:txBody>
          <a:bodyPr wrap="square" rtlCol="0">
            <a:spAutoFit/>
          </a:bodyPr>
          <a:lstStyle/>
          <a:p>
            <a:r>
              <a:rPr lang="en-US" sz="900" b="1" dirty="0" smtClean="0">
                <a:solidFill>
                  <a:schemeClr val="accent5"/>
                </a:solidFill>
              </a:rPr>
              <a:t>Traveler’s ID</a:t>
            </a:r>
            <a:endParaRPr lang="en-US" sz="900" b="1" dirty="0">
              <a:solidFill>
                <a:schemeClr val="accent5"/>
              </a:solidFill>
            </a:endParaRPr>
          </a:p>
        </p:txBody>
      </p:sp>
      <p:sp>
        <p:nvSpPr>
          <p:cNvPr id="9" name="TextBox 8"/>
          <p:cNvSpPr txBox="1"/>
          <p:nvPr/>
        </p:nvSpPr>
        <p:spPr>
          <a:xfrm>
            <a:off x="5161369" y="1211274"/>
            <a:ext cx="856658" cy="246221"/>
          </a:xfrm>
          <a:prstGeom prst="rect">
            <a:avLst/>
          </a:prstGeom>
          <a:noFill/>
        </p:spPr>
        <p:txBody>
          <a:bodyPr wrap="square" rtlCol="0">
            <a:spAutoFit/>
          </a:bodyPr>
          <a:lstStyle/>
          <a:p>
            <a:r>
              <a:rPr lang="en-US" sz="1000" b="1" dirty="0" smtClean="0">
                <a:solidFill>
                  <a:schemeClr val="accent5"/>
                </a:solidFill>
              </a:rPr>
              <a:t>Today’s date</a:t>
            </a:r>
            <a:endParaRPr lang="en-US" sz="1000" b="1" dirty="0">
              <a:solidFill>
                <a:schemeClr val="accent5"/>
              </a:solidFill>
            </a:endParaRPr>
          </a:p>
        </p:txBody>
      </p:sp>
      <p:sp>
        <p:nvSpPr>
          <p:cNvPr id="10" name="TextBox 9"/>
          <p:cNvSpPr txBox="1"/>
          <p:nvPr/>
        </p:nvSpPr>
        <p:spPr>
          <a:xfrm>
            <a:off x="5053995" y="1318436"/>
            <a:ext cx="1149377" cy="246221"/>
          </a:xfrm>
          <a:prstGeom prst="rect">
            <a:avLst/>
          </a:prstGeom>
          <a:noFill/>
        </p:spPr>
        <p:txBody>
          <a:bodyPr wrap="square" rtlCol="0">
            <a:spAutoFit/>
          </a:bodyPr>
          <a:lstStyle/>
          <a:p>
            <a:r>
              <a:rPr lang="en-US" sz="1000" b="1" dirty="0" smtClean="0">
                <a:solidFill>
                  <a:schemeClr val="accent5"/>
                </a:solidFill>
              </a:rPr>
              <a:t>Contact Number</a:t>
            </a:r>
            <a:endParaRPr lang="en-US" sz="1000" b="1" dirty="0">
              <a:solidFill>
                <a:schemeClr val="accent5"/>
              </a:solidFill>
            </a:endParaRPr>
          </a:p>
        </p:txBody>
      </p:sp>
      <p:sp>
        <p:nvSpPr>
          <p:cNvPr id="11" name="TextBox 10"/>
          <p:cNvSpPr txBox="1"/>
          <p:nvPr/>
        </p:nvSpPr>
        <p:spPr>
          <a:xfrm>
            <a:off x="233179" y="1654630"/>
            <a:ext cx="1414868" cy="400110"/>
          </a:xfrm>
          <a:prstGeom prst="rect">
            <a:avLst/>
          </a:prstGeom>
          <a:noFill/>
        </p:spPr>
        <p:txBody>
          <a:bodyPr wrap="square" rtlCol="0">
            <a:spAutoFit/>
          </a:bodyPr>
          <a:lstStyle/>
          <a:p>
            <a:r>
              <a:rPr lang="en-US" sz="1000" b="1" dirty="0" smtClean="0">
                <a:solidFill>
                  <a:srgbClr val="FF0000"/>
                </a:solidFill>
              </a:rPr>
              <a:t>Eastern Connecticut State University </a:t>
            </a:r>
            <a:endParaRPr lang="en-US" sz="1000" b="1" dirty="0">
              <a:solidFill>
                <a:srgbClr val="FF0000"/>
              </a:solidFill>
            </a:endParaRPr>
          </a:p>
        </p:txBody>
      </p:sp>
    </p:spTree>
    <p:extLst>
      <p:ext uri="{BB962C8B-B14F-4D97-AF65-F5344CB8AC3E}">
        <p14:creationId xmlns:p14="http://schemas.microsoft.com/office/powerpoint/2010/main" val="418805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7. </a:t>
            </a:r>
            <a:r>
              <a:rPr lang="en-US" sz="1400" dirty="0">
                <a:solidFill>
                  <a:schemeClr val="tx1"/>
                </a:solidFill>
              </a:rPr>
              <a:t>Fill in the address, City and State of your destination in the ‘TO’ box. </a:t>
            </a: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t="4272" b="60392"/>
          <a:stretch/>
        </p:blipFill>
        <p:spPr>
          <a:xfrm>
            <a:off x="-1" y="-1"/>
            <a:ext cx="6575257" cy="2700671"/>
          </a:xfrm>
          <a:prstGeom prst="rect">
            <a:avLst/>
          </a:prstGeom>
        </p:spPr>
      </p:pic>
      <p:sp>
        <p:nvSpPr>
          <p:cNvPr id="12" name="TextBox 11"/>
          <p:cNvSpPr txBox="1"/>
          <p:nvPr/>
        </p:nvSpPr>
        <p:spPr>
          <a:xfrm>
            <a:off x="857029" y="986834"/>
            <a:ext cx="2806322" cy="215444"/>
          </a:xfrm>
          <a:prstGeom prst="rect">
            <a:avLst/>
          </a:prstGeom>
          <a:noFill/>
        </p:spPr>
        <p:txBody>
          <a:bodyPr wrap="square" rtlCol="0">
            <a:spAutoFit/>
          </a:bodyPr>
          <a:lstStyle/>
          <a:p>
            <a:r>
              <a:rPr lang="en-US" sz="800" b="1" dirty="0" smtClean="0">
                <a:solidFill>
                  <a:schemeClr val="accent5"/>
                </a:solidFill>
              </a:rPr>
              <a:t>Student/ Advisor (Out of State </a:t>
            </a:r>
            <a:r>
              <a:rPr lang="en-US" sz="800" b="1" dirty="0" smtClean="0">
                <a:solidFill>
                  <a:schemeClr val="accent5"/>
                </a:solidFill>
              </a:rPr>
              <a:t>or </a:t>
            </a:r>
            <a:r>
              <a:rPr lang="en-US" sz="800" b="1" dirty="0" smtClean="0">
                <a:solidFill>
                  <a:schemeClr val="accent5"/>
                </a:solidFill>
              </a:rPr>
              <a:t>Overnight) </a:t>
            </a:r>
            <a:endParaRPr lang="en-US" sz="800" b="1" dirty="0">
              <a:solidFill>
                <a:schemeClr val="accent5"/>
              </a:solidFill>
            </a:endParaRPr>
          </a:p>
        </p:txBody>
      </p:sp>
      <p:sp>
        <p:nvSpPr>
          <p:cNvPr id="2" name="Right Arrow 1"/>
          <p:cNvSpPr/>
          <p:nvPr/>
        </p:nvSpPr>
        <p:spPr>
          <a:xfrm rot="5400000">
            <a:off x="4842294"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7" name="Right Arrow 6"/>
          <p:cNvSpPr/>
          <p:nvPr/>
        </p:nvSpPr>
        <p:spPr>
          <a:xfrm rot="5400000">
            <a:off x="5549186"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71655" y="1225613"/>
            <a:ext cx="1671280" cy="230832"/>
          </a:xfrm>
          <a:prstGeom prst="rect">
            <a:avLst/>
          </a:prstGeom>
          <a:noFill/>
        </p:spPr>
        <p:txBody>
          <a:bodyPr wrap="square" rtlCol="0">
            <a:spAutoFit/>
          </a:bodyPr>
          <a:lstStyle/>
          <a:p>
            <a:r>
              <a:rPr lang="en-US" sz="900" b="1" dirty="0" smtClean="0">
                <a:solidFill>
                  <a:schemeClr val="accent5"/>
                </a:solidFill>
              </a:rPr>
              <a:t>Traveler’s ID</a:t>
            </a:r>
            <a:endParaRPr lang="en-US" sz="900" b="1" dirty="0">
              <a:solidFill>
                <a:schemeClr val="accent5"/>
              </a:solidFill>
            </a:endParaRPr>
          </a:p>
        </p:txBody>
      </p:sp>
      <p:sp>
        <p:nvSpPr>
          <p:cNvPr id="9" name="TextBox 8"/>
          <p:cNvSpPr txBox="1"/>
          <p:nvPr/>
        </p:nvSpPr>
        <p:spPr>
          <a:xfrm>
            <a:off x="5161369" y="1211274"/>
            <a:ext cx="856658" cy="246221"/>
          </a:xfrm>
          <a:prstGeom prst="rect">
            <a:avLst/>
          </a:prstGeom>
          <a:noFill/>
        </p:spPr>
        <p:txBody>
          <a:bodyPr wrap="square" rtlCol="0">
            <a:spAutoFit/>
          </a:bodyPr>
          <a:lstStyle/>
          <a:p>
            <a:r>
              <a:rPr lang="en-US" sz="1000" b="1" dirty="0" smtClean="0">
                <a:solidFill>
                  <a:schemeClr val="accent5"/>
                </a:solidFill>
              </a:rPr>
              <a:t>Today’s date</a:t>
            </a:r>
            <a:endParaRPr lang="en-US" sz="1000" b="1" dirty="0">
              <a:solidFill>
                <a:schemeClr val="accent5"/>
              </a:solidFill>
            </a:endParaRPr>
          </a:p>
        </p:txBody>
      </p:sp>
      <p:sp>
        <p:nvSpPr>
          <p:cNvPr id="10" name="TextBox 9"/>
          <p:cNvSpPr txBox="1"/>
          <p:nvPr/>
        </p:nvSpPr>
        <p:spPr>
          <a:xfrm>
            <a:off x="5053995" y="1318436"/>
            <a:ext cx="1149377" cy="246221"/>
          </a:xfrm>
          <a:prstGeom prst="rect">
            <a:avLst/>
          </a:prstGeom>
          <a:noFill/>
        </p:spPr>
        <p:txBody>
          <a:bodyPr wrap="square" rtlCol="0">
            <a:spAutoFit/>
          </a:bodyPr>
          <a:lstStyle/>
          <a:p>
            <a:r>
              <a:rPr lang="en-US" sz="1000" b="1" dirty="0" smtClean="0">
                <a:solidFill>
                  <a:schemeClr val="accent5"/>
                </a:solidFill>
              </a:rPr>
              <a:t>Contact Number</a:t>
            </a:r>
            <a:endParaRPr lang="en-US" sz="1000" b="1" dirty="0">
              <a:solidFill>
                <a:schemeClr val="accent5"/>
              </a:solidFill>
            </a:endParaRPr>
          </a:p>
        </p:txBody>
      </p:sp>
      <p:sp>
        <p:nvSpPr>
          <p:cNvPr id="11" name="TextBox 10"/>
          <p:cNvSpPr txBox="1"/>
          <p:nvPr/>
        </p:nvSpPr>
        <p:spPr>
          <a:xfrm>
            <a:off x="233179" y="1654630"/>
            <a:ext cx="1414868" cy="400110"/>
          </a:xfrm>
          <a:prstGeom prst="rect">
            <a:avLst/>
          </a:prstGeom>
          <a:noFill/>
        </p:spPr>
        <p:txBody>
          <a:bodyPr wrap="square" rtlCol="0">
            <a:spAutoFit/>
          </a:bodyPr>
          <a:lstStyle/>
          <a:p>
            <a:r>
              <a:rPr lang="en-US" sz="1000" b="1" dirty="0" smtClean="0">
                <a:solidFill>
                  <a:schemeClr val="accent5"/>
                </a:solidFill>
              </a:rPr>
              <a:t>Eastern Connecticut State University </a:t>
            </a:r>
            <a:endParaRPr lang="en-US" sz="1000" b="1" dirty="0">
              <a:solidFill>
                <a:schemeClr val="accent5"/>
              </a:solidFill>
            </a:endParaRPr>
          </a:p>
        </p:txBody>
      </p:sp>
      <p:sp>
        <p:nvSpPr>
          <p:cNvPr id="13" name="TextBox 12"/>
          <p:cNvSpPr txBox="1"/>
          <p:nvPr/>
        </p:nvSpPr>
        <p:spPr>
          <a:xfrm>
            <a:off x="1600200" y="1659946"/>
            <a:ext cx="734336" cy="400110"/>
          </a:xfrm>
          <a:prstGeom prst="rect">
            <a:avLst/>
          </a:prstGeom>
          <a:noFill/>
        </p:spPr>
        <p:txBody>
          <a:bodyPr wrap="square" rtlCol="0">
            <a:spAutoFit/>
          </a:bodyPr>
          <a:lstStyle/>
          <a:p>
            <a:pPr algn="ctr"/>
            <a:r>
              <a:rPr lang="en-US" sz="1000" b="1" dirty="0" smtClean="0">
                <a:solidFill>
                  <a:srgbClr val="FF0000"/>
                </a:solidFill>
              </a:rPr>
              <a:t>Address</a:t>
            </a:r>
          </a:p>
          <a:p>
            <a:pPr algn="ctr"/>
            <a:r>
              <a:rPr lang="en-US" sz="1000" b="1" dirty="0" smtClean="0">
                <a:solidFill>
                  <a:srgbClr val="FF0000"/>
                </a:solidFill>
              </a:rPr>
              <a:t>City, State</a:t>
            </a:r>
            <a:endParaRPr lang="en-US" sz="1000" b="1" dirty="0">
              <a:solidFill>
                <a:srgbClr val="FF0000"/>
              </a:solidFill>
            </a:endParaRPr>
          </a:p>
        </p:txBody>
      </p:sp>
    </p:spTree>
    <p:extLst>
      <p:ext uri="{BB962C8B-B14F-4D97-AF65-F5344CB8AC3E}">
        <p14:creationId xmlns:p14="http://schemas.microsoft.com/office/powerpoint/2010/main" val="1596935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2700670"/>
            <a:ext cx="6583363" cy="9569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24384" tIns="12192" rIns="24384" bIns="12192" numCol="1" spcCol="0" rtlCol="0" fromWordArt="0" anchor="ctr" anchorCtr="0" forceAA="0" compatLnSpc="1">
            <a:prstTxWarp prst="textNoShape">
              <a:avLst/>
            </a:prstTxWarp>
            <a:noAutofit/>
          </a:bodyPr>
          <a:lstStyle/>
          <a:p>
            <a:pPr algn="ctr"/>
            <a:r>
              <a:rPr lang="en-US" sz="1400" dirty="0" smtClean="0">
                <a:solidFill>
                  <a:schemeClr val="tx1"/>
                </a:solidFill>
              </a:rPr>
              <a:t>8. </a:t>
            </a:r>
            <a:r>
              <a:rPr lang="en-US" sz="1400" dirty="0">
                <a:solidFill>
                  <a:schemeClr val="tx1"/>
                </a:solidFill>
              </a:rPr>
              <a:t>The date and hour must be filled in for both departure times and return times.  </a:t>
            </a:r>
          </a:p>
        </p:txBody>
      </p:sp>
      <p:pic>
        <p:nvPicPr>
          <p:cNvPr id="5" name="Picture 4"/>
          <p:cNvPicPr>
            <a:picLocks noChangeAspect="1"/>
          </p:cNvPicPr>
          <p:nvPr/>
        </p:nvPicPr>
        <p:blipFill rotWithShape="1">
          <a:blip r:embed="rId2" cstate="print">
            <a:duotone>
              <a:prstClr val="black"/>
              <a:schemeClr val="accent6">
                <a:tint val="45000"/>
                <a:satMod val="400000"/>
              </a:schemeClr>
            </a:duotone>
            <a:extLst>
              <a:ext uri="{28A0092B-C50C-407E-A947-70E740481C1C}">
                <a14:useLocalDpi xmlns:a14="http://schemas.microsoft.com/office/drawing/2010/main" val="0"/>
              </a:ext>
            </a:extLst>
          </a:blip>
          <a:srcRect t="4272" b="60392"/>
          <a:stretch/>
        </p:blipFill>
        <p:spPr>
          <a:xfrm>
            <a:off x="-1" y="-1"/>
            <a:ext cx="6575257" cy="2700671"/>
          </a:xfrm>
          <a:prstGeom prst="rect">
            <a:avLst/>
          </a:prstGeom>
        </p:spPr>
      </p:pic>
      <p:sp>
        <p:nvSpPr>
          <p:cNvPr id="12" name="TextBox 11"/>
          <p:cNvSpPr txBox="1"/>
          <p:nvPr/>
        </p:nvSpPr>
        <p:spPr>
          <a:xfrm>
            <a:off x="857029" y="986834"/>
            <a:ext cx="2806322" cy="215444"/>
          </a:xfrm>
          <a:prstGeom prst="rect">
            <a:avLst/>
          </a:prstGeom>
          <a:noFill/>
        </p:spPr>
        <p:txBody>
          <a:bodyPr wrap="square" rtlCol="0">
            <a:spAutoFit/>
          </a:bodyPr>
          <a:lstStyle/>
          <a:p>
            <a:r>
              <a:rPr lang="en-US" sz="800" b="1" dirty="0" smtClean="0">
                <a:solidFill>
                  <a:schemeClr val="accent5"/>
                </a:solidFill>
              </a:rPr>
              <a:t>Student/ Advisor (Out of State </a:t>
            </a:r>
            <a:r>
              <a:rPr lang="en-US" sz="800" b="1" dirty="0" smtClean="0">
                <a:solidFill>
                  <a:schemeClr val="accent5"/>
                </a:solidFill>
              </a:rPr>
              <a:t>or </a:t>
            </a:r>
            <a:r>
              <a:rPr lang="en-US" sz="800" b="1" dirty="0" smtClean="0">
                <a:solidFill>
                  <a:schemeClr val="accent5"/>
                </a:solidFill>
              </a:rPr>
              <a:t>Overnight) </a:t>
            </a:r>
            <a:endParaRPr lang="en-US" sz="800" b="1" dirty="0">
              <a:solidFill>
                <a:schemeClr val="accent5"/>
              </a:solidFill>
            </a:endParaRPr>
          </a:p>
        </p:txBody>
      </p:sp>
      <p:sp>
        <p:nvSpPr>
          <p:cNvPr id="2" name="Right Arrow 1"/>
          <p:cNvSpPr/>
          <p:nvPr/>
        </p:nvSpPr>
        <p:spPr>
          <a:xfrm rot="5400000">
            <a:off x="4842294"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7" name="Right Arrow 6"/>
          <p:cNvSpPr/>
          <p:nvPr/>
        </p:nvSpPr>
        <p:spPr>
          <a:xfrm rot="5400000">
            <a:off x="5549186" y="718869"/>
            <a:ext cx="419819" cy="218536"/>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71655" y="1225613"/>
            <a:ext cx="1671280" cy="230832"/>
          </a:xfrm>
          <a:prstGeom prst="rect">
            <a:avLst/>
          </a:prstGeom>
          <a:noFill/>
        </p:spPr>
        <p:txBody>
          <a:bodyPr wrap="square" rtlCol="0">
            <a:spAutoFit/>
          </a:bodyPr>
          <a:lstStyle/>
          <a:p>
            <a:r>
              <a:rPr lang="en-US" sz="900" b="1" dirty="0" smtClean="0">
                <a:solidFill>
                  <a:schemeClr val="accent5"/>
                </a:solidFill>
              </a:rPr>
              <a:t>Traveler’s ID</a:t>
            </a:r>
            <a:endParaRPr lang="en-US" sz="900" b="1" dirty="0">
              <a:solidFill>
                <a:schemeClr val="accent5"/>
              </a:solidFill>
            </a:endParaRPr>
          </a:p>
        </p:txBody>
      </p:sp>
      <p:sp>
        <p:nvSpPr>
          <p:cNvPr id="9" name="TextBox 8"/>
          <p:cNvSpPr txBox="1"/>
          <p:nvPr/>
        </p:nvSpPr>
        <p:spPr>
          <a:xfrm>
            <a:off x="5161369" y="1211274"/>
            <a:ext cx="856658" cy="246221"/>
          </a:xfrm>
          <a:prstGeom prst="rect">
            <a:avLst/>
          </a:prstGeom>
          <a:noFill/>
        </p:spPr>
        <p:txBody>
          <a:bodyPr wrap="square" rtlCol="0">
            <a:spAutoFit/>
          </a:bodyPr>
          <a:lstStyle/>
          <a:p>
            <a:r>
              <a:rPr lang="en-US" sz="1000" b="1" dirty="0" smtClean="0">
                <a:solidFill>
                  <a:schemeClr val="accent5"/>
                </a:solidFill>
              </a:rPr>
              <a:t>Today’s date</a:t>
            </a:r>
            <a:endParaRPr lang="en-US" sz="1000" b="1" dirty="0">
              <a:solidFill>
                <a:schemeClr val="accent5"/>
              </a:solidFill>
            </a:endParaRPr>
          </a:p>
        </p:txBody>
      </p:sp>
      <p:sp>
        <p:nvSpPr>
          <p:cNvPr id="10" name="TextBox 9"/>
          <p:cNvSpPr txBox="1"/>
          <p:nvPr/>
        </p:nvSpPr>
        <p:spPr>
          <a:xfrm>
            <a:off x="5053995" y="1318436"/>
            <a:ext cx="1149377" cy="246221"/>
          </a:xfrm>
          <a:prstGeom prst="rect">
            <a:avLst/>
          </a:prstGeom>
          <a:noFill/>
        </p:spPr>
        <p:txBody>
          <a:bodyPr wrap="square" rtlCol="0">
            <a:spAutoFit/>
          </a:bodyPr>
          <a:lstStyle/>
          <a:p>
            <a:r>
              <a:rPr lang="en-US" sz="1000" b="1" dirty="0" smtClean="0">
                <a:solidFill>
                  <a:schemeClr val="accent5"/>
                </a:solidFill>
              </a:rPr>
              <a:t>Contact Number</a:t>
            </a:r>
            <a:endParaRPr lang="en-US" sz="1000" b="1" dirty="0">
              <a:solidFill>
                <a:schemeClr val="accent5"/>
              </a:solidFill>
            </a:endParaRPr>
          </a:p>
        </p:txBody>
      </p:sp>
      <p:sp>
        <p:nvSpPr>
          <p:cNvPr id="11" name="TextBox 10"/>
          <p:cNvSpPr txBox="1"/>
          <p:nvPr/>
        </p:nvSpPr>
        <p:spPr>
          <a:xfrm>
            <a:off x="233179" y="1654630"/>
            <a:ext cx="1414868" cy="400110"/>
          </a:xfrm>
          <a:prstGeom prst="rect">
            <a:avLst/>
          </a:prstGeom>
          <a:noFill/>
        </p:spPr>
        <p:txBody>
          <a:bodyPr wrap="square" rtlCol="0">
            <a:spAutoFit/>
          </a:bodyPr>
          <a:lstStyle/>
          <a:p>
            <a:r>
              <a:rPr lang="en-US" sz="1000" b="1" dirty="0" smtClean="0">
                <a:solidFill>
                  <a:schemeClr val="accent5"/>
                </a:solidFill>
              </a:rPr>
              <a:t>Eastern Connecticut State University </a:t>
            </a:r>
            <a:endParaRPr lang="en-US" sz="1000" b="1" dirty="0">
              <a:solidFill>
                <a:schemeClr val="accent5"/>
              </a:solidFill>
            </a:endParaRPr>
          </a:p>
        </p:txBody>
      </p:sp>
      <p:sp>
        <p:nvSpPr>
          <p:cNvPr id="13" name="TextBox 12"/>
          <p:cNvSpPr txBox="1"/>
          <p:nvPr/>
        </p:nvSpPr>
        <p:spPr>
          <a:xfrm>
            <a:off x="1600200" y="1659946"/>
            <a:ext cx="734336" cy="400110"/>
          </a:xfrm>
          <a:prstGeom prst="rect">
            <a:avLst/>
          </a:prstGeom>
          <a:noFill/>
        </p:spPr>
        <p:txBody>
          <a:bodyPr wrap="square" rtlCol="0">
            <a:spAutoFit/>
          </a:bodyPr>
          <a:lstStyle/>
          <a:p>
            <a:pPr algn="ctr"/>
            <a:r>
              <a:rPr lang="en-US" sz="1000" b="1" dirty="0" smtClean="0">
                <a:solidFill>
                  <a:schemeClr val="accent5"/>
                </a:solidFill>
              </a:rPr>
              <a:t>Address</a:t>
            </a:r>
          </a:p>
          <a:p>
            <a:pPr algn="ctr"/>
            <a:r>
              <a:rPr lang="en-US" sz="1000" b="1" dirty="0" smtClean="0">
                <a:solidFill>
                  <a:schemeClr val="accent5"/>
                </a:solidFill>
              </a:rPr>
              <a:t>City, State</a:t>
            </a:r>
            <a:endParaRPr lang="en-US" sz="1000" b="1" dirty="0">
              <a:solidFill>
                <a:schemeClr val="accent5"/>
              </a:solidFill>
            </a:endParaRPr>
          </a:p>
        </p:txBody>
      </p:sp>
      <p:sp>
        <p:nvSpPr>
          <p:cNvPr id="14" name="TextBox 13"/>
          <p:cNvSpPr txBox="1"/>
          <p:nvPr/>
        </p:nvSpPr>
        <p:spPr>
          <a:xfrm>
            <a:off x="2456172" y="1739269"/>
            <a:ext cx="803446" cy="230832"/>
          </a:xfrm>
          <a:prstGeom prst="rect">
            <a:avLst/>
          </a:prstGeom>
          <a:noFill/>
        </p:spPr>
        <p:txBody>
          <a:bodyPr wrap="square" rtlCol="0">
            <a:spAutoFit/>
          </a:bodyPr>
          <a:lstStyle/>
          <a:p>
            <a:pPr algn="ctr"/>
            <a:r>
              <a:rPr lang="en-US" sz="900" b="1" dirty="0" smtClean="0">
                <a:solidFill>
                  <a:srgbClr val="FF0000"/>
                </a:solidFill>
              </a:rPr>
              <a:t>MM/DD/YY</a:t>
            </a:r>
            <a:endParaRPr lang="en-US" sz="900" b="1" dirty="0">
              <a:solidFill>
                <a:srgbClr val="FF0000"/>
              </a:solidFill>
            </a:endParaRPr>
          </a:p>
        </p:txBody>
      </p:sp>
      <p:sp>
        <p:nvSpPr>
          <p:cNvPr id="15" name="TextBox 14"/>
          <p:cNvSpPr txBox="1"/>
          <p:nvPr/>
        </p:nvSpPr>
        <p:spPr>
          <a:xfrm>
            <a:off x="3705572" y="1753943"/>
            <a:ext cx="803446" cy="230832"/>
          </a:xfrm>
          <a:prstGeom prst="rect">
            <a:avLst/>
          </a:prstGeom>
          <a:noFill/>
        </p:spPr>
        <p:txBody>
          <a:bodyPr wrap="square" rtlCol="0">
            <a:spAutoFit/>
          </a:bodyPr>
          <a:lstStyle/>
          <a:p>
            <a:pPr algn="ctr"/>
            <a:r>
              <a:rPr lang="en-US" sz="900" b="1" dirty="0" smtClean="0">
                <a:solidFill>
                  <a:srgbClr val="FF0000"/>
                </a:solidFill>
              </a:rPr>
              <a:t>MM/DD/YY</a:t>
            </a:r>
            <a:endParaRPr lang="en-US" sz="900" b="1" dirty="0">
              <a:solidFill>
                <a:srgbClr val="FF0000"/>
              </a:solidFill>
            </a:endParaRPr>
          </a:p>
        </p:txBody>
      </p:sp>
      <p:sp>
        <p:nvSpPr>
          <p:cNvPr id="16" name="TextBox 15"/>
          <p:cNvSpPr txBox="1"/>
          <p:nvPr/>
        </p:nvSpPr>
        <p:spPr>
          <a:xfrm>
            <a:off x="3078865" y="1747668"/>
            <a:ext cx="803446" cy="230832"/>
          </a:xfrm>
          <a:prstGeom prst="rect">
            <a:avLst/>
          </a:prstGeom>
          <a:noFill/>
        </p:spPr>
        <p:txBody>
          <a:bodyPr wrap="square" rtlCol="0">
            <a:spAutoFit/>
          </a:bodyPr>
          <a:lstStyle/>
          <a:p>
            <a:pPr algn="ctr"/>
            <a:r>
              <a:rPr lang="en-US" sz="900" b="1" dirty="0" smtClean="0">
                <a:solidFill>
                  <a:srgbClr val="FF0000"/>
                </a:solidFill>
              </a:rPr>
              <a:t>00:00am</a:t>
            </a:r>
            <a:endParaRPr lang="en-US" sz="900" b="1" dirty="0">
              <a:solidFill>
                <a:srgbClr val="FF0000"/>
              </a:solidFill>
            </a:endParaRPr>
          </a:p>
        </p:txBody>
      </p:sp>
      <p:sp>
        <p:nvSpPr>
          <p:cNvPr id="17" name="TextBox 16"/>
          <p:cNvSpPr txBox="1"/>
          <p:nvPr/>
        </p:nvSpPr>
        <p:spPr>
          <a:xfrm>
            <a:off x="4328265" y="1743741"/>
            <a:ext cx="803446" cy="230832"/>
          </a:xfrm>
          <a:prstGeom prst="rect">
            <a:avLst/>
          </a:prstGeom>
          <a:noFill/>
        </p:spPr>
        <p:txBody>
          <a:bodyPr wrap="square" rtlCol="0">
            <a:spAutoFit/>
          </a:bodyPr>
          <a:lstStyle/>
          <a:p>
            <a:pPr algn="ctr"/>
            <a:r>
              <a:rPr lang="en-US" sz="900" b="1" dirty="0" smtClean="0">
                <a:solidFill>
                  <a:srgbClr val="FF0000"/>
                </a:solidFill>
              </a:rPr>
              <a:t>00:00am</a:t>
            </a:r>
            <a:endParaRPr lang="en-US" sz="900" b="1" dirty="0">
              <a:solidFill>
                <a:srgbClr val="FF0000"/>
              </a:solidFill>
            </a:endParaRPr>
          </a:p>
        </p:txBody>
      </p:sp>
    </p:spTree>
    <p:extLst>
      <p:ext uri="{BB962C8B-B14F-4D97-AF65-F5344CB8AC3E}">
        <p14:creationId xmlns:p14="http://schemas.microsoft.com/office/powerpoint/2010/main" val="4140553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383</TotalTime>
  <Words>933</Words>
  <Application>Microsoft Office PowerPoint</Application>
  <PresentationFormat>Custom</PresentationFormat>
  <Paragraphs>141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Vladimir Script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Eastern Connecticut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Polansky,Lauren M(Student Activities)</dc:creator>
  <cp:lastModifiedBy>Sumrell, Joshua K.(Student Activities)</cp:lastModifiedBy>
  <cp:revision>42</cp:revision>
  <dcterms:created xsi:type="dcterms:W3CDTF">2017-07-31T18:58:29Z</dcterms:created>
  <dcterms:modified xsi:type="dcterms:W3CDTF">2018-08-27T15:40:23Z</dcterms:modified>
</cp:coreProperties>
</file>