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8915400" cy="8001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655" y="1309424"/>
            <a:ext cx="7578090" cy="2785533"/>
          </a:xfrm>
        </p:spPr>
        <p:txBody>
          <a:bodyPr anchor="b"/>
          <a:lstStyle>
            <a:lvl1pPr algn="ctr">
              <a:defRPr sz="58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4425" y="4202378"/>
            <a:ext cx="6686550" cy="1931722"/>
          </a:xfrm>
        </p:spPr>
        <p:txBody>
          <a:bodyPr/>
          <a:lstStyle>
            <a:lvl1pPr marL="0" indent="0" algn="ctr">
              <a:buNone/>
              <a:defRPr sz="2340"/>
            </a:lvl1pPr>
            <a:lvl2pPr marL="445770" indent="0" algn="ctr">
              <a:buNone/>
              <a:defRPr sz="1950"/>
            </a:lvl2pPr>
            <a:lvl3pPr marL="891540" indent="0" algn="ctr">
              <a:buNone/>
              <a:defRPr sz="1755"/>
            </a:lvl3pPr>
            <a:lvl4pPr marL="1337310" indent="0" algn="ctr">
              <a:buNone/>
              <a:defRPr sz="1560"/>
            </a:lvl4pPr>
            <a:lvl5pPr marL="1783080" indent="0" algn="ctr">
              <a:buNone/>
              <a:defRPr sz="1560"/>
            </a:lvl5pPr>
            <a:lvl6pPr marL="2228850" indent="0" algn="ctr">
              <a:buNone/>
              <a:defRPr sz="1560"/>
            </a:lvl6pPr>
            <a:lvl7pPr marL="2674620" indent="0" algn="ctr">
              <a:buNone/>
              <a:defRPr sz="1560"/>
            </a:lvl7pPr>
            <a:lvl8pPr marL="3120390" indent="0" algn="ctr">
              <a:buNone/>
              <a:defRPr sz="1560"/>
            </a:lvl8pPr>
            <a:lvl9pPr marL="3566160" indent="0" algn="ctr">
              <a:buNone/>
              <a:defRPr sz="15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9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2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0084" y="425979"/>
            <a:ext cx="1922383" cy="67804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2934" y="425979"/>
            <a:ext cx="5655707" cy="678047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7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9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291" y="1994696"/>
            <a:ext cx="7689533" cy="3328193"/>
          </a:xfrm>
        </p:spPr>
        <p:txBody>
          <a:bodyPr anchor="b"/>
          <a:lstStyle>
            <a:lvl1pPr>
              <a:defRPr sz="58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291" y="5354375"/>
            <a:ext cx="7689533" cy="1750218"/>
          </a:xfrm>
        </p:spPr>
        <p:txBody>
          <a:bodyPr/>
          <a:lstStyle>
            <a:lvl1pPr marL="0" indent="0">
              <a:buNone/>
              <a:defRPr sz="2340">
                <a:solidFill>
                  <a:schemeClr val="tx1"/>
                </a:solidFill>
              </a:defRPr>
            </a:lvl1pPr>
            <a:lvl2pPr marL="4457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891540" indent="0">
              <a:buNone/>
              <a:defRPr sz="1755">
                <a:solidFill>
                  <a:schemeClr val="tx1">
                    <a:tint val="75000"/>
                  </a:schemeClr>
                </a:solidFill>
              </a:defRPr>
            </a:lvl3pPr>
            <a:lvl4pPr marL="133731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4pPr>
            <a:lvl5pPr marL="178308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5pPr>
            <a:lvl6pPr marL="222885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6pPr>
            <a:lvl7pPr marL="267462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7pPr>
            <a:lvl8pPr marL="312039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8pPr>
            <a:lvl9pPr marL="356616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2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934" y="2129896"/>
            <a:ext cx="3789045" cy="50765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421" y="2129896"/>
            <a:ext cx="3789045" cy="50765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9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95" y="425981"/>
            <a:ext cx="7689533" cy="15464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96" y="1961357"/>
            <a:ext cx="3771632" cy="961231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096" y="2922588"/>
            <a:ext cx="3771632" cy="42986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3422" y="1961357"/>
            <a:ext cx="3790206" cy="961231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13422" y="2922588"/>
            <a:ext cx="3790206" cy="42986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11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5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6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95" y="533400"/>
            <a:ext cx="2875449" cy="18669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0206" y="1151998"/>
            <a:ext cx="4513421" cy="5685896"/>
          </a:xfrm>
        </p:spPr>
        <p:txBody>
          <a:bodyPr/>
          <a:lstStyle>
            <a:lvl1pPr>
              <a:defRPr sz="3120"/>
            </a:lvl1pPr>
            <a:lvl2pPr>
              <a:defRPr sz="2730"/>
            </a:lvl2pPr>
            <a:lvl3pPr>
              <a:defRPr sz="2340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095" y="2400300"/>
            <a:ext cx="2875449" cy="4446853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8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95" y="533400"/>
            <a:ext cx="2875449" cy="18669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90206" y="1151998"/>
            <a:ext cx="4513421" cy="5685896"/>
          </a:xfrm>
        </p:spPr>
        <p:txBody>
          <a:bodyPr anchor="t"/>
          <a:lstStyle>
            <a:lvl1pPr marL="0" indent="0">
              <a:buNone/>
              <a:defRPr sz="3120"/>
            </a:lvl1pPr>
            <a:lvl2pPr marL="445770" indent="0">
              <a:buNone/>
              <a:defRPr sz="2730"/>
            </a:lvl2pPr>
            <a:lvl3pPr marL="891540" indent="0">
              <a:buNone/>
              <a:defRPr sz="2340"/>
            </a:lvl3pPr>
            <a:lvl4pPr marL="1337310" indent="0">
              <a:buNone/>
              <a:defRPr sz="1950"/>
            </a:lvl4pPr>
            <a:lvl5pPr marL="1783080" indent="0">
              <a:buNone/>
              <a:defRPr sz="1950"/>
            </a:lvl5pPr>
            <a:lvl6pPr marL="2228850" indent="0">
              <a:buNone/>
              <a:defRPr sz="1950"/>
            </a:lvl6pPr>
            <a:lvl7pPr marL="2674620" indent="0">
              <a:buNone/>
              <a:defRPr sz="1950"/>
            </a:lvl7pPr>
            <a:lvl8pPr marL="3120390" indent="0">
              <a:buNone/>
              <a:defRPr sz="1950"/>
            </a:lvl8pPr>
            <a:lvl9pPr marL="3566160" indent="0">
              <a:buNone/>
              <a:defRPr sz="19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095" y="2400300"/>
            <a:ext cx="2875449" cy="4446853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4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934" y="425981"/>
            <a:ext cx="7689533" cy="154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934" y="2129896"/>
            <a:ext cx="7689533" cy="5076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2934" y="7415744"/>
            <a:ext cx="2005965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D86B2-7D82-4675-8026-78665D7AE2F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3226" y="7415744"/>
            <a:ext cx="3008948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96501" y="7415744"/>
            <a:ext cx="2005965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7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91540" rtl="0" eaLnBrk="1" latinLnBrk="0" hangingPunct="1">
        <a:lnSpc>
          <a:spcPct val="90000"/>
        </a:lnSpc>
        <a:spcBef>
          <a:spcPct val="0"/>
        </a:spcBef>
        <a:buNone/>
        <a:defRPr sz="42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885" indent="-222885" algn="l" defTabSz="8915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1442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56019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200596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45173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89750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34327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78904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178308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22885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12039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56616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64615"/>
            <a:r>
              <a:rPr lang="en-US" dirty="0">
                <a:solidFill>
                  <a:prstClr val="black"/>
                </a:solidFill>
              </a:rPr>
              <a:t>This tutorial will display step by step instructions on how to fill out a voucher form for contracts.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59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9. </a:t>
            </a:r>
            <a:r>
              <a:rPr lang="en-US" sz="1600" dirty="0"/>
              <a:t>Fill in the amount being </a:t>
            </a:r>
            <a:r>
              <a:rPr lang="en-US" sz="1600" dirty="0" smtClean="0"/>
              <a:t>paid </a:t>
            </a:r>
            <a:r>
              <a:rPr lang="en-US" sz="1600" dirty="0"/>
              <a:t>in the ‘amount’ box and ‘total’ box. This amount </a:t>
            </a:r>
            <a:r>
              <a:rPr lang="en-US" sz="1600" b="1" dirty="0"/>
              <a:t>must</a:t>
            </a:r>
            <a:r>
              <a:rPr lang="en-US" sz="1600" dirty="0"/>
              <a:t> match the amount on the </a:t>
            </a:r>
            <a:r>
              <a:rPr lang="en-US" sz="1600" b="1" i="1" u="sng" dirty="0"/>
              <a:t>attached </a:t>
            </a:r>
            <a:r>
              <a:rPr lang="en-US" sz="1600" b="1" i="1" u="sng" dirty="0" smtClean="0"/>
              <a:t>contract</a:t>
            </a:r>
            <a:r>
              <a:rPr lang="en-US" sz="1600" b="1" i="1" u="sng" dirty="0" smtClean="0"/>
              <a:t> </a:t>
            </a:r>
            <a:r>
              <a:rPr lang="en-US" sz="1600" b="1" i="1" u="sng" dirty="0"/>
              <a:t>and minutes</a:t>
            </a:r>
            <a:r>
              <a:rPr lang="en-US" sz="1600" dirty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Full Name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Mailing Address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City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State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Zip Code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Eastern ID #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###   ### ####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5067" y="3471220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2001" y="5079020"/>
            <a:ext cx="13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One: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2068" y="998087"/>
            <a:ext cx="42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x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3342" y="424642"/>
            <a:ext cx="2894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Check Reimbursement Box: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  MM     DD     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1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60901" y="2763570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XBAM##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12566" y="2764606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$00.00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12566" y="3292618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$00.00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76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10. </a:t>
            </a:r>
            <a:r>
              <a:rPr lang="en-US" sz="1600" dirty="0"/>
              <a:t>Lastly, the description must be filled out specifically to the </a:t>
            </a:r>
            <a:r>
              <a:rPr lang="en-US" sz="1600" dirty="0" smtClean="0"/>
              <a:t>contract. </a:t>
            </a:r>
            <a:r>
              <a:rPr lang="en-US" sz="1600" dirty="0"/>
              <a:t>State what the </a:t>
            </a:r>
            <a:r>
              <a:rPr lang="en-US" sz="1600" dirty="0" smtClean="0"/>
              <a:t>payment was for, what event, and any additional details.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Full Name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Mailing Address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City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State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Zip Code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Eastern ID #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###   ### ####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5067" y="3471220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2001" y="5079020"/>
            <a:ext cx="13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One: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2068" y="998087"/>
            <a:ext cx="42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x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3342" y="424642"/>
            <a:ext cx="2894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Check Reimbursement Box: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  MM     DD     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1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60901" y="2763570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XBAM##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12566" y="2764606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$00.00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12566" y="3292618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$00.00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57700" y="3715862"/>
            <a:ext cx="4039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What is the </a:t>
            </a:r>
            <a:r>
              <a:rPr lang="en-US" sz="1400" b="1" dirty="0" smtClean="0">
                <a:solidFill>
                  <a:srgbClr val="FF0000"/>
                </a:solidFill>
              </a:rPr>
              <a:t>payment </a:t>
            </a:r>
            <a:r>
              <a:rPr lang="en-US" sz="1400" b="1" dirty="0" smtClean="0">
                <a:solidFill>
                  <a:srgbClr val="FF0000"/>
                </a:solidFill>
              </a:rPr>
              <a:t>for? What event was it from? </a:t>
            </a:r>
            <a:r>
              <a:rPr lang="en-US" sz="1400" b="1" dirty="0" smtClean="0">
                <a:solidFill>
                  <a:srgbClr val="FF0000"/>
                </a:solidFill>
              </a:rPr>
              <a:t>Be Specific. 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61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12. All </a:t>
            </a:r>
            <a:r>
              <a:rPr lang="en-US" sz="1600" dirty="0" smtClean="0">
                <a:solidFill>
                  <a:schemeClr val="tx1"/>
                </a:solidFill>
              </a:rPr>
              <a:t>contract vouchers MUST </a:t>
            </a:r>
            <a:r>
              <a:rPr lang="en-US" sz="1600" dirty="0">
                <a:solidFill>
                  <a:schemeClr val="tx1"/>
                </a:solidFill>
              </a:rPr>
              <a:t>have the </a:t>
            </a:r>
            <a:r>
              <a:rPr lang="en-US" sz="1600" dirty="0" smtClean="0">
                <a:solidFill>
                  <a:schemeClr val="tx1"/>
                </a:solidFill>
              </a:rPr>
              <a:t>contract attached, minutes </a:t>
            </a:r>
            <a:r>
              <a:rPr lang="en-US" sz="1600" dirty="0">
                <a:solidFill>
                  <a:schemeClr val="tx1"/>
                </a:solidFill>
              </a:rPr>
              <a:t>reflecting the </a:t>
            </a:r>
            <a:r>
              <a:rPr lang="en-US" sz="1600" dirty="0" smtClean="0">
                <a:solidFill>
                  <a:schemeClr val="tx1"/>
                </a:solidFill>
              </a:rPr>
              <a:t>motion, W9, and nondiscrimination form.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Full Name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Mailing Address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City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State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Zip Code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Eastern ID #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###   ### ####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5067" y="3471220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2001" y="5079020"/>
            <a:ext cx="13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One: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2068" y="998087"/>
            <a:ext cx="42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x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3342" y="424642"/>
            <a:ext cx="2894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Check Reimbursement Box: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  MM     DD     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1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60901" y="2763570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XBAM##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12566" y="2764606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$00.00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12566" y="3292618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$00.00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57700" y="3715862"/>
            <a:ext cx="4039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What is the reimbursement for? What event was it from? Where were supplies purchased?</a:t>
            </a:r>
            <a:endParaRPr lang="en-US"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44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1. Begin by only filling out section A to match the information provided on the contract.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Full Name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Mailing Address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State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Zip Code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2048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FEIN# (from W9)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###   ### ####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68268" y="2589804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###   ### ####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5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/>
              <a:t>In Section B, </a:t>
            </a:r>
            <a:r>
              <a:rPr lang="en-US" dirty="0" smtClean="0"/>
              <a:t>the club </a:t>
            </a:r>
            <a:r>
              <a:rPr lang="en-US" dirty="0"/>
              <a:t>member being </a:t>
            </a:r>
            <a:r>
              <a:rPr lang="en-US" dirty="0" smtClean="0"/>
              <a:t>filling ou</a:t>
            </a:r>
            <a:r>
              <a:rPr lang="en-US" dirty="0" smtClean="0"/>
              <a:t>t the voucher </a:t>
            </a:r>
            <a:r>
              <a:rPr lang="en-US" dirty="0" smtClean="0"/>
              <a:t>(or </a:t>
            </a:r>
            <a:r>
              <a:rPr lang="en-US" dirty="0"/>
              <a:t>whoever has been designated to sign paperwork) will sign on the requestor/treasurer line.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Full Name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Mailing Address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City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State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Zip Code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Eastern ID #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###   ### ####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rgbClr val="FF0000"/>
              </a:solidFill>
              <a:latin typeface="Vladimir Script" panose="030504020404070703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MM/DD/YY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94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/>
              <a:t>The club advisor MUST sign this form on the Advisor/Hall Director line.</a:t>
            </a:r>
          </a:p>
          <a:p>
            <a:pPr algn="ctr"/>
            <a:r>
              <a:rPr lang="en-US" dirty="0"/>
              <a:t> The reimbursement cannot be completed without the advisor’s signature.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Full Name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Mailing Address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City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State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Zip Code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Eastern ID #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###   ### ####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5067" y="3471220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MM/DD/YY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rgbClr val="FF0000"/>
              </a:solidFill>
              <a:latin typeface="Vladimir Script" panose="030504020404070703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0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5. Section C is where </a:t>
            </a:r>
            <a:r>
              <a:rPr lang="en-US" sz="1600" dirty="0" smtClean="0"/>
              <a:t>your</a:t>
            </a:r>
            <a:r>
              <a:rPr lang="en-US" sz="1600" dirty="0" smtClean="0"/>
              <a:t> </a:t>
            </a:r>
            <a:r>
              <a:rPr lang="en-US" sz="1600" dirty="0"/>
              <a:t>club </a:t>
            </a:r>
            <a:r>
              <a:rPr lang="en-US" sz="1600" dirty="0" smtClean="0"/>
              <a:t>chooses </a:t>
            </a:r>
            <a:r>
              <a:rPr lang="en-US" sz="1600" dirty="0"/>
              <a:t>how to </a:t>
            </a:r>
            <a:r>
              <a:rPr lang="en-US" sz="1600" dirty="0" smtClean="0"/>
              <a:t>give</a:t>
            </a:r>
            <a:r>
              <a:rPr lang="en-US" sz="1600" dirty="0" smtClean="0"/>
              <a:t> </a:t>
            </a:r>
            <a:r>
              <a:rPr lang="en-US" sz="1600" dirty="0"/>
              <a:t>the payment in the form of a check.</a:t>
            </a:r>
          </a:p>
          <a:p>
            <a:pPr algn="ctr"/>
            <a:r>
              <a:rPr lang="en-US" sz="1600" dirty="0"/>
              <a:t> “Mail to Payee or Vendor” = </a:t>
            </a:r>
            <a:r>
              <a:rPr lang="en-US" sz="1600" dirty="0">
                <a:solidFill>
                  <a:schemeClr val="tx1"/>
                </a:solidFill>
              </a:rPr>
              <a:t>Check gets mailed to </a:t>
            </a: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address listen on </a:t>
            </a:r>
            <a:r>
              <a:rPr lang="en-US" sz="1600" dirty="0" smtClean="0">
                <a:solidFill>
                  <a:schemeClr val="tx1"/>
                </a:solidFill>
              </a:rPr>
              <a:t>the voucher. 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/>
              <a:t>“Hold for Pickup” = Checks are to be picked up in Accounts Payable Office (3</a:t>
            </a:r>
            <a:r>
              <a:rPr lang="en-US" sz="1600" baseline="30000" dirty="0"/>
              <a:t>rd</a:t>
            </a:r>
            <a:r>
              <a:rPr lang="en-US" sz="1600" dirty="0"/>
              <a:t> floor </a:t>
            </a:r>
            <a:r>
              <a:rPr lang="en-US" sz="1600" dirty="0" err="1"/>
              <a:t>Gelsi</a:t>
            </a:r>
            <a:r>
              <a:rPr lang="en-US" sz="1600" dirty="0"/>
              <a:t> Young</a:t>
            </a:r>
            <a:r>
              <a:rPr lang="en-US" sz="1600" dirty="0" smtClean="0"/>
              <a:t>).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Full Name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Mailing Address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City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State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Zip Code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Eastern ID #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###   ### ####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5067" y="3471220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2001" y="5079020"/>
            <a:ext cx="13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Check One: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08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/>
              <a:t>In Section D, check the box for </a:t>
            </a:r>
            <a:r>
              <a:rPr lang="en-US" dirty="0" smtClean="0"/>
              <a:t>Vendor Payment for Services. </a:t>
            </a:r>
            <a:r>
              <a:rPr lang="en-US" dirty="0"/>
              <a:t>Make sure any/all </a:t>
            </a:r>
            <a:r>
              <a:rPr lang="en-US" dirty="0" smtClean="0"/>
              <a:t>supporting documents (including the contract) </a:t>
            </a:r>
            <a:r>
              <a:rPr lang="en-US" dirty="0"/>
              <a:t>are attached for what is being reimbursed.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Full Name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Mailing Address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City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State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Zip Code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Eastern ID #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###   ### ####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5067" y="3471220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2001" y="5079020"/>
            <a:ext cx="13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One: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2068" y="998087"/>
            <a:ext cx="42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3342" y="424642"/>
            <a:ext cx="2449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Check </a:t>
            </a:r>
            <a:r>
              <a:rPr lang="en-US" sz="1600" b="1" dirty="0" smtClean="0">
                <a:solidFill>
                  <a:srgbClr val="FF0000"/>
                </a:solidFill>
              </a:rPr>
              <a:t>Vendor Payment for Services </a:t>
            </a:r>
            <a:r>
              <a:rPr lang="en-US" sz="1600" b="1" dirty="0" smtClean="0">
                <a:solidFill>
                  <a:srgbClr val="FF0000"/>
                </a:solidFill>
              </a:rPr>
              <a:t>Box: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50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/>
              <a:t>In Section E, fill out the name of the Organization that is requesting the reimbursement.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Full Name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Mailing Address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City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State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Zip Code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Eastern ID #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###   ### ####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5067" y="3471220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2001" y="5079020"/>
            <a:ext cx="13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One: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2068" y="998087"/>
            <a:ext cx="42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x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Student Organization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73342" y="355249"/>
            <a:ext cx="2449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Check </a:t>
            </a:r>
            <a:r>
              <a:rPr lang="en-US" sz="1600" b="1" dirty="0" smtClean="0">
                <a:solidFill>
                  <a:schemeClr val="accent5"/>
                </a:solidFill>
              </a:rPr>
              <a:t>Vendor Payment for Services </a:t>
            </a:r>
            <a:r>
              <a:rPr lang="en-US" sz="1600" b="1" dirty="0" smtClean="0">
                <a:solidFill>
                  <a:schemeClr val="accent5"/>
                </a:solidFill>
              </a:rPr>
              <a:t>Box:</a:t>
            </a:r>
            <a:endParaRPr lang="en-US" sz="16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8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7</a:t>
            </a:r>
            <a:r>
              <a:rPr lang="en-US" sz="1600" dirty="0" smtClean="0"/>
              <a:t>. </a:t>
            </a:r>
            <a:r>
              <a:rPr lang="en-US" sz="1600" dirty="0"/>
              <a:t>The club minutes must show the appropriate motion requesting to reimburse said club member. </a:t>
            </a:r>
          </a:p>
          <a:p>
            <a:pPr algn="ctr"/>
            <a:r>
              <a:rPr lang="en-US" sz="1600" dirty="0"/>
              <a:t>Fill in the corresponding Date of Minutes and Motion # reflected in </a:t>
            </a:r>
            <a:r>
              <a:rPr lang="en-US" sz="1600" b="1" u="sng" dirty="0"/>
              <a:t>attached</a:t>
            </a:r>
            <a:r>
              <a:rPr lang="en-US" sz="1600" dirty="0"/>
              <a:t> minutes.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Full Name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Mailing Address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City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State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Zip Code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Eastern ID #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###   ### ####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5067" y="3471220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2001" y="5079020"/>
            <a:ext cx="13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One: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2068" y="998087"/>
            <a:ext cx="42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x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3342" y="424642"/>
            <a:ext cx="2894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Check Reimbursement Box: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  MM     DD     YY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47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</a:t>
            </a:r>
            <a:r>
              <a:rPr lang="en-US" sz="1600" dirty="0" smtClean="0">
                <a:solidFill>
                  <a:schemeClr val="tx1"/>
                </a:solidFill>
              </a:rPr>
              <a:t>. </a:t>
            </a:r>
            <a:r>
              <a:rPr lang="en-US" sz="1600" dirty="0">
                <a:solidFill>
                  <a:schemeClr val="tx1"/>
                </a:solidFill>
              </a:rPr>
              <a:t>The club’s index # is one of two options. Each club has a fundraising and budget account.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XBAM## </a:t>
            </a:r>
            <a:r>
              <a:rPr lang="en-US" sz="1600" dirty="0">
                <a:solidFill>
                  <a:schemeClr val="tx1"/>
                </a:solidFill>
              </a:rPr>
              <a:t>= Budget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XFUN## </a:t>
            </a:r>
            <a:r>
              <a:rPr lang="en-US" sz="1600" dirty="0">
                <a:solidFill>
                  <a:schemeClr val="tx1"/>
                </a:solidFill>
              </a:rPr>
              <a:t>= Fundraising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Full Name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Mailing Address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City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State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Zip Code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Eastern ID #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###   ### ####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5067" y="3471220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2001" y="5079020"/>
            <a:ext cx="13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One: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2068" y="998087"/>
            <a:ext cx="42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x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3342" y="424642"/>
            <a:ext cx="2894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Check Reimbursement Box: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  MM     DD     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1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60901" y="2763570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XBAM##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60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</TotalTime>
  <Words>726</Words>
  <Application>Microsoft Office PowerPoint</Application>
  <PresentationFormat>Custom</PresentationFormat>
  <Paragraphs>184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Vladimir Script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Eastern Connecticut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Polansky,Lauren M(Student Activities)</dc:creator>
  <cp:lastModifiedBy>Landrey, Katherine J.(Student Activities)</cp:lastModifiedBy>
  <cp:revision>27</cp:revision>
  <dcterms:created xsi:type="dcterms:W3CDTF">2017-08-01T14:14:00Z</dcterms:created>
  <dcterms:modified xsi:type="dcterms:W3CDTF">2018-08-01T15:57:31Z</dcterms:modified>
</cp:coreProperties>
</file>