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</p:sldIdLst>
  <p:sldSz cx="8915400" cy="8001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4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8655" y="1309424"/>
            <a:ext cx="7578090" cy="2785533"/>
          </a:xfrm>
        </p:spPr>
        <p:txBody>
          <a:bodyPr anchor="b"/>
          <a:lstStyle>
            <a:lvl1pPr algn="ctr">
              <a:defRPr sz="58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4425" y="4202378"/>
            <a:ext cx="6686550" cy="1931722"/>
          </a:xfrm>
        </p:spPr>
        <p:txBody>
          <a:bodyPr/>
          <a:lstStyle>
            <a:lvl1pPr marL="0" indent="0" algn="ctr">
              <a:buNone/>
              <a:defRPr sz="2340"/>
            </a:lvl1pPr>
            <a:lvl2pPr marL="445770" indent="0" algn="ctr">
              <a:buNone/>
              <a:defRPr sz="1950"/>
            </a:lvl2pPr>
            <a:lvl3pPr marL="891540" indent="0" algn="ctr">
              <a:buNone/>
              <a:defRPr sz="1755"/>
            </a:lvl3pPr>
            <a:lvl4pPr marL="1337310" indent="0" algn="ctr">
              <a:buNone/>
              <a:defRPr sz="1560"/>
            </a:lvl4pPr>
            <a:lvl5pPr marL="1783080" indent="0" algn="ctr">
              <a:buNone/>
              <a:defRPr sz="1560"/>
            </a:lvl5pPr>
            <a:lvl6pPr marL="2228850" indent="0" algn="ctr">
              <a:buNone/>
              <a:defRPr sz="1560"/>
            </a:lvl6pPr>
            <a:lvl7pPr marL="2674620" indent="0" algn="ctr">
              <a:buNone/>
              <a:defRPr sz="1560"/>
            </a:lvl7pPr>
            <a:lvl8pPr marL="3120390" indent="0" algn="ctr">
              <a:buNone/>
              <a:defRPr sz="1560"/>
            </a:lvl8pPr>
            <a:lvl9pPr marL="3566160" indent="0" algn="ctr">
              <a:buNone/>
              <a:defRPr sz="15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870-91EE-4BB4-92C6-BCE278BFDB4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14E-7279-4D18-87D8-5BF33F34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870-91EE-4BB4-92C6-BCE278BFDB4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14E-7279-4D18-87D8-5BF33F34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8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0084" y="425979"/>
            <a:ext cx="1922383" cy="67804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2934" y="425979"/>
            <a:ext cx="5655707" cy="678047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870-91EE-4BB4-92C6-BCE278BFDB4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14E-7279-4D18-87D8-5BF33F34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27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870-91EE-4BB4-92C6-BCE278BFDB4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14E-7279-4D18-87D8-5BF33F34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5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291" y="1994696"/>
            <a:ext cx="7689533" cy="3328193"/>
          </a:xfrm>
        </p:spPr>
        <p:txBody>
          <a:bodyPr anchor="b"/>
          <a:lstStyle>
            <a:lvl1pPr>
              <a:defRPr sz="58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291" y="5354375"/>
            <a:ext cx="7689533" cy="1750218"/>
          </a:xfrm>
        </p:spPr>
        <p:txBody>
          <a:bodyPr/>
          <a:lstStyle>
            <a:lvl1pPr marL="0" indent="0">
              <a:buNone/>
              <a:defRPr sz="2340">
                <a:solidFill>
                  <a:schemeClr val="tx1"/>
                </a:solidFill>
              </a:defRPr>
            </a:lvl1pPr>
            <a:lvl2pPr marL="44577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891540" indent="0">
              <a:buNone/>
              <a:defRPr sz="1755">
                <a:solidFill>
                  <a:schemeClr val="tx1">
                    <a:tint val="75000"/>
                  </a:schemeClr>
                </a:solidFill>
              </a:defRPr>
            </a:lvl3pPr>
            <a:lvl4pPr marL="133731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4pPr>
            <a:lvl5pPr marL="178308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5pPr>
            <a:lvl6pPr marL="222885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6pPr>
            <a:lvl7pPr marL="267462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7pPr>
            <a:lvl8pPr marL="312039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8pPr>
            <a:lvl9pPr marL="356616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870-91EE-4BB4-92C6-BCE278BFDB4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14E-7279-4D18-87D8-5BF33F34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2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934" y="2129896"/>
            <a:ext cx="3789045" cy="50765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421" y="2129896"/>
            <a:ext cx="3789045" cy="50765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870-91EE-4BB4-92C6-BCE278BFDB4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14E-7279-4D18-87D8-5BF33F34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00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95" y="425981"/>
            <a:ext cx="7689533" cy="15464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96" y="1961357"/>
            <a:ext cx="3771632" cy="961231"/>
          </a:xfrm>
        </p:spPr>
        <p:txBody>
          <a:bodyPr anchor="b"/>
          <a:lstStyle>
            <a:lvl1pPr marL="0" indent="0">
              <a:buNone/>
              <a:defRPr sz="2340" b="1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096" y="2922588"/>
            <a:ext cx="3771632" cy="42986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3422" y="1961357"/>
            <a:ext cx="3790206" cy="961231"/>
          </a:xfrm>
        </p:spPr>
        <p:txBody>
          <a:bodyPr anchor="b"/>
          <a:lstStyle>
            <a:lvl1pPr marL="0" indent="0">
              <a:buNone/>
              <a:defRPr sz="2340" b="1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13422" y="2922588"/>
            <a:ext cx="3790206" cy="42986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870-91EE-4BB4-92C6-BCE278BFDB4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14E-7279-4D18-87D8-5BF33F34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99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870-91EE-4BB4-92C6-BCE278BFDB4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14E-7279-4D18-87D8-5BF33F34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50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870-91EE-4BB4-92C6-BCE278BFDB4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14E-7279-4D18-87D8-5BF33F34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50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95" y="533400"/>
            <a:ext cx="2875449" cy="1866900"/>
          </a:xfrm>
        </p:spPr>
        <p:txBody>
          <a:bodyPr anchor="b"/>
          <a:lstStyle>
            <a:lvl1pPr>
              <a:defRPr sz="3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0206" y="1151998"/>
            <a:ext cx="4513421" cy="5685896"/>
          </a:xfrm>
        </p:spPr>
        <p:txBody>
          <a:bodyPr/>
          <a:lstStyle>
            <a:lvl1pPr>
              <a:defRPr sz="3120"/>
            </a:lvl1pPr>
            <a:lvl2pPr>
              <a:defRPr sz="2730"/>
            </a:lvl2pPr>
            <a:lvl3pPr>
              <a:defRPr sz="2340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095" y="2400300"/>
            <a:ext cx="2875449" cy="4446853"/>
          </a:xfrm>
        </p:spPr>
        <p:txBody>
          <a:bodyPr/>
          <a:lstStyle>
            <a:lvl1pPr marL="0" indent="0">
              <a:buNone/>
              <a:defRPr sz="1560"/>
            </a:lvl1pPr>
            <a:lvl2pPr marL="445770" indent="0">
              <a:buNone/>
              <a:defRPr sz="1365"/>
            </a:lvl2pPr>
            <a:lvl3pPr marL="891540" indent="0">
              <a:buNone/>
              <a:defRPr sz="1170"/>
            </a:lvl3pPr>
            <a:lvl4pPr marL="1337310" indent="0">
              <a:buNone/>
              <a:defRPr sz="975"/>
            </a:lvl4pPr>
            <a:lvl5pPr marL="1783080" indent="0">
              <a:buNone/>
              <a:defRPr sz="975"/>
            </a:lvl5pPr>
            <a:lvl6pPr marL="2228850" indent="0">
              <a:buNone/>
              <a:defRPr sz="975"/>
            </a:lvl6pPr>
            <a:lvl7pPr marL="2674620" indent="0">
              <a:buNone/>
              <a:defRPr sz="975"/>
            </a:lvl7pPr>
            <a:lvl8pPr marL="3120390" indent="0">
              <a:buNone/>
              <a:defRPr sz="975"/>
            </a:lvl8pPr>
            <a:lvl9pPr marL="3566160" indent="0">
              <a:buNone/>
              <a:defRPr sz="9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870-91EE-4BB4-92C6-BCE278BFDB4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14E-7279-4D18-87D8-5BF33F34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70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95" y="533400"/>
            <a:ext cx="2875449" cy="1866900"/>
          </a:xfrm>
        </p:spPr>
        <p:txBody>
          <a:bodyPr anchor="b"/>
          <a:lstStyle>
            <a:lvl1pPr>
              <a:defRPr sz="3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90206" y="1151998"/>
            <a:ext cx="4513421" cy="5685896"/>
          </a:xfrm>
        </p:spPr>
        <p:txBody>
          <a:bodyPr anchor="t"/>
          <a:lstStyle>
            <a:lvl1pPr marL="0" indent="0">
              <a:buNone/>
              <a:defRPr sz="3120"/>
            </a:lvl1pPr>
            <a:lvl2pPr marL="445770" indent="0">
              <a:buNone/>
              <a:defRPr sz="2730"/>
            </a:lvl2pPr>
            <a:lvl3pPr marL="891540" indent="0">
              <a:buNone/>
              <a:defRPr sz="2340"/>
            </a:lvl3pPr>
            <a:lvl4pPr marL="1337310" indent="0">
              <a:buNone/>
              <a:defRPr sz="1950"/>
            </a:lvl4pPr>
            <a:lvl5pPr marL="1783080" indent="0">
              <a:buNone/>
              <a:defRPr sz="1950"/>
            </a:lvl5pPr>
            <a:lvl6pPr marL="2228850" indent="0">
              <a:buNone/>
              <a:defRPr sz="1950"/>
            </a:lvl6pPr>
            <a:lvl7pPr marL="2674620" indent="0">
              <a:buNone/>
              <a:defRPr sz="1950"/>
            </a:lvl7pPr>
            <a:lvl8pPr marL="3120390" indent="0">
              <a:buNone/>
              <a:defRPr sz="1950"/>
            </a:lvl8pPr>
            <a:lvl9pPr marL="3566160" indent="0">
              <a:buNone/>
              <a:defRPr sz="195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095" y="2400300"/>
            <a:ext cx="2875449" cy="4446853"/>
          </a:xfrm>
        </p:spPr>
        <p:txBody>
          <a:bodyPr/>
          <a:lstStyle>
            <a:lvl1pPr marL="0" indent="0">
              <a:buNone/>
              <a:defRPr sz="1560"/>
            </a:lvl1pPr>
            <a:lvl2pPr marL="445770" indent="0">
              <a:buNone/>
              <a:defRPr sz="1365"/>
            </a:lvl2pPr>
            <a:lvl3pPr marL="891540" indent="0">
              <a:buNone/>
              <a:defRPr sz="1170"/>
            </a:lvl3pPr>
            <a:lvl4pPr marL="1337310" indent="0">
              <a:buNone/>
              <a:defRPr sz="975"/>
            </a:lvl4pPr>
            <a:lvl5pPr marL="1783080" indent="0">
              <a:buNone/>
              <a:defRPr sz="975"/>
            </a:lvl5pPr>
            <a:lvl6pPr marL="2228850" indent="0">
              <a:buNone/>
              <a:defRPr sz="975"/>
            </a:lvl6pPr>
            <a:lvl7pPr marL="2674620" indent="0">
              <a:buNone/>
              <a:defRPr sz="975"/>
            </a:lvl7pPr>
            <a:lvl8pPr marL="3120390" indent="0">
              <a:buNone/>
              <a:defRPr sz="975"/>
            </a:lvl8pPr>
            <a:lvl9pPr marL="3566160" indent="0">
              <a:buNone/>
              <a:defRPr sz="9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870-91EE-4BB4-92C6-BCE278BFDB4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14E-7279-4D18-87D8-5BF33F34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11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934" y="425981"/>
            <a:ext cx="7689533" cy="1546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934" y="2129896"/>
            <a:ext cx="7689533" cy="5076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2934" y="7415744"/>
            <a:ext cx="2005965" cy="425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33870-91EE-4BB4-92C6-BCE278BFDB4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53226" y="7415744"/>
            <a:ext cx="3008948" cy="425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96501" y="7415744"/>
            <a:ext cx="2005965" cy="425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9F14E-7279-4D18-87D8-5BF33F34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0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91540" rtl="0" eaLnBrk="1" latinLnBrk="0" hangingPunct="1">
        <a:lnSpc>
          <a:spcPct val="90000"/>
        </a:lnSpc>
        <a:spcBef>
          <a:spcPct val="0"/>
        </a:spcBef>
        <a:buNone/>
        <a:defRPr sz="42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2885" indent="-222885" algn="l" defTabSz="891540" rtl="0" eaLnBrk="1" latinLnBrk="0" hangingPunct="1">
        <a:lnSpc>
          <a:spcPct val="90000"/>
        </a:lnSpc>
        <a:spcBef>
          <a:spcPts val="975"/>
        </a:spcBef>
        <a:buFont typeface="Arial" panose="020B0604020202020204" pitchFamily="34" charset="0"/>
        <a:buChar char="•"/>
        <a:defRPr sz="2730" kern="1200">
          <a:solidFill>
            <a:schemeClr val="tx1"/>
          </a:solidFill>
          <a:latin typeface="+mn-lt"/>
          <a:ea typeface="+mn-ea"/>
          <a:cs typeface="+mn-cs"/>
        </a:defRPr>
      </a:lvl1pPr>
      <a:lvl2pPr marL="66865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2pPr>
      <a:lvl3pPr marL="111442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56019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200596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45173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89750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34327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78904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1pPr>
      <a:lvl2pPr marL="44577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3pPr>
      <a:lvl4pPr marL="133731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178308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22885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12039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56616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This tutorial will display step by step instructions on how to fill out a voucher form for </a:t>
            </a:r>
            <a:r>
              <a:rPr lang="en-US" dirty="0" err="1" smtClean="0"/>
              <a:t>Chartwell</a:t>
            </a:r>
            <a:r>
              <a:rPr lang="en-US" dirty="0" smtClean="0"/>
              <a:t> invoices.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87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44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759659"/>
            <a:ext cx="8915400" cy="1217141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10. The “amount” lines will be filled out upon the club’s return from shopping. If more than one store was visited, each line will represent one store’s purchase.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5067" y="3132666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5067" y="3501998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728134" y="5123275"/>
            <a:ext cx="1466907" cy="1436450"/>
          </a:xfrm>
          <a:prstGeom prst="noSmoking">
            <a:avLst/>
          </a:prstGeom>
          <a:solidFill>
            <a:schemeClr val="accent5">
              <a:alpha val="50196"/>
            </a:schemeClr>
          </a:solidFill>
          <a:ln>
            <a:solidFill>
              <a:schemeClr val="accent5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1" y="1759464"/>
            <a:ext cx="230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Student Organization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3633" y="2111862"/>
            <a:ext cx="1452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  MM     DD     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32137" y="2069527"/>
            <a:ext cx="465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1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60901" y="2763570"/>
            <a:ext cx="98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XBAM##</a:t>
            </a:r>
            <a:endParaRPr lang="en-US" sz="1200" b="1" dirty="0">
              <a:solidFill>
                <a:schemeClr val="accent5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188200" y="2844520"/>
            <a:ext cx="1024467" cy="13574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188200" y="3022439"/>
            <a:ext cx="1024467" cy="13574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28134" y="1617133"/>
            <a:ext cx="1650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Chartwells</a:t>
            </a:r>
          </a:p>
          <a:p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70854" y="605465"/>
            <a:ext cx="3496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Check the Vendor Payment box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70854" y="1161535"/>
            <a:ext cx="308919" cy="369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X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67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44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759659"/>
            <a:ext cx="8915400" cy="1217141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11. The “total” box MUST equal </a:t>
            </a:r>
            <a:r>
              <a:rPr lang="en-US" dirty="0" smtClean="0"/>
              <a:t>the sum of the </a:t>
            </a:r>
            <a:r>
              <a:rPr lang="en-US" dirty="0"/>
              <a:t>“amount” lines and CANNOT be more than the amount requested in the club’s motion.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5067" y="3132666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5067" y="3501998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728134" y="5123275"/>
            <a:ext cx="1466907" cy="1436450"/>
          </a:xfrm>
          <a:prstGeom prst="noSmoking">
            <a:avLst/>
          </a:prstGeom>
          <a:solidFill>
            <a:schemeClr val="accent5">
              <a:alpha val="50196"/>
            </a:schemeClr>
          </a:solidFill>
          <a:ln>
            <a:solidFill>
              <a:schemeClr val="accent5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1" y="1759464"/>
            <a:ext cx="230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Student Organization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3633" y="2111862"/>
            <a:ext cx="1452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  MM     DD     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32137" y="2069527"/>
            <a:ext cx="465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1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60901" y="2763570"/>
            <a:ext cx="98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XBAM##</a:t>
            </a:r>
            <a:endParaRPr lang="en-US" sz="1200" b="1" dirty="0">
              <a:solidFill>
                <a:schemeClr val="accent5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188200" y="2844520"/>
            <a:ext cx="1024467" cy="135747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188200" y="3022439"/>
            <a:ext cx="1024467" cy="135747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849536" y="3366251"/>
            <a:ext cx="1024467" cy="13574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28134" y="1617133"/>
            <a:ext cx="1650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Chartwells</a:t>
            </a:r>
          </a:p>
          <a:p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70854" y="605465"/>
            <a:ext cx="3496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Check the Vendor Payment box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70854" y="1161535"/>
            <a:ext cx="308919" cy="369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X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44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44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759659"/>
            <a:ext cx="8915400" cy="1217141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12. Lastly, the description must be filled out specifically to the club’s Chartwells order. </a:t>
            </a:r>
          </a:p>
          <a:p>
            <a:pPr algn="ctr"/>
            <a:r>
              <a:rPr lang="en-US" dirty="0"/>
              <a:t>List the food type, event name, and invoice number given by Chartwells.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5067" y="3132666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5067" y="3501998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728134" y="5123275"/>
            <a:ext cx="1466907" cy="1436450"/>
          </a:xfrm>
          <a:prstGeom prst="noSmoking">
            <a:avLst/>
          </a:prstGeom>
          <a:solidFill>
            <a:schemeClr val="accent5">
              <a:alpha val="50196"/>
            </a:schemeClr>
          </a:solidFill>
          <a:ln>
            <a:solidFill>
              <a:schemeClr val="accent5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1" y="1759464"/>
            <a:ext cx="230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Student Organization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3633" y="2111862"/>
            <a:ext cx="1452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  MM     DD     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32137" y="2069527"/>
            <a:ext cx="465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1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60901" y="2763570"/>
            <a:ext cx="98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XBAM##</a:t>
            </a:r>
            <a:endParaRPr lang="en-US" sz="1200" b="1" dirty="0">
              <a:solidFill>
                <a:schemeClr val="accent5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188200" y="2844520"/>
            <a:ext cx="1024467" cy="135747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188200" y="3022439"/>
            <a:ext cx="1024467" cy="135747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849536" y="3366251"/>
            <a:ext cx="1024467" cy="135747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494742" y="3672820"/>
            <a:ext cx="40396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Food type. Event name. Invoice #.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8134" y="1617133"/>
            <a:ext cx="1650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Chartwells</a:t>
            </a:r>
          </a:p>
          <a:p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70854" y="605465"/>
            <a:ext cx="3496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Check the Vendor Payment box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70854" y="1161535"/>
            <a:ext cx="308919" cy="369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X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93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44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759659"/>
            <a:ext cx="8915400" cy="1217141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13. Be sure to attach </a:t>
            </a:r>
            <a:r>
              <a:rPr lang="en-US" dirty="0" err="1"/>
              <a:t>Chartwell’s</a:t>
            </a:r>
            <a:r>
              <a:rPr lang="en-US"/>
              <a:t> invoice and minutes to this form in order for this to be complete.  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5067" y="3132666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5067" y="3501998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728134" y="5123275"/>
            <a:ext cx="1466907" cy="1436450"/>
          </a:xfrm>
          <a:prstGeom prst="noSmoking">
            <a:avLst/>
          </a:prstGeom>
          <a:solidFill>
            <a:schemeClr val="accent5">
              <a:alpha val="50196"/>
            </a:schemeClr>
          </a:solidFill>
          <a:ln>
            <a:solidFill>
              <a:schemeClr val="accent5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1" y="1759464"/>
            <a:ext cx="230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Student Organization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3633" y="2111862"/>
            <a:ext cx="1452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  MM     DD     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32137" y="2069527"/>
            <a:ext cx="465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1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60901" y="2763570"/>
            <a:ext cx="98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XBAM##</a:t>
            </a:r>
            <a:endParaRPr lang="en-US" sz="1200" b="1" dirty="0">
              <a:solidFill>
                <a:schemeClr val="accent5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188200" y="2844520"/>
            <a:ext cx="1024467" cy="135747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188200" y="3022439"/>
            <a:ext cx="1024467" cy="135747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849536" y="3366251"/>
            <a:ext cx="1024467" cy="135747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494742" y="3672820"/>
            <a:ext cx="40396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Food type. Event name. Invoice #. 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8134" y="1617133"/>
            <a:ext cx="1650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Chartwells</a:t>
            </a:r>
          </a:p>
          <a:p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70854" y="605465"/>
            <a:ext cx="3496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Check the Vendor Payment box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70854" y="1161535"/>
            <a:ext cx="308919" cy="369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X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71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Begin by only filling out the name line in section A. In this space, write in “</a:t>
            </a:r>
            <a:r>
              <a:rPr lang="en-US" dirty="0" err="1" smtClean="0"/>
              <a:t>Chartwells</a:t>
            </a:r>
            <a:r>
              <a:rPr lang="en-US" dirty="0" smtClean="0"/>
              <a:t>”</a:t>
            </a:r>
          </a:p>
          <a:p>
            <a:pPr algn="ctr"/>
            <a:r>
              <a:rPr lang="en-US" dirty="0" smtClean="0"/>
              <a:t> Leave the rest of section A blank.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8134" y="1617133"/>
            <a:ext cx="1434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Chartwells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8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 In Section B, the club member requesting the P-Card (or whoever has been designated to sign paperwork) will sign on the requestor/treasurer line.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8134" y="1617133"/>
            <a:ext cx="1650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Chartwells</a:t>
            </a:r>
          </a:p>
          <a:p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rgbClr val="FF0000"/>
              </a:solidFill>
              <a:latin typeface="Vladimir Script" panose="03050402040407070305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5067" y="3132666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rgbClr val="FF0000"/>
                </a:solidFill>
              </a:rPr>
              <a:t>MM/DD/YY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50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44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4. The club advisor </a:t>
            </a:r>
            <a:r>
              <a:rPr lang="en-US" smtClean="0"/>
              <a:t>MUST sign </a:t>
            </a:r>
            <a:r>
              <a:rPr lang="en-US" dirty="0" smtClean="0"/>
              <a:t>this form on the Advisor/Hall Director line.</a:t>
            </a:r>
          </a:p>
          <a:p>
            <a:pPr algn="ctr"/>
            <a:r>
              <a:rPr lang="en-US" dirty="0" smtClean="0"/>
              <a:t> The P-Card cannot be taken out without the advisor’s signature.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5067" y="3132666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rgbClr val="FF0000"/>
              </a:solidFill>
              <a:latin typeface="Vladimir Script" panose="03050402040407070305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5067" y="3501998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MM/DD/YY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8134" y="1617133"/>
            <a:ext cx="1650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Chartwells</a:t>
            </a:r>
          </a:p>
          <a:p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41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44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5. Section C does not need to be filled out for this form.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5067" y="3132666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5067" y="3501998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728134" y="5123275"/>
            <a:ext cx="1466907" cy="1436450"/>
          </a:xfrm>
          <a:prstGeom prst="noSmoking">
            <a:avLst/>
          </a:prstGeom>
          <a:solidFill>
            <a:srgbClr val="FF0000">
              <a:alpha val="50196"/>
            </a:srgbClr>
          </a:solidFill>
          <a:ln>
            <a:solidFill>
              <a:srgbClr val="FF00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8134" y="1617133"/>
            <a:ext cx="1650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Chartwells</a:t>
            </a:r>
          </a:p>
          <a:p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30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44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6. Check the “Vendor Payment” box in Section D.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5067" y="3132666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5067" y="3501998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728134" y="5123275"/>
            <a:ext cx="1466907" cy="1436450"/>
          </a:xfrm>
          <a:prstGeom prst="noSmoking">
            <a:avLst/>
          </a:prstGeom>
          <a:solidFill>
            <a:schemeClr val="accent5">
              <a:alpha val="50196"/>
            </a:schemeClr>
          </a:solidFill>
          <a:ln>
            <a:solidFill>
              <a:schemeClr val="accent5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8134" y="1617133"/>
            <a:ext cx="1650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Chartwells</a:t>
            </a:r>
          </a:p>
          <a:p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0854" y="605465"/>
            <a:ext cx="3496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Check the Vendor Payment box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0854" y="1161535"/>
            <a:ext cx="308919" cy="369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87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44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7. In Section E, fill out the name of the Organization that is requesting the P-Card.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5067" y="3132666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5067" y="3501998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728134" y="5123275"/>
            <a:ext cx="1466907" cy="1436450"/>
          </a:xfrm>
          <a:prstGeom prst="noSmoking">
            <a:avLst/>
          </a:prstGeom>
          <a:solidFill>
            <a:schemeClr val="accent5">
              <a:alpha val="50196"/>
            </a:schemeClr>
          </a:solidFill>
          <a:ln>
            <a:solidFill>
              <a:schemeClr val="accent5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1" y="1759464"/>
            <a:ext cx="230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Student Organization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8134" y="1617133"/>
            <a:ext cx="1650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Chartwells</a:t>
            </a:r>
          </a:p>
          <a:p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0854" y="605465"/>
            <a:ext cx="3496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Check the Vendor Payment box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0854" y="1161535"/>
            <a:ext cx="308919" cy="369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X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58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44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8. The club minutes must show the appropriate motion requesting </a:t>
            </a:r>
            <a:r>
              <a:rPr lang="en-US" dirty="0" smtClean="0"/>
              <a:t>use </a:t>
            </a:r>
            <a:r>
              <a:rPr lang="en-US" dirty="0"/>
              <a:t>of the P-Card. </a:t>
            </a:r>
          </a:p>
          <a:p>
            <a:pPr algn="ctr"/>
            <a:r>
              <a:rPr lang="en-US" dirty="0"/>
              <a:t>Fill in the corresponding Date of Minutes and Motion # reflected in </a:t>
            </a:r>
            <a:r>
              <a:rPr lang="en-US" b="1" u="sng" dirty="0"/>
              <a:t>attached</a:t>
            </a:r>
            <a:r>
              <a:rPr lang="en-US" dirty="0"/>
              <a:t> minutes.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5067" y="3132666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5067" y="3501998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728134" y="5123275"/>
            <a:ext cx="1466907" cy="1436450"/>
          </a:xfrm>
          <a:prstGeom prst="noSmoking">
            <a:avLst/>
          </a:prstGeom>
          <a:solidFill>
            <a:schemeClr val="accent5">
              <a:alpha val="50196"/>
            </a:schemeClr>
          </a:solidFill>
          <a:ln>
            <a:solidFill>
              <a:schemeClr val="accent5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1" y="1759464"/>
            <a:ext cx="230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Student Organization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3633" y="2111862"/>
            <a:ext cx="1452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  MM     DD     YY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32137" y="2069527"/>
            <a:ext cx="465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8134" y="1617133"/>
            <a:ext cx="1650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Chartwells</a:t>
            </a:r>
          </a:p>
          <a:p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0854" y="605465"/>
            <a:ext cx="3496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Check the Vendor Payment box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0854" y="1161535"/>
            <a:ext cx="308919" cy="369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X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13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44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759659"/>
            <a:ext cx="8915400" cy="1217141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9. The club’s index # is one of two options. Each club has a fundraising and budget account.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XBAM## </a:t>
            </a:r>
            <a:r>
              <a:rPr lang="en-US" dirty="0">
                <a:solidFill>
                  <a:schemeClr val="tx1"/>
                </a:solidFill>
              </a:rPr>
              <a:t>= Budget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XFUN## </a:t>
            </a:r>
            <a:r>
              <a:rPr lang="en-US" dirty="0">
                <a:solidFill>
                  <a:schemeClr val="tx1"/>
                </a:solidFill>
              </a:rPr>
              <a:t>= Fundraising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5067" y="3132666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5067" y="3501998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728134" y="5123275"/>
            <a:ext cx="1466907" cy="1436450"/>
          </a:xfrm>
          <a:prstGeom prst="noSmoking">
            <a:avLst/>
          </a:prstGeom>
          <a:solidFill>
            <a:schemeClr val="accent5">
              <a:alpha val="50196"/>
            </a:schemeClr>
          </a:solidFill>
          <a:ln>
            <a:solidFill>
              <a:schemeClr val="accent5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1" y="1759464"/>
            <a:ext cx="230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Student Organization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3633" y="2111862"/>
            <a:ext cx="1452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  MM     DD     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32137" y="2069527"/>
            <a:ext cx="465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1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60901" y="2763570"/>
            <a:ext cx="98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XBAM##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8134" y="1617133"/>
            <a:ext cx="1650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Chartwells</a:t>
            </a:r>
          </a:p>
          <a:p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0854" y="605465"/>
            <a:ext cx="3496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Check the Vendor Payment box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0854" y="1161535"/>
            <a:ext cx="308919" cy="369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X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23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691</TotalTime>
  <Words>527</Words>
  <Application>Microsoft Office PowerPoint</Application>
  <PresentationFormat>Custom</PresentationFormat>
  <Paragraphs>115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Vladimir Script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Eastern Connecticut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Polansky,Lauren M(Student Activities)</dc:creator>
  <cp:lastModifiedBy>Landrey, Katherine J.(Student Activities)</cp:lastModifiedBy>
  <cp:revision>25</cp:revision>
  <dcterms:created xsi:type="dcterms:W3CDTF">2017-07-31T18:56:00Z</dcterms:created>
  <dcterms:modified xsi:type="dcterms:W3CDTF">2018-08-27T18:18:22Z</dcterms:modified>
</cp:coreProperties>
</file>