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5" r:id="rId2"/>
    <p:sldId id="282" r:id="rId3"/>
    <p:sldId id="283" r:id="rId4"/>
    <p:sldId id="284" r:id="rId5"/>
    <p:sldId id="263" r:id="rId6"/>
    <p:sldId id="257" r:id="rId7"/>
    <p:sldId id="264" r:id="rId8"/>
    <p:sldId id="265" r:id="rId9"/>
    <p:sldId id="266" r:id="rId10"/>
    <p:sldId id="267" r:id="rId11"/>
    <p:sldId id="258" r:id="rId12"/>
    <p:sldId id="281" r:id="rId13"/>
    <p:sldId id="259" r:id="rId14"/>
    <p:sldId id="261" r:id="rId15"/>
    <p:sldId id="268" r:id="rId16"/>
    <p:sldId id="271" r:id="rId17"/>
    <p:sldId id="274" r:id="rId18"/>
    <p:sldId id="269" r:id="rId19"/>
    <p:sldId id="272" r:id="rId20"/>
    <p:sldId id="273" r:id="rId21"/>
    <p:sldId id="270" r:id="rId22"/>
    <p:sldId id="260" r:id="rId23"/>
    <p:sldId id="262"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Zak" initials="SZ" lastIdx="1" clrIdx="0">
    <p:extLst>
      <p:ext uri="{19B8F6BF-5375-455C-9EA6-DF929625EA0E}">
        <p15:presenceInfo xmlns:p15="http://schemas.microsoft.com/office/powerpoint/2012/main" userId="4e3293251cec3f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85" d="100"/>
          <a:sy n="85" d="100"/>
        </p:scale>
        <p:origin x="5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D31CC-76D0-4FE3-BE17-6B5FFC36397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D17F23-075F-46BF-BAE0-9CCB742B48AB}">
      <dgm:prSet custT="1"/>
      <dgm:spPr/>
      <dgm:t>
        <a:bodyPr/>
        <a:lstStyle/>
        <a:p>
          <a:r>
            <a:rPr lang="en-US" sz="2000" dirty="0"/>
            <a:t>As each resident enters their residence hall they may be required to swipe their ID at a card reader when staff are present or present their ID to ensure that only residents of that hall are entering the building</a:t>
          </a:r>
        </a:p>
      </dgm:t>
    </dgm:pt>
    <dgm:pt modelId="{63183861-15B2-43B1-AA97-9D9CAD566261}" type="parTrans" cxnId="{BF470D0D-9303-41D1-AA54-F0798BD0CC92}">
      <dgm:prSet/>
      <dgm:spPr/>
      <dgm:t>
        <a:bodyPr/>
        <a:lstStyle/>
        <a:p>
          <a:endParaRPr lang="en-US"/>
        </a:p>
      </dgm:t>
    </dgm:pt>
    <dgm:pt modelId="{9CEF2997-2249-465D-A900-3F5D2B6055D7}" type="sibTrans" cxnId="{BF470D0D-9303-41D1-AA54-F0798BD0CC92}">
      <dgm:prSet/>
      <dgm:spPr/>
      <dgm:t>
        <a:bodyPr/>
        <a:lstStyle/>
        <a:p>
          <a:endParaRPr lang="en-US"/>
        </a:p>
      </dgm:t>
    </dgm:pt>
    <dgm:pt modelId="{E1FACD58-D8AC-4FB5-8F1D-D4EEE19C11CA}">
      <dgm:prSet custT="1"/>
      <dgm:spPr/>
      <dgm:t>
        <a:bodyPr/>
        <a:lstStyle/>
        <a:p>
          <a:r>
            <a:rPr lang="en-US" sz="2800" dirty="0"/>
            <a:t>We understand this is not perfect but it is imperative to ensure the safety of our communities</a:t>
          </a:r>
        </a:p>
      </dgm:t>
    </dgm:pt>
    <dgm:pt modelId="{2EDE7315-70FC-4811-8F7B-176C3961A769}" type="parTrans" cxnId="{2DFAC88D-02BE-41E9-BE2D-397A25DD220F}">
      <dgm:prSet/>
      <dgm:spPr/>
      <dgm:t>
        <a:bodyPr/>
        <a:lstStyle/>
        <a:p>
          <a:endParaRPr lang="en-US"/>
        </a:p>
      </dgm:t>
    </dgm:pt>
    <dgm:pt modelId="{D11C966F-BADE-4C0D-AEEE-67716BA0A9B5}" type="sibTrans" cxnId="{2DFAC88D-02BE-41E9-BE2D-397A25DD220F}">
      <dgm:prSet/>
      <dgm:spPr/>
      <dgm:t>
        <a:bodyPr/>
        <a:lstStyle/>
        <a:p>
          <a:endParaRPr lang="en-US"/>
        </a:p>
      </dgm:t>
    </dgm:pt>
    <dgm:pt modelId="{DF8AC6FD-4835-46B5-B6B9-B2C52B1F09B0}" type="pres">
      <dgm:prSet presAssocID="{391D31CC-76D0-4FE3-BE17-6B5FFC363971}" presName="root" presStyleCnt="0">
        <dgm:presLayoutVars>
          <dgm:dir/>
          <dgm:resizeHandles val="exact"/>
        </dgm:presLayoutVars>
      </dgm:prSet>
      <dgm:spPr/>
    </dgm:pt>
    <dgm:pt modelId="{913BAE6B-E438-45AF-89AC-D7A0C9104E2B}" type="pres">
      <dgm:prSet presAssocID="{EFD17F23-075F-46BF-BAE0-9CCB742B48AB}" presName="compNode" presStyleCnt="0"/>
      <dgm:spPr/>
    </dgm:pt>
    <dgm:pt modelId="{55575E95-1D27-4C1D-B92D-43D45302FFEF}" type="pres">
      <dgm:prSet presAssocID="{EFD17F23-075F-46BF-BAE0-9CCB742B48AB}" presName="bgRect" presStyleLbl="bgShp" presStyleIdx="0" presStyleCnt="2" custLinFactNeighborY="-1212"/>
      <dgm:spPr/>
    </dgm:pt>
    <dgm:pt modelId="{6437DD73-B043-49EB-AA27-853098D24D39}" type="pres">
      <dgm:prSet presAssocID="{EFD17F23-075F-46BF-BAE0-9CCB742B48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4A4ECE3-837F-4AF3-B8F9-B605B2574CCD}" type="pres">
      <dgm:prSet presAssocID="{EFD17F23-075F-46BF-BAE0-9CCB742B48AB}" presName="spaceRect" presStyleCnt="0"/>
      <dgm:spPr/>
    </dgm:pt>
    <dgm:pt modelId="{392E08DE-2AEC-42B3-B4F1-D7B2E3AD9393}" type="pres">
      <dgm:prSet presAssocID="{EFD17F23-075F-46BF-BAE0-9CCB742B48AB}" presName="parTx" presStyleLbl="revTx" presStyleIdx="0" presStyleCnt="2" custLinFactNeighborX="75" custLinFactNeighborY="-5765">
        <dgm:presLayoutVars>
          <dgm:chMax val="0"/>
          <dgm:chPref val="0"/>
        </dgm:presLayoutVars>
      </dgm:prSet>
      <dgm:spPr/>
    </dgm:pt>
    <dgm:pt modelId="{B1FE4B8D-1956-4192-B546-2D593161B834}" type="pres">
      <dgm:prSet presAssocID="{9CEF2997-2249-465D-A900-3F5D2B6055D7}" presName="sibTrans" presStyleCnt="0"/>
      <dgm:spPr/>
    </dgm:pt>
    <dgm:pt modelId="{F7A3B3C8-22FC-4A53-BF46-07A39F2C5631}" type="pres">
      <dgm:prSet presAssocID="{E1FACD58-D8AC-4FB5-8F1D-D4EEE19C11CA}" presName="compNode" presStyleCnt="0"/>
      <dgm:spPr/>
    </dgm:pt>
    <dgm:pt modelId="{F6709004-E1F5-446E-9974-D20B1B8BB346}" type="pres">
      <dgm:prSet presAssocID="{E1FACD58-D8AC-4FB5-8F1D-D4EEE19C11CA}" presName="bgRect" presStyleLbl="bgShp" presStyleIdx="1" presStyleCnt="2"/>
      <dgm:spPr/>
    </dgm:pt>
    <dgm:pt modelId="{358C7991-4E07-40BD-B919-9ADA5142CBC0}" type="pres">
      <dgm:prSet presAssocID="{E1FACD58-D8AC-4FB5-8F1D-D4EEE19C11C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F960E0B5-42C7-4EDA-B1CD-0A43407C47CE}" type="pres">
      <dgm:prSet presAssocID="{E1FACD58-D8AC-4FB5-8F1D-D4EEE19C11CA}" presName="spaceRect" presStyleCnt="0"/>
      <dgm:spPr/>
    </dgm:pt>
    <dgm:pt modelId="{5846EE88-3299-4AD6-9E73-0408A73CD899}" type="pres">
      <dgm:prSet presAssocID="{E1FACD58-D8AC-4FB5-8F1D-D4EEE19C11CA}" presName="parTx" presStyleLbl="revTx" presStyleIdx="1" presStyleCnt="2" custLinFactNeighborX="75" custLinFactNeighborY="-7017">
        <dgm:presLayoutVars>
          <dgm:chMax val="0"/>
          <dgm:chPref val="0"/>
        </dgm:presLayoutVars>
      </dgm:prSet>
      <dgm:spPr/>
    </dgm:pt>
  </dgm:ptLst>
  <dgm:cxnLst>
    <dgm:cxn modelId="{BF470D0D-9303-41D1-AA54-F0798BD0CC92}" srcId="{391D31CC-76D0-4FE3-BE17-6B5FFC363971}" destId="{EFD17F23-075F-46BF-BAE0-9CCB742B48AB}" srcOrd="0" destOrd="0" parTransId="{63183861-15B2-43B1-AA97-9D9CAD566261}" sibTransId="{9CEF2997-2249-465D-A900-3F5D2B6055D7}"/>
    <dgm:cxn modelId="{8EB3243E-0AB8-4706-9CE9-A9BCC0A31979}" type="presOf" srcId="{391D31CC-76D0-4FE3-BE17-6B5FFC363971}" destId="{DF8AC6FD-4835-46B5-B6B9-B2C52B1F09B0}" srcOrd="0" destOrd="0" presId="urn:microsoft.com/office/officeart/2018/2/layout/IconVerticalSolidList"/>
    <dgm:cxn modelId="{3C66A25E-35A3-4196-BAA5-1B5A70AA8A10}" type="presOf" srcId="{EFD17F23-075F-46BF-BAE0-9CCB742B48AB}" destId="{392E08DE-2AEC-42B3-B4F1-D7B2E3AD9393}" srcOrd="0" destOrd="0" presId="urn:microsoft.com/office/officeart/2018/2/layout/IconVerticalSolidList"/>
    <dgm:cxn modelId="{FB194D67-F2A4-4F6B-A6ED-BA6DFB252F95}" type="presOf" srcId="{E1FACD58-D8AC-4FB5-8F1D-D4EEE19C11CA}" destId="{5846EE88-3299-4AD6-9E73-0408A73CD899}" srcOrd="0" destOrd="0" presId="urn:microsoft.com/office/officeart/2018/2/layout/IconVerticalSolidList"/>
    <dgm:cxn modelId="{2DFAC88D-02BE-41E9-BE2D-397A25DD220F}" srcId="{391D31CC-76D0-4FE3-BE17-6B5FFC363971}" destId="{E1FACD58-D8AC-4FB5-8F1D-D4EEE19C11CA}" srcOrd="1" destOrd="0" parTransId="{2EDE7315-70FC-4811-8F7B-176C3961A769}" sibTransId="{D11C966F-BADE-4C0D-AEEE-67716BA0A9B5}"/>
    <dgm:cxn modelId="{022FAAFE-068F-4AE7-B652-CDAA929F08CD}" type="presParOf" srcId="{DF8AC6FD-4835-46B5-B6B9-B2C52B1F09B0}" destId="{913BAE6B-E438-45AF-89AC-D7A0C9104E2B}" srcOrd="0" destOrd="0" presId="urn:microsoft.com/office/officeart/2018/2/layout/IconVerticalSolidList"/>
    <dgm:cxn modelId="{151CB23F-BC3D-479D-89E2-96BA1D7002DE}" type="presParOf" srcId="{913BAE6B-E438-45AF-89AC-D7A0C9104E2B}" destId="{55575E95-1D27-4C1D-B92D-43D45302FFEF}" srcOrd="0" destOrd="0" presId="urn:microsoft.com/office/officeart/2018/2/layout/IconVerticalSolidList"/>
    <dgm:cxn modelId="{88F05417-F842-43C6-8343-B1FEF112136A}" type="presParOf" srcId="{913BAE6B-E438-45AF-89AC-D7A0C9104E2B}" destId="{6437DD73-B043-49EB-AA27-853098D24D39}" srcOrd="1" destOrd="0" presId="urn:microsoft.com/office/officeart/2018/2/layout/IconVerticalSolidList"/>
    <dgm:cxn modelId="{E6CB3BEA-1A06-4021-A5B2-F7843D77B660}" type="presParOf" srcId="{913BAE6B-E438-45AF-89AC-D7A0C9104E2B}" destId="{74A4ECE3-837F-4AF3-B8F9-B605B2574CCD}" srcOrd="2" destOrd="0" presId="urn:microsoft.com/office/officeart/2018/2/layout/IconVerticalSolidList"/>
    <dgm:cxn modelId="{D1ACBBC0-6937-4C32-A729-7E02610F0E22}" type="presParOf" srcId="{913BAE6B-E438-45AF-89AC-D7A0C9104E2B}" destId="{392E08DE-2AEC-42B3-B4F1-D7B2E3AD9393}" srcOrd="3" destOrd="0" presId="urn:microsoft.com/office/officeart/2018/2/layout/IconVerticalSolidList"/>
    <dgm:cxn modelId="{981AE9B2-13C6-49BA-80AA-043E3DE1AB83}" type="presParOf" srcId="{DF8AC6FD-4835-46B5-B6B9-B2C52B1F09B0}" destId="{B1FE4B8D-1956-4192-B546-2D593161B834}" srcOrd="1" destOrd="0" presId="urn:microsoft.com/office/officeart/2018/2/layout/IconVerticalSolidList"/>
    <dgm:cxn modelId="{AE3CC728-2416-4B65-A55E-A3E881D660BE}" type="presParOf" srcId="{DF8AC6FD-4835-46B5-B6B9-B2C52B1F09B0}" destId="{F7A3B3C8-22FC-4A53-BF46-07A39F2C5631}" srcOrd="2" destOrd="0" presId="urn:microsoft.com/office/officeart/2018/2/layout/IconVerticalSolidList"/>
    <dgm:cxn modelId="{2F046188-BAB4-4A09-8301-C5AB4A0FAEC3}" type="presParOf" srcId="{F7A3B3C8-22FC-4A53-BF46-07A39F2C5631}" destId="{F6709004-E1F5-446E-9974-D20B1B8BB346}" srcOrd="0" destOrd="0" presId="urn:microsoft.com/office/officeart/2018/2/layout/IconVerticalSolidList"/>
    <dgm:cxn modelId="{8419D2D7-3FAC-4C8C-881C-13E3910FCE97}" type="presParOf" srcId="{F7A3B3C8-22FC-4A53-BF46-07A39F2C5631}" destId="{358C7991-4E07-40BD-B919-9ADA5142CBC0}" srcOrd="1" destOrd="0" presId="urn:microsoft.com/office/officeart/2018/2/layout/IconVerticalSolidList"/>
    <dgm:cxn modelId="{2456C38B-C853-42EF-9D2D-F88FD6C97D8B}" type="presParOf" srcId="{F7A3B3C8-22FC-4A53-BF46-07A39F2C5631}" destId="{F960E0B5-42C7-4EDA-B1CD-0A43407C47CE}" srcOrd="2" destOrd="0" presId="urn:microsoft.com/office/officeart/2018/2/layout/IconVerticalSolidList"/>
    <dgm:cxn modelId="{280DBD02-C56E-4B0B-B85F-77AD1D61CD7B}" type="presParOf" srcId="{F7A3B3C8-22FC-4A53-BF46-07A39F2C5631}" destId="{5846EE88-3299-4AD6-9E73-0408A73CD89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B2D6A-3898-4582-824D-450DA9362A7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CED4F36-417D-4FD3-B793-C723F1A4A13D}">
      <dgm:prSet custT="1"/>
      <dgm:spPr/>
      <dgm:t>
        <a:bodyPr/>
        <a:lstStyle/>
        <a:p>
          <a:pPr>
            <a:lnSpc>
              <a:spcPct val="100000"/>
            </a:lnSpc>
            <a:defRPr cap="all"/>
          </a:pPr>
          <a:r>
            <a:rPr lang="en-US" sz="1800" dirty="0"/>
            <a:t>Entrance ways in some instances are labeled enter or exit, this should be followed unless you require an ADA feature of the door</a:t>
          </a:r>
        </a:p>
      </dgm:t>
    </dgm:pt>
    <dgm:pt modelId="{6B2FC402-5BE9-4883-96AE-F61A1A81ED4E}" type="parTrans" cxnId="{E0462BCB-4319-4E4D-AE42-EF64840BB622}">
      <dgm:prSet/>
      <dgm:spPr/>
      <dgm:t>
        <a:bodyPr/>
        <a:lstStyle/>
        <a:p>
          <a:endParaRPr lang="en-US" sz="2800"/>
        </a:p>
      </dgm:t>
    </dgm:pt>
    <dgm:pt modelId="{1A2864B7-FD96-4402-8A57-296CEE5B28DC}" type="sibTrans" cxnId="{E0462BCB-4319-4E4D-AE42-EF64840BB622}">
      <dgm:prSet/>
      <dgm:spPr/>
      <dgm:t>
        <a:bodyPr/>
        <a:lstStyle/>
        <a:p>
          <a:endParaRPr lang="en-US" sz="2800"/>
        </a:p>
      </dgm:t>
    </dgm:pt>
    <dgm:pt modelId="{3507FD5F-1AD4-40EE-8CA6-F98D6E96E3A1}">
      <dgm:prSet custT="1"/>
      <dgm:spPr/>
      <dgm:t>
        <a:bodyPr/>
        <a:lstStyle/>
        <a:p>
          <a:pPr>
            <a:lnSpc>
              <a:spcPct val="100000"/>
            </a:lnSpc>
            <a:defRPr cap="all"/>
          </a:pPr>
          <a:r>
            <a:rPr lang="en-US" sz="2000" dirty="0"/>
            <a:t>Stairwells are often labeled one directional and should be used as such unless there is an emergency i.e. Fire Alarm</a:t>
          </a:r>
        </a:p>
      </dgm:t>
    </dgm:pt>
    <dgm:pt modelId="{C7EB954E-5EAF-4CAA-939A-C548C6D38573}" type="parTrans" cxnId="{1D4A5BC8-D17B-4642-B4A8-F580A7B5DEE6}">
      <dgm:prSet/>
      <dgm:spPr/>
      <dgm:t>
        <a:bodyPr/>
        <a:lstStyle/>
        <a:p>
          <a:endParaRPr lang="en-US" sz="2800"/>
        </a:p>
      </dgm:t>
    </dgm:pt>
    <dgm:pt modelId="{3623AD7D-72FB-4F1D-A532-ED5297CB2288}" type="sibTrans" cxnId="{1D4A5BC8-D17B-4642-B4A8-F580A7B5DEE6}">
      <dgm:prSet/>
      <dgm:spPr/>
      <dgm:t>
        <a:bodyPr/>
        <a:lstStyle/>
        <a:p>
          <a:endParaRPr lang="en-US" sz="2800"/>
        </a:p>
      </dgm:t>
    </dgm:pt>
    <dgm:pt modelId="{625C5A53-D728-430E-9476-587F79A90D69}">
      <dgm:prSet custT="1"/>
      <dgm:spPr/>
      <dgm:t>
        <a:bodyPr/>
        <a:lstStyle/>
        <a:p>
          <a:pPr>
            <a:lnSpc>
              <a:spcPct val="100000"/>
            </a:lnSpc>
            <a:defRPr cap="all"/>
          </a:pPr>
          <a:r>
            <a:rPr lang="en-US" sz="1600" dirty="0"/>
            <a:t>Elevators have very limited capacity to accommodate social distancing and should only be used if you need them to allow those who must the ability to use them</a:t>
          </a:r>
        </a:p>
      </dgm:t>
    </dgm:pt>
    <dgm:pt modelId="{09664518-D8C6-4D85-8DD2-1928AEF52F00}" type="parTrans" cxnId="{B9F914EB-FFE2-4B07-92DF-F5C29EC8354D}">
      <dgm:prSet/>
      <dgm:spPr/>
      <dgm:t>
        <a:bodyPr/>
        <a:lstStyle/>
        <a:p>
          <a:endParaRPr lang="en-US" sz="2800"/>
        </a:p>
      </dgm:t>
    </dgm:pt>
    <dgm:pt modelId="{8D287CDB-5C4F-4F0A-8875-9D5E096ABFD9}" type="sibTrans" cxnId="{B9F914EB-FFE2-4B07-92DF-F5C29EC8354D}">
      <dgm:prSet/>
      <dgm:spPr/>
      <dgm:t>
        <a:bodyPr/>
        <a:lstStyle/>
        <a:p>
          <a:endParaRPr lang="en-US" sz="2800"/>
        </a:p>
      </dgm:t>
    </dgm:pt>
    <dgm:pt modelId="{735389C5-9F3B-4F95-91DB-522151227A1B}">
      <dgm:prSet custT="1"/>
      <dgm:spPr/>
      <dgm:t>
        <a:bodyPr/>
        <a:lstStyle/>
        <a:p>
          <a:pPr>
            <a:lnSpc>
              <a:spcPct val="100000"/>
            </a:lnSpc>
            <a:defRPr cap="all"/>
          </a:pPr>
          <a:r>
            <a:rPr lang="en-US" sz="2000" dirty="0"/>
            <a:t>Please do not congregate near Entrances, Stairways, or Elevators to help minimize potential spread</a:t>
          </a:r>
        </a:p>
      </dgm:t>
    </dgm:pt>
    <dgm:pt modelId="{28623C34-40E5-4107-9D21-856297700A7C}" type="parTrans" cxnId="{F066E288-248E-4A9D-A10F-B959D0FF1B76}">
      <dgm:prSet/>
      <dgm:spPr/>
      <dgm:t>
        <a:bodyPr/>
        <a:lstStyle/>
        <a:p>
          <a:endParaRPr lang="en-US" sz="2800"/>
        </a:p>
      </dgm:t>
    </dgm:pt>
    <dgm:pt modelId="{5FEB2F78-1456-4A53-B0BA-FEFB18C92DFE}" type="sibTrans" cxnId="{F066E288-248E-4A9D-A10F-B959D0FF1B76}">
      <dgm:prSet/>
      <dgm:spPr/>
      <dgm:t>
        <a:bodyPr/>
        <a:lstStyle/>
        <a:p>
          <a:endParaRPr lang="en-US" sz="2800"/>
        </a:p>
      </dgm:t>
    </dgm:pt>
    <dgm:pt modelId="{65BEA015-639A-47AB-8320-F07F6D47C659}" type="pres">
      <dgm:prSet presAssocID="{8A0B2D6A-3898-4582-824D-450DA9362A71}" presName="root" presStyleCnt="0">
        <dgm:presLayoutVars>
          <dgm:dir/>
          <dgm:resizeHandles val="exact"/>
        </dgm:presLayoutVars>
      </dgm:prSet>
      <dgm:spPr/>
    </dgm:pt>
    <dgm:pt modelId="{28EEC2D3-31F9-4ECD-BB9F-19399A590267}" type="pres">
      <dgm:prSet presAssocID="{1CED4F36-417D-4FD3-B793-C723F1A4A13D}" presName="compNode" presStyleCnt="0"/>
      <dgm:spPr/>
    </dgm:pt>
    <dgm:pt modelId="{BFEF5621-11BE-472C-8277-4063A9EC19C2}" type="pres">
      <dgm:prSet presAssocID="{1CED4F36-417D-4FD3-B793-C723F1A4A13D}" presName="iconBgRect" presStyleLbl="bgShp" presStyleIdx="0" presStyleCnt="4"/>
      <dgm:spPr/>
    </dgm:pt>
    <dgm:pt modelId="{E0C811C9-3492-4F46-BF47-1FA6F4E4F94D}" type="pres">
      <dgm:prSet presAssocID="{1CED4F36-417D-4FD3-B793-C723F1A4A1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BAB99F51-E8C4-4897-9EA9-56D2384D181A}" type="pres">
      <dgm:prSet presAssocID="{1CED4F36-417D-4FD3-B793-C723F1A4A13D}" presName="spaceRect" presStyleCnt="0"/>
      <dgm:spPr/>
    </dgm:pt>
    <dgm:pt modelId="{9B7A520E-8364-425C-B948-8489038C515D}" type="pres">
      <dgm:prSet presAssocID="{1CED4F36-417D-4FD3-B793-C723F1A4A13D}" presName="textRect" presStyleLbl="revTx" presStyleIdx="0" presStyleCnt="4">
        <dgm:presLayoutVars>
          <dgm:chMax val="1"/>
          <dgm:chPref val="1"/>
        </dgm:presLayoutVars>
      </dgm:prSet>
      <dgm:spPr/>
    </dgm:pt>
    <dgm:pt modelId="{E6321DE2-B640-4490-81E3-AFC317C389B7}" type="pres">
      <dgm:prSet presAssocID="{1A2864B7-FD96-4402-8A57-296CEE5B28DC}" presName="sibTrans" presStyleCnt="0"/>
      <dgm:spPr/>
    </dgm:pt>
    <dgm:pt modelId="{47E8A2F5-D076-4186-8CFD-C55CE628A1A3}" type="pres">
      <dgm:prSet presAssocID="{3507FD5F-1AD4-40EE-8CA6-F98D6E96E3A1}" presName="compNode" presStyleCnt="0"/>
      <dgm:spPr/>
    </dgm:pt>
    <dgm:pt modelId="{6A56EDB5-BA43-46A2-8D67-90F864CD2487}" type="pres">
      <dgm:prSet presAssocID="{3507FD5F-1AD4-40EE-8CA6-F98D6E96E3A1}" presName="iconBgRect" presStyleLbl="bgShp" presStyleIdx="1" presStyleCnt="4"/>
      <dgm:spPr/>
    </dgm:pt>
    <dgm:pt modelId="{E93F65C3-964E-4B24-A958-FBD989C1F872}" type="pres">
      <dgm:prSet presAssocID="{3507FD5F-1AD4-40EE-8CA6-F98D6E96E3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E7BFCBC8-A8E7-4732-A12F-23A37215F8BC}" type="pres">
      <dgm:prSet presAssocID="{3507FD5F-1AD4-40EE-8CA6-F98D6E96E3A1}" presName="spaceRect" presStyleCnt="0"/>
      <dgm:spPr/>
    </dgm:pt>
    <dgm:pt modelId="{BE792385-C986-4252-B8CB-DCC36C9CD8FA}" type="pres">
      <dgm:prSet presAssocID="{3507FD5F-1AD4-40EE-8CA6-F98D6E96E3A1}" presName="textRect" presStyleLbl="revTx" presStyleIdx="1" presStyleCnt="4">
        <dgm:presLayoutVars>
          <dgm:chMax val="1"/>
          <dgm:chPref val="1"/>
        </dgm:presLayoutVars>
      </dgm:prSet>
      <dgm:spPr/>
    </dgm:pt>
    <dgm:pt modelId="{CFCA2EE2-20D3-4897-A467-451FE80A0898}" type="pres">
      <dgm:prSet presAssocID="{3623AD7D-72FB-4F1D-A532-ED5297CB2288}" presName="sibTrans" presStyleCnt="0"/>
      <dgm:spPr/>
    </dgm:pt>
    <dgm:pt modelId="{306714B9-D48C-436D-AFEF-5B7EA99D538E}" type="pres">
      <dgm:prSet presAssocID="{625C5A53-D728-430E-9476-587F79A90D69}" presName="compNode" presStyleCnt="0"/>
      <dgm:spPr/>
    </dgm:pt>
    <dgm:pt modelId="{470A07CB-E969-485D-8786-47D9780BD213}" type="pres">
      <dgm:prSet presAssocID="{625C5A53-D728-430E-9476-587F79A90D69}" presName="iconBgRect" presStyleLbl="bgShp" presStyleIdx="2" presStyleCnt="4"/>
      <dgm:spPr/>
    </dgm:pt>
    <dgm:pt modelId="{2D13C390-70F2-4858-AADC-322AEF3D06DF}" type="pres">
      <dgm:prSet presAssocID="{625C5A53-D728-430E-9476-587F79A90D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415B2AB5-E06B-46CB-BE24-F19FD030373A}" type="pres">
      <dgm:prSet presAssocID="{625C5A53-D728-430E-9476-587F79A90D69}" presName="spaceRect" presStyleCnt="0"/>
      <dgm:spPr/>
    </dgm:pt>
    <dgm:pt modelId="{C0AE6187-B5BA-4E6E-BD87-A880E7633AB3}" type="pres">
      <dgm:prSet presAssocID="{625C5A53-D728-430E-9476-587F79A90D69}" presName="textRect" presStyleLbl="revTx" presStyleIdx="2" presStyleCnt="4">
        <dgm:presLayoutVars>
          <dgm:chMax val="1"/>
          <dgm:chPref val="1"/>
        </dgm:presLayoutVars>
      </dgm:prSet>
      <dgm:spPr/>
    </dgm:pt>
    <dgm:pt modelId="{332693E3-8256-4F50-9E29-DA993BB9C5FC}" type="pres">
      <dgm:prSet presAssocID="{8D287CDB-5C4F-4F0A-8875-9D5E096ABFD9}" presName="sibTrans" presStyleCnt="0"/>
      <dgm:spPr/>
    </dgm:pt>
    <dgm:pt modelId="{850EDCAE-E13D-47CC-8EE1-6BF9E0C96B97}" type="pres">
      <dgm:prSet presAssocID="{735389C5-9F3B-4F95-91DB-522151227A1B}" presName="compNode" presStyleCnt="0"/>
      <dgm:spPr/>
    </dgm:pt>
    <dgm:pt modelId="{D97E6AED-371D-43B0-9C67-375BCDEF252C}" type="pres">
      <dgm:prSet presAssocID="{735389C5-9F3B-4F95-91DB-522151227A1B}" presName="iconBgRect" presStyleLbl="bgShp" presStyleIdx="3" presStyleCnt="4"/>
      <dgm:spPr/>
    </dgm:pt>
    <dgm:pt modelId="{D9DEC402-0EF1-4567-B41A-9F852FD34C28}" type="pres">
      <dgm:prSet presAssocID="{735389C5-9F3B-4F95-91DB-522151227A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uch"/>
        </a:ext>
      </dgm:extLst>
    </dgm:pt>
    <dgm:pt modelId="{F04B96CF-C26B-45D3-99DC-7EB1DED9B3D9}" type="pres">
      <dgm:prSet presAssocID="{735389C5-9F3B-4F95-91DB-522151227A1B}" presName="spaceRect" presStyleCnt="0"/>
      <dgm:spPr/>
    </dgm:pt>
    <dgm:pt modelId="{32995036-1EE6-4F59-BAA9-963405E3C0F9}" type="pres">
      <dgm:prSet presAssocID="{735389C5-9F3B-4F95-91DB-522151227A1B}" presName="textRect" presStyleLbl="revTx" presStyleIdx="3" presStyleCnt="4">
        <dgm:presLayoutVars>
          <dgm:chMax val="1"/>
          <dgm:chPref val="1"/>
        </dgm:presLayoutVars>
      </dgm:prSet>
      <dgm:spPr/>
    </dgm:pt>
  </dgm:ptLst>
  <dgm:cxnLst>
    <dgm:cxn modelId="{F3574E70-C5CE-400C-967A-E340C3CEA3FB}" type="presOf" srcId="{3507FD5F-1AD4-40EE-8CA6-F98D6E96E3A1}" destId="{BE792385-C986-4252-B8CB-DCC36C9CD8FA}" srcOrd="0" destOrd="0" presId="urn:microsoft.com/office/officeart/2018/5/layout/IconCircleLabelList"/>
    <dgm:cxn modelId="{F066E288-248E-4A9D-A10F-B959D0FF1B76}" srcId="{8A0B2D6A-3898-4582-824D-450DA9362A71}" destId="{735389C5-9F3B-4F95-91DB-522151227A1B}" srcOrd="3" destOrd="0" parTransId="{28623C34-40E5-4107-9D21-856297700A7C}" sibTransId="{5FEB2F78-1456-4A53-B0BA-FEFB18C92DFE}"/>
    <dgm:cxn modelId="{0D975791-A928-499B-8CAC-3F2EE4B15BC8}" type="presOf" srcId="{625C5A53-D728-430E-9476-587F79A90D69}" destId="{C0AE6187-B5BA-4E6E-BD87-A880E7633AB3}" srcOrd="0" destOrd="0" presId="urn:microsoft.com/office/officeart/2018/5/layout/IconCircleLabelList"/>
    <dgm:cxn modelId="{66D5A9BF-C111-4E9D-AED3-6A951DAAE5F4}" type="presOf" srcId="{1CED4F36-417D-4FD3-B793-C723F1A4A13D}" destId="{9B7A520E-8364-425C-B948-8489038C515D}" srcOrd="0" destOrd="0" presId="urn:microsoft.com/office/officeart/2018/5/layout/IconCircleLabelList"/>
    <dgm:cxn modelId="{1D4A5BC8-D17B-4642-B4A8-F580A7B5DEE6}" srcId="{8A0B2D6A-3898-4582-824D-450DA9362A71}" destId="{3507FD5F-1AD4-40EE-8CA6-F98D6E96E3A1}" srcOrd="1" destOrd="0" parTransId="{C7EB954E-5EAF-4CAA-939A-C548C6D38573}" sibTransId="{3623AD7D-72FB-4F1D-A532-ED5297CB2288}"/>
    <dgm:cxn modelId="{E0462BCB-4319-4E4D-AE42-EF64840BB622}" srcId="{8A0B2D6A-3898-4582-824D-450DA9362A71}" destId="{1CED4F36-417D-4FD3-B793-C723F1A4A13D}" srcOrd="0" destOrd="0" parTransId="{6B2FC402-5BE9-4883-96AE-F61A1A81ED4E}" sibTransId="{1A2864B7-FD96-4402-8A57-296CEE5B28DC}"/>
    <dgm:cxn modelId="{580B8DCC-85CE-4650-8E6D-9A17AEB1C860}" type="presOf" srcId="{735389C5-9F3B-4F95-91DB-522151227A1B}" destId="{32995036-1EE6-4F59-BAA9-963405E3C0F9}" srcOrd="0" destOrd="0" presId="urn:microsoft.com/office/officeart/2018/5/layout/IconCircleLabelList"/>
    <dgm:cxn modelId="{B9F914EB-FFE2-4B07-92DF-F5C29EC8354D}" srcId="{8A0B2D6A-3898-4582-824D-450DA9362A71}" destId="{625C5A53-D728-430E-9476-587F79A90D69}" srcOrd="2" destOrd="0" parTransId="{09664518-D8C6-4D85-8DD2-1928AEF52F00}" sibTransId="{8D287CDB-5C4F-4F0A-8875-9D5E096ABFD9}"/>
    <dgm:cxn modelId="{FD07E0FA-E864-43C3-8D5C-9F3521089229}" type="presOf" srcId="{8A0B2D6A-3898-4582-824D-450DA9362A71}" destId="{65BEA015-639A-47AB-8320-F07F6D47C659}" srcOrd="0" destOrd="0" presId="urn:microsoft.com/office/officeart/2018/5/layout/IconCircleLabelList"/>
    <dgm:cxn modelId="{6D21B9CE-B6FF-4F77-B20E-93F1EBFA60AF}" type="presParOf" srcId="{65BEA015-639A-47AB-8320-F07F6D47C659}" destId="{28EEC2D3-31F9-4ECD-BB9F-19399A590267}" srcOrd="0" destOrd="0" presId="urn:microsoft.com/office/officeart/2018/5/layout/IconCircleLabelList"/>
    <dgm:cxn modelId="{B15F75EA-ACDB-4730-A03E-1682592E8C73}" type="presParOf" srcId="{28EEC2D3-31F9-4ECD-BB9F-19399A590267}" destId="{BFEF5621-11BE-472C-8277-4063A9EC19C2}" srcOrd="0" destOrd="0" presId="urn:microsoft.com/office/officeart/2018/5/layout/IconCircleLabelList"/>
    <dgm:cxn modelId="{C8C5FDD4-8645-4EF3-99EA-C0E39DA205E9}" type="presParOf" srcId="{28EEC2D3-31F9-4ECD-BB9F-19399A590267}" destId="{E0C811C9-3492-4F46-BF47-1FA6F4E4F94D}" srcOrd="1" destOrd="0" presId="urn:microsoft.com/office/officeart/2018/5/layout/IconCircleLabelList"/>
    <dgm:cxn modelId="{5BDF9ED7-4B22-4470-AC0F-78165F8C631E}" type="presParOf" srcId="{28EEC2D3-31F9-4ECD-BB9F-19399A590267}" destId="{BAB99F51-E8C4-4897-9EA9-56D2384D181A}" srcOrd="2" destOrd="0" presId="urn:microsoft.com/office/officeart/2018/5/layout/IconCircleLabelList"/>
    <dgm:cxn modelId="{A8982CA3-E900-41F6-8A21-61DD3E2E7C6E}" type="presParOf" srcId="{28EEC2D3-31F9-4ECD-BB9F-19399A590267}" destId="{9B7A520E-8364-425C-B948-8489038C515D}" srcOrd="3" destOrd="0" presId="urn:microsoft.com/office/officeart/2018/5/layout/IconCircleLabelList"/>
    <dgm:cxn modelId="{4457FAE0-2C35-4239-B38B-6B7C5690AC96}" type="presParOf" srcId="{65BEA015-639A-47AB-8320-F07F6D47C659}" destId="{E6321DE2-B640-4490-81E3-AFC317C389B7}" srcOrd="1" destOrd="0" presId="urn:microsoft.com/office/officeart/2018/5/layout/IconCircleLabelList"/>
    <dgm:cxn modelId="{FB26F619-E07F-4D9D-B873-017AE0B337C6}" type="presParOf" srcId="{65BEA015-639A-47AB-8320-F07F6D47C659}" destId="{47E8A2F5-D076-4186-8CFD-C55CE628A1A3}" srcOrd="2" destOrd="0" presId="urn:microsoft.com/office/officeart/2018/5/layout/IconCircleLabelList"/>
    <dgm:cxn modelId="{3B8E3C83-8ED0-4962-AFF6-0E1D67440964}" type="presParOf" srcId="{47E8A2F5-D076-4186-8CFD-C55CE628A1A3}" destId="{6A56EDB5-BA43-46A2-8D67-90F864CD2487}" srcOrd="0" destOrd="0" presId="urn:microsoft.com/office/officeart/2018/5/layout/IconCircleLabelList"/>
    <dgm:cxn modelId="{F63A1102-99EF-43AC-9EBD-44ACB3D18B8C}" type="presParOf" srcId="{47E8A2F5-D076-4186-8CFD-C55CE628A1A3}" destId="{E93F65C3-964E-4B24-A958-FBD989C1F872}" srcOrd="1" destOrd="0" presId="urn:microsoft.com/office/officeart/2018/5/layout/IconCircleLabelList"/>
    <dgm:cxn modelId="{5F05A227-2F10-4555-9CD7-8D67FD30BC3F}" type="presParOf" srcId="{47E8A2F5-D076-4186-8CFD-C55CE628A1A3}" destId="{E7BFCBC8-A8E7-4732-A12F-23A37215F8BC}" srcOrd="2" destOrd="0" presId="urn:microsoft.com/office/officeart/2018/5/layout/IconCircleLabelList"/>
    <dgm:cxn modelId="{571FB42F-A144-43D3-8069-9C31920D7284}" type="presParOf" srcId="{47E8A2F5-D076-4186-8CFD-C55CE628A1A3}" destId="{BE792385-C986-4252-B8CB-DCC36C9CD8FA}" srcOrd="3" destOrd="0" presId="urn:microsoft.com/office/officeart/2018/5/layout/IconCircleLabelList"/>
    <dgm:cxn modelId="{FDC00254-E081-47FD-9993-50A716E0373D}" type="presParOf" srcId="{65BEA015-639A-47AB-8320-F07F6D47C659}" destId="{CFCA2EE2-20D3-4897-A467-451FE80A0898}" srcOrd="3" destOrd="0" presId="urn:microsoft.com/office/officeart/2018/5/layout/IconCircleLabelList"/>
    <dgm:cxn modelId="{74797C7F-3C2F-4CA3-9553-3C397AA17B25}" type="presParOf" srcId="{65BEA015-639A-47AB-8320-F07F6D47C659}" destId="{306714B9-D48C-436D-AFEF-5B7EA99D538E}" srcOrd="4" destOrd="0" presId="urn:microsoft.com/office/officeart/2018/5/layout/IconCircleLabelList"/>
    <dgm:cxn modelId="{CBB6A33E-21B7-42C4-8D12-35CF33250BBE}" type="presParOf" srcId="{306714B9-D48C-436D-AFEF-5B7EA99D538E}" destId="{470A07CB-E969-485D-8786-47D9780BD213}" srcOrd="0" destOrd="0" presId="urn:microsoft.com/office/officeart/2018/5/layout/IconCircleLabelList"/>
    <dgm:cxn modelId="{AC6683C2-F4E1-45EC-BB15-6B9D14EB5D29}" type="presParOf" srcId="{306714B9-D48C-436D-AFEF-5B7EA99D538E}" destId="{2D13C390-70F2-4858-AADC-322AEF3D06DF}" srcOrd="1" destOrd="0" presId="urn:microsoft.com/office/officeart/2018/5/layout/IconCircleLabelList"/>
    <dgm:cxn modelId="{7870C9DE-A96F-4B1E-9BBA-77096F53793E}" type="presParOf" srcId="{306714B9-D48C-436D-AFEF-5B7EA99D538E}" destId="{415B2AB5-E06B-46CB-BE24-F19FD030373A}" srcOrd="2" destOrd="0" presId="urn:microsoft.com/office/officeart/2018/5/layout/IconCircleLabelList"/>
    <dgm:cxn modelId="{4C185D2E-D806-4446-A33E-3ED071B2A40D}" type="presParOf" srcId="{306714B9-D48C-436D-AFEF-5B7EA99D538E}" destId="{C0AE6187-B5BA-4E6E-BD87-A880E7633AB3}" srcOrd="3" destOrd="0" presId="urn:microsoft.com/office/officeart/2018/5/layout/IconCircleLabelList"/>
    <dgm:cxn modelId="{8CD51F66-6F87-4B33-99B3-C1E089E83D1A}" type="presParOf" srcId="{65BEA015-639A-47AB-8320-F07F6D47C659}" destId="{332693E3-8256-4F50-9E29-DA993BB9C5FC}" srcOrd="5" destOrd="0" presId="urn:microsoft.com/office/officeart/2018/5/layout/IconCircleLabelList"/>
    <dgm:cxn modelId="{192BECDD-A98F-404B-B5AB-6B9FB78684C1}" type="presParOf" srcId="{65BEA015-639A-47AB-8320-F07F6D47C659}" destId="{850EDCAE-E13D-47CC-8EE1-6BF9E0C96B97}" srcOrd="6" destOrd="0" presId="urn:microsoft.com/office/officeart/2018/5/layout/IconCircleLabelList"/>
    <dgm:cxn modelId="{5D35D5E2-4E0F-4BF6-84CA-BEA351F30BF9}" type="presParOf" srcId="{850EDCAE-E13D-47CC-8EE1-6BF9E0C96B97}" destId="{D97E6AED-371D-43B0-9C67-375BCDEF252C}" srcOrd="0" destOrd="0" presId="urn:microsoft.com/office/officeart/2018/5/layout/IconCircleLabelList"/>
    <dgm:cxn modelId="{B3BE72CF-D487-4882-967D-48FA9975EEC9}" type="presParOf" srcId="{850EDCAE-E13D-47CC-8EE1-6BF9E0C96B97}" destId="{D9DEC402-0EF1-4567-B41A-9F852FD34C28}" srcOrd="1" destOrd="0" presId="urn:microsoft.com/office/officeart/2018/5/layout/IconCircleLabelList"/>
    <dgm:cxn modelId="{B48BEB89-8A8A-4E1D-82DF-07D92C57FD8A}" type="presParOf" srcId="{850EDCAE-E13D-47CC-8EE1-6BF9E0C96B97}" destId="{F04B96CF-C26B-45D3-99DC-7EB1DED9B3D9}" srcOrd="2" destOrd="0" presId="urn:microsoft.com/office/officeart/2018/5/layout/IconCircleLabelList"/>
    <dgm:cxn modelId="{CE49C340-A2B4-4A4C-993D-A58729B28201}" type="presParOf" srcId="{850EDCAE-E13D-47CC-8EE1-6BF9E0C96B97}" destId="{32995036-1EE6-4F59-BAA9-963405E3C0F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5E95-1D27-4C1D-B92D-43D45302FFEF}">
      <dsp:nvSpPr>
        <dsp:cNvPr id="0" name=""/>
        <dsp:cNvSpPr/>
      </dsp:nvSpPr>
      <dsp:spPr>
        <a:xfrm>
          <a:off x="0" y="550990"/>
          <a:ext cx="6588691" cy="18628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7DD73-B043-49EB-AA27-853098D24D39}">
      <dsp:nvSpPr>
        <dsp:cNvPr id="0" name=""/>
        <dsp:cNvSpPr/>
      </dsp:nvSpPr>
      <dsp:spPr>
        <a:xfrm>
          <a:off x="563504" y="992703"/>
          <a:ext cx="1024553" cy="1024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2E08DE-2AEC-42B3-B4F1-D7B2E3AD9393}">
      <dsp:nvSpPr>
        <dsp:cNvPr id="0" name=""/>
        <dsp:cNvSpPr/>
      </dsp:nvSpPr>
      <dsp:spPr>
        <a:xfrm>
          <a:off x="2154769" y="449396"/>
          <a:ext cx="4275883" cy="215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953" tIns="227953" rIns="227953" bIns="227953" numCol="1" spcCol="1270" anchor="ctr" anchorCtr="0">
          <a:noAutofit/>
        </a:bodyPr>
        <a:lstStyle/>
        <a:p>
          <a:pPr marL="0" lvl="0" indent="0" algn="l" defTabSz="889000">
            <a:lnSpc>
              <a:spcPct val="90000"/>
            </a:lnSpc>
            <a:spcBef>
              <a:spcPct val="0"/>
            </a:spcBef>
            <a:spcAft>
              <a:spcPct val="35000"/>
            </a:spcAft>
            <a:buNone/>
          </a:pPr>
          <a:r>
            <a:rPr lang="en-US" sz="2000" kern="1200" dirty="0"/>
            <a:t>As each resident enters their residence hall they may be required to swipe their ID at a card reader when staff are present or present their ID to ensure that only residents of that hall are entering the building</a:t>
          </a:r>
        </a:p>
      </dsp:txBody>
      <dsp:txXfrm>
        <a:off x="2154769" y="449396"/>
        <a:ext cx="4275883" cy="2153891"/>
      </dsp:txXfrm>
    </dsp:sp>
    <dsp:sp modelId="{F6709004-E1F5-446E-9974-D20B1B8BB346}">
      <dsp:nvSpPr>
        <dsp:cNvPr id="0" name=""/>
        <dsp:cNvSpPr/>
      </dsp:nvSpPr>
      <dsp:spPr>
        <a:xfrm>
          <a:off x="0" y="3169283"/>
          <a:ext cx="6588691" cy="18628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C7991-4E07-40BD-B919-9ADA5142CBC0}">
      <dsp:nvSpPr>
        <dsp:cNvPr id="0" name=""/>
        <dsp:cNvSpPr/>
      </dsp:nvSpPr>
      <dsp:spPr>
        <a:xfrm>
          <a:off x="563504" y="3588419"/>
          <a:ext cx="1024553" cy="1024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46EE88-3299-4AD6-9E73-0408A73CD899}">
      <dsp:nvSpPr>
        <dsp:cNvPr id="0" name=""/>
        <dsp:cNvSpPr/>
      </dsp:nvSpPr>
      <dsp:spPr>
        <a:xfrm>
          <a:off x="2154769" y="3018144"/>
          <a:ext cx="4275883" cy="215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953" tIns="227953" rIns="227953" bIns="227953" numCol="1" spcCol="1270" anchor="ctr" anchorCtr="0">
          <a:noAutofit/>
        </a:bodyPr>
        <a:lstStyle/>
        <a:p>
          <a:pPr marL="0" lvl="0" indent="0" algn="l" defTabSz="1244600">
            <a:lnSpc>
              <a:spcPct val="90000"/>
            </a:lnSpc>
            <a:spcBef>
              <a:spcPct val="0"/>
            </a:spcBef>
            <a:spcAft>
              <a:spcPct val="35000"/>
            </a:spcAft>
            <a:buNone/>
          </a:pPr>
          <a:r>
            <a:rPr lang="en-US" sz="2800" kern="1200" dirty="0"/>
            <a:t>We understand this is not perfect but it is imperative to ensure the safety of our communities</a:t>
          </a:r>
        </a:p>
      </dsp:txBody>
      <dsp:txXfrm>
        <a:off x="2154769" y="3018144"/>
        <a:ext cx="4275883" cy="2153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F5621-11BE-472C-8277-4063A9EC19C2}">
      <dsp:nvSpPr>
        <dsp:cNvPr id="0" name=""/>
        <dsp:cNvSpPr/>
      </dsp:nvSpPr>
      <dsp:spPr>
        <a:xfrm>
          <a:off x="819972" y="123462"/>
          <a:ext cx="1472428" cy="14724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811C9-3492-4F46-BF47-1FA6F4E4F94D}">
      <dsp:nvSpPr>
        <dsp:cNvPr id="0" name=""/>
        <dsp:cNvSpPr/>
      </dsp:nvSpPr>
      <dsp:spPr>
        <a:xfrm>
          <a:off x="1133768" y="437258"/>
          <a:ext cx="844836" cy="8448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7A520E-8364-425C-B948-8489038C515D}">
      <dsp:nvSpPr>
        <dsp:cNvPr id="0" name=""/>
        <dsp:cNvSpPr/>
      </dsp:nvSpPr>
      <dsp:spPr>
        <a:xfrm>
          <a:off x="349278" y="2054516"/>
          <a:ext cx="2413817" cy="217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Entrance ways in some instances are labeled enter or exit, this should be followed unless you require an ADA feature of the door</a:t>
          </a:r>
        </a:p>
      </dsp:txBody>
      <dsp:txXfrm>
        <a:off x="349278" y="2054516"/>
        <a:ext cx="2413817" cy="2173359"/>
      </dsp:txXfrm>
    </dsp:sp>
    <dsp:sp modelId="{6A56EDB5-BA43-46A2-8D67-90F864CD2487}">
      <dsp:nvSpPr>
        <dsp:cNvPr id="0" name=""/>
        <dsp:cNvSpPr/>
      </dsp:nvSpPr>
      <dsp:spPr>
        <a:xfrm>
          <a:off x="3656208" y="123462"/>
          <a:ext cx="1472428" cy="14724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F65C3-964E-4B24-A958-FBD989C1F872}">
      <dsp:nvSpPr>
        <dsp:cNvPr id="0" name=""/>
        <dsp:cNvSpPr/>
      </dsp:nvSpPr>
      <dsp:spPr>
        <a:xfrm>
          <a:off x="3970004" y="437258"/>
          <a:ext cx="844836" cy="8448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92385-C986-4252-B8CB-DCC36C9CD8FA}">
      <dsp:nvSpPr>
        <dsp:cNvPr id="0" name=""/>
        <dsp:cNvSpPr/>
      </dsp:nvSpPr>
      <dsp:spPr>
        <a:xfrm>
          <a:off x="3185513" y="2054516"/>
          <a:ext cx="2413817" cy="217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Stairwells are often labeled one directional and should be used as such unless there is an emergency i.e. Fire Alarm</a:t>
          </a:r>
        </a:p>
      </dsp:txBody>
      <dsp:txXfrm>
        <a:off x="3185513" y="2054516"/>
        <a:ext cx="2413817" cy="2173359"/>
      </dsp:txXfrm>
    </dsp:sp>
    <dsp:sp modelId="{470A07CB-E969-485D-8786-47D9780BD213}">
      <dsp:nvSpPr>
        <dsp:cNvPr id="0" name=""/>
        <dsp:cNvSpPr/>
      </dsp:nvSpPr>
      <dsp:spPr>
        <a:xfrm>
          <a:off x="6492443" y="123462"/>
          <a:ext cx="1472428" cy="14724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3C390-70F2-4858-AADC-322AEF3D06DF}">
      <dsp:nvSpPr>
        <dsp:cNvPr id="0" name=""/>
        <dsp:cNvSpPr/>
      </dsp:nvSpPr>
      <dsp:spPr>
        <a:xfrm>
          <a:off x="6806240" y="437258"/>
          <a:ext cx="844836" cy="8448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AE6187-B5BA-4E6E-BD87-A880E7633AB3}">
      <dsp:nvSpPr>
        <dsp:cNvPr id="0" name=""/>
        <dsp:cNvSpPr/>
      </dsp:nvSpPr>
      <dsp:spPr>
        <a:xfrm>
          <a:off x="6021749" y="2054516"/>
          <a:ext cx="2413817" cy="217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Elevators have very limited capacity to accommodate social distancing and should only be used if you need them to allow those who must the ability to use them</a:t>
          </a:r>
        </a:p>
      </dsp:txBody>
      <dsp:txXfrm>
        <a:off x="6021749" y="2054516"/>
        <a:ext cx="2413817" cy="2173359"/>
      </dsp:txXfrm>
    </dsp:sp>
    <dsp:sp modelId="{D97E6AED-371D-43B0-9C67-375BCDEF252C}">
      <dsp:nvSpPr>
        <dsp:cNvPr id="0" name=""/>
        <dsp:cNvSpPr/>
      </dsp:nvSpPr>
      <dsp:spPr>
        <a:xfrm>
          <a:off x="9328679" y="123462"/>
          <a:ext cx="1472428" cy="14724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EC402-0EF1-4567-B41A-9F852FD34C28}">
      <dsp:nvSpPr>
        <dsp:cNvPr id="0" name=""/>
        <dsp:cNvSpPr/>
      </dsp:nvSpPr>
      <dsp:spPr>
        <a:xfrm>
          <a:off x="9642475" y="437258"/>
          <a:ext cx="844836" cy="8448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95036-1EE6-4F59-BAA9-963405E3C0F9}">
      <dsp:nvSpPr>
        <dsp:cNvPr id="0" name=""/>
        <dsp:cNvSpPr/>
      </dsp:nvSpPr>
      <dsp:spPr>
        <a:xfrm>
          <a:off x="8857985" y="2054516"/>
          <a:ext cx="2413817" cy="217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Please do not congregate near Entrances, Stairways, or Elevators to help minimize potential spread</a:t>
          </a:r>
        </a:p>
      </dsp:txBody>
      <dsp:txXfrm>
        <a:off x="8857985" y="2054516"/>
        <a:ext cx="2413817" cy="21733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52C0D-57AF-41E9-BC92-BD03815B57C7}"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E979A-77DB-4082-BBC9-E933C2859915}" type="slidenum">
              <a:rPr lang="en-US" smtClean="0"/>
              <a:t>‹#›</a:t>
            </a:fld>
            <a:endParaRPr lang="en-US"/>
          </a:p>
        </p:txBody>
      </p:sp>
    </p:spTree>
    <p:extLst>
      <p:ext uri="{BB962C8B-B14F-4D97-AF65-F5344CB8AC3E}">
        <p14:creationId xmlns:p14="http://schemas.microsoft.com/office/powerpoint/2010/main" val="287590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8751-85C2-4EE6-939C-7D3838CB5C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933545-7A62-4C8F-8DA5-8376E8BD0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14C399-65C3-4ADC-9B65-FB7BB9CCFDCE}"/>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5" name="Footer Placeholder 4">
            <a:extLst>
              <a:ext uri="{FF2B5EF4-FFF2-40B4-BE49-F238E27FC236}">
                <a16:creationId xmlns:a16="http://schemas.microsoft.com/office/drawing/2014/main" id="{A1378E32-AA1D-4BEA-BDEC-DCFB5055C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4A7B4-B028-4D90-A38A-8BE05B2A4F75}"/>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149349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214C-9D50-4E57-98B3-AE26DEEC4B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B51ACA-B2C8-4C4C-9334-BA8B467A6C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F6328-C7B7-4DD5-A2B6-2D47D942BFDE}"/>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5" name="Footer Placeholder 4">
            <a:extLst>
              <a:ext uri="{FF2B5EF4-FFF2-40B4-BE49-F238E27FC236}">
                <a16:creationId xmlns:a16="http://schemas.microsoft.com/office/drawing/2014/main" id="{1679CEA6-1353-4AD2-A000-C3D9CE3B8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84F45-B951-41E7-804B-58C4C304600D}"/>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220217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B7DF5-4F24-464B-8067-0ECAF1AB38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2DFF1-FAB3-4B40-846C-FFDAF804EC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E2AD1-FDB3-44ED-A78F-47643CC5F5C0}"/>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5" name="Footer Placeholder 4">
            <a:extLst>
              <a:ext uri="{FF2B5EF4-FFF2-40B4-BE49-F238E27FC236}">
                <a16:creationId xmlns:a16="http://schemas.microsoft.com/office/drawing/2014/main" id="{AAEB8357-FA11-4D2D-8B7C-AB39DD3F2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9C6B7-AA4A-47E9-ACE7-3B9ED6D64A19}"/>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305000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91BC-17BF-42C1-A38B-880E430D5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144D8-C993-46B2-9869-E640BDB2EE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CAA03-01B0-478E-A86D-3C11D306ACD1}"/>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5" name="Footer Placeholder 4">
            <a:extLst>
              <a:ext uri="{FF2B5EF4-FFF2-40B4-BE49-F238E27FC236}">
                <a16:creationId xmlns:a16="http://schemas.microsoft.com/office/drawing/2014/main" id="{0C518614-D7E6-402B-A009-AE02E774F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6572E-B273-456D-8336-84CD430FD6BA}"/>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3170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6A26-6C68-44A4-A9FF-3198D10818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B530FF-508C-4FA3-B608-4A3A0D10BE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C0AA8-6C9E-4500-86E5-7662E8012C73}"/>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5" name="Footer Placeholder 4">
            <a:extLst>
              <a:ext uri="{FF2B5EF4-FFF2-40B4-BE49-F238E27FC236}">
                <a16:creationId xmlns:a16="http://schemas.microsoft.com/office/drawing/2014/main" id="{6E19D355-231D-42CC-BB5F-3B9AE54D8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9DCBC-7959-4366-BABE-711244F23641}"/>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167564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EE7F-73ED-46EA-87BA-561305618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E4182-B4C9-4556-B6A4-5D0EAD150D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B967E-4483-4F80-A653-4E3B24604E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A06740-8B19-4F22-BA4D-C8D2A35B2E63}"/>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6" name="Footer Placeholder 5">
            <a:extLst>
              <a:ext uri="{FF2B5EF4-FFF2-40B4-BE49-F238E27FC236}">
                <a16:creationId xmlns:a16="http://schemas.microsoft.com/office/drawing/2014/main" id="{516BF878-3DA8-4581-B236-37458DBAB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292D7-4C33-4691-9E38-FFBA8EB8B3F9}"/>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10573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07DD-CD33-408D-A562-BD0C2494B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D7237-C220-44F3-9CEB-0091657B4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CEA92-8373-4659-AB6D-CE20C24593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D483D6-4AF9-4D69-B8BE-43646B028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9A7C8C-1AF4-401F-8FDD-8EA415C667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96EB4-E543-46FC-B045-6B691AF63EBB}"/>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8" name="Footer Placeholder 7">
            <a:extLst>
              <a:ext uri="{FF2B5EF4-FFF2-40B4-BE49-F238E27FC236}">
                <a16:creationId xmlns:a16="http://schemas.microsoft.com/office/drawing/2014/main" id="{266F33CF-99C4-4496-9CE2-4228E29C92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484F1F-C523-4EED-BB5C-E93EF09E0B10}"/>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358741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66C5-0D8B-4AD7-A68A-10F6C7D82D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C0CC98-92A1-4ED8-9814-2C618DC28907}"/>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4" name="Footer Placeholder 3">
            <a:extLst>
              <a:ext uri="{FF2B5EF4-FFF2-40B4-BE49-F238E27FC236}">
                <a16:creationId xmlns:a16="http://schemas.microsoft.com/office/drawing/2014/main" id="{AA51C9F2-993E-405A-BE41-65F5A14A8C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173EE2-6AB1-4E42-A3C0-40782D5A1834}"/>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122295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E6E10-4BCC-4FF7-B841-ACE0CB4876AF}"/>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3" name="Footer Placeholder 2">
            <a:extLst>
              <a:ext uri="{FF2B5EF4-FFF2-40B4-BE49-F238E27FC236}">
                <a16:creationId xmlns:a16="http://schemas.microsoft.com/office/drawing/2014/main" id="{B6874D2B-97E9-40E4-A946-5E68E48BE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3AA7CB-4D29-43E4-A5AC-1DCAA881D7CA}"/>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25149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A4C6-65A8-4BED-8512-3C2D11C3FA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E637A-510A-4919-BB4E-EB655BCB3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8281C-7E4B-49E4-B0CC-D557EE370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65349-5EAB-4C32-890B-040DB68AF635}"/>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6" name="Footer Placeholder 5">
            <a:extLst>
              <a:ext uri="{FF2B5EF4-FFF2-40B4-BE49-F238E27FC236}">
                <a16:creationId xmlns:a16="http://schemas.microsoft.com/office/drawing/2014/main" id="{348F14BB-28A0-4E7D-A294-5C4E23349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DAF54-6130-49D6-A179-92D4600E24D4}"/>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7225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EAC0-A9B6-4116-9AF5-16803BD28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E82DAF-8D5E-4081-94DA-2DB6C3BD1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490C0-E303-4670-B84D-466B83948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F8461-F362-4BF0-8ACC-0AA7144981BA}"/>
              </a:ext>
            </a:extLst>
          </p:cNvPr>
          <p:cNvSpPr>
            <a:spLocks noGrp="1"/>
          </p:cNvSpPr>
          <p:nvPr>
            <p:ph type="dt" sz="half" idx="10"/>
          </p:nvPr>
        </p:nvSpPr>
        <p:spPr/>
        <p:txBody>
          <a:bodyPr/>
          <a:lstStyle/>
          <a:p>
            <a:fld id="{43884E64-7334-4E4C-A649-1D7E138E0223}" type="datetimeFigureOut">
              <a:rPr lang="en-US" smtClean="0"/>
              <a:t>8/20/2020</a:t>
            </a:fld>
            <a:endParaRPr lang="en-US"/>
          </a:p>
        </p:txBody>
      </p:sp>
      <p:sp>
        <p:nvSpPr>
          <p:cNvPr id="6" name="Footer Placeholder 5">
            <a:extLst>
              <a:ext uri="{FF2B5EF4-FFF2-40B4-BE49-F238E27FC236}">
                <a16:creationId xmlns:a16="http://schemas.microsoft.com/office/drawing/2014/main" id="{0BEFA11A-A204-4399-A4FA-242042EE3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46AFD-039A-4D12-9BBE-A69BADF95A00}"/>
              </a:ext>
            </a:extLst>
          </p:cNvPr>
          <p:cNvSpPr>
            <a:spLocks noGrp="1"/>
          </p:cNvSpPr>
          <p:nvPr>
            <p:ph type="sldNum" sz="quarter" idx="12"/>
          </p:nvPr>
        </p:nvSpPr>
        <p:spPr/>
        <p:txBody>
          <a:bodyPr/>
          <a:lstStyle/>
          <a:p>
            <a:fld id="{30187E6A-8331-4B9A-9235-188EC773C52C}" type="slidenum">
              <a:rPr lang="en-US" smtClean="0"/>
              <a:t>‹#›</a:t>
            </a:fld>
            <a:endParaRPr lang="en-US"/>
          </a:p>
        </p:txBody>
      </p:sp>
    </p:spTree>
    <p:extLst>
      <p:ext uri="{BB962C8B-B14F-4D97-AF65-F5344CB8AC3E}">
        <p14:creationId xmlns:p14="http://schemas.microsoft.com/office/powerpoint/2010/main" val="123407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36A8AB-5F92-426D-A320-1B4961103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01141-A24C-4F93-B037-E444BCF5D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1F1BA-E7D7-49ED-8E20-F7A8FB01A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84E64-7334-4E4C-A649-1D7E138E0223}" type="datetimeFigureOut">
              <a:rPr lang="en-US" smtClean="0"/>
              <a:t>8/20/2020</a:t>
            </a:fld>
            <a:endParaRPr lang="en-US"/>
          </a:p>
        </p:txBody>
      </p:sp>
      <p:sp>
        <p:nvSpPr>
          <p:cNvPr id="5" name="Footer Placeholder 4">
            <a:extLst>
              <a:ext uri="{FF2B5EF4-FFF2-40B4-BE49-F238E27FC236}">
                <a16:creationId xmlns:a16="http://schemas.microsoft.com/office/drawing/2014/main" id="{E3000AFC-CAEC-4A47-B591-93D2CB642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405E93-BA05-415A-951B-EF320C6D3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87E6A-8331-4B9A-9235-188EC773C52C}" type="slidenum">
              <a:rPr lang="en-US" smtClean="0"/>
              <a:t>‹#›</a:t>
            </a:fld>
            <a:endParaRPr lang="en-US"/>
          </a:p>
        </p:txBody>
      </p:sp>
    </p:spTree>
    <p:extLst>
      <p:ext uri="{BB962C8B-B14F-4D97-AF65-F5344CB8AC3E}">
        <p14:creationId xmlns:p14="http://schemas.microsoft.com/office/powerpoint/2010/main" val="56297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asternct.edu/reopening/student-support/housing-and-student-life.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 stuffed animal&#10;&#10;Description automatically generated">
            <a:extLst>
              <a:ext uri="{FF2B5EF4-FFF2-40B4-BE49-F238E27FC236}">
                <a16:creationId xmlns:a16="http://schemas.microsoft.com/office/drawing/2014/main" id="{72078157-CF29-4FAB-816B-06A8C1A601EF}"/>
              </a:ext>
            </a:extLst>
          </p:cNvPr>
          <p:cNvPicPr>
            <a:picLocks noChangeAspect="1"/>
          </p:cNvPicPr>
          <p:nvPr/>
        </p:nvPicPr>
        <p:blipFill rotWithShape="1">
          <a:blip r:embed="rId2">
            <a:extLst>
              <a:ext uri="{28A0092B-C50C-407E-A947-70E740481C1C}">
                <a14:useLocalDpi xmlns:a14="http://schemas.microsoft.com/office/drawing/2010/main" val="0"/>
              </a:ext>
            </a:extLst>
          </a:blip>
          <a:srcRect t="23799" r="9092" b="26396"/>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20B859-96C3-4DA4-94CF-8F2F04392289}"/>
              </a:ext>
            </a:extLst>
          </p:cNvPr>
          <p:cNvSpPr>
            <a:spLocks noGrp="1"/>
          </p:cNvSpPr>
          <p:nvPr>
            <p:ph type="ctrTitle"/>
          </p:nvPr>
        </p:nvSpPr>
        <p:spPr>
          <a:xfrm>
            <a:off x="477980" y="1122363"/>
            <a:ext cx="4579441" cy="3204134"/>
          </a:xfrm>
        </p:spPr>
        <p:txBody>
          <a:bodyPr anchor="b">
            <a:normAutofit fontScale="90000"/>
          </a:bodyPr>
          <a:lstStyle/>
          <a:p>
            <a:pPr algn="l"/>
            <a:r>
              <a:rPr lang="en-US" sz="10700" dirty="0">
                <a:effectLst>
                  <a:outerShdw blurRad="38100" dist="38100" dir="2700000" algn="tl">
                    <a:srgbClr val="000000">
                      <a:alpha val="43137"/>
                    </a:srgbClr>
                  </a:outerShdw>
                </a:effectLst>
              </a:rPr>
              <a:t>Eastern </a:t>
            </a:r>
            <a:br>
              <a:rPr lang="en-US" sz="8000" dirty="0">
                <a:effectLst>
                  <a:outerShdw blurRad="38100" dist="38100" dir="2700000" algn="tl">
                    <a:srgbClr val="000000">
                      <a:alpha val="43137"/>
                    </a:srgbClr>
                  </a:outerShdw>
                </a:effectLst>
              </a:rPr>
            </a:br>
            <a:r>
              <a:rPr lang="en-US" sz="8400" b="1" dirty="0">
                <a:effectLst>
                  <a:outerShdw blurRad="38100" dist="38100" dir="2700000" algn="tl">
                    <a:srgbClr val="000000">
                      <a:alpha val="43137"/>
                    </a:srgbClr>
                  </a:outerShdw>
                </a:effectLst>
              </a:rPr>
              <a:t>COVID-19</a:t>
            </a:r>
            <a:br>
              <a:rPr lang="en-US" sz="8000" dirty="0">
                <a:effectLst>
                  <a:outerShdw blurRad="38100" dist="38100" dir="2700000" algn="tl">
                    <a:srgbClr val="000000">
                      <a:alpha val="43137"/>
                    </a:srgbClr>
                  </a:outerShdw>
                </a:effectLst>
              </a:rPr>
            </a:br>
            <a:r>
              <a:rPr lang="en-US" sz="10700" dirty="0">
                <a:effectLst>
                  <a:outerShdw blurRad="38100" dist="38100" dir="2700000" algn="tl">
                    <a:srgbClr val="000000">
                      <a:alpha val="43137"/>
                    </a:srgbClr>
                  </a:outerShdw>
                </a:effectLst>
              </a:rPr>
              <a:t>Policies</a:t>
            </a:r>
            <a:endParaRPr lang="en-US" sz="80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24902B4-3FDB-45B6-B8F5-B6F4747765B9}"/>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364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AF49-1E13-456D-99D2-B60DE383176C}"/>
              </a:ext>
            </a:extLst>
          </p:cNvPr>
          <p:cNvSpPr>
            <a:spLocks noGrp="1"/>
          </p:cNvSpPr>
          <p:nvPr>
            <p:ph type="title"/>
          </p:nvPr>
        </p:nvSpPr>
        <p:spPr>
          <a:xfrm>
            <a:off x="838200" y="365125"/>
            <a:ext cx="10515600" cy="1325563"/>
          </a:xfrm>
        </p:spPr>
        <p:txBody>
          <a:bodyPr/>
          <a:lstStyle/>
          <a:p>
            <a:r>
              <a:rPr lang="en-US" b="1" dirty="0">
                <a:effectLst>
                  <a:outerShdw blurRad="38100" dist="38100" dir="2700000" algn="tl">
                    <a:srgbClr val="000000">
                      <a:alpha val="43137"/>
                    </a:srgbClr>
                  </a:outerShdw>
                </a:effectLst>
              </a:rPr>
              <a:t>Social Distancing</a:t>
            </a:r>
          </a:p>
        </p:txBody>
      </p:sp>
      <p:sp>
        <p:nvSpPr>
          <p:cNvPr id="3" name="Content Placeholder 2">
            <a:extLst>
              <a:ext uri="{FF2B5EF4-FFF2-40B4-BE49-F238E27FC236}">
                <a16:creationId xmlns:a16="http://schemas.microsoft.com/office/drawing/2014/main" id="{BD94BF0B-8677-4BD2-A5D9-5D231740AFAF}"/>
              </a:ext>
            </a:extLst>
          </p:cNvPr>
          <p:cNvSpPr>
            <a:spLocks noGrp="1"/>
          </p:cNvSpPr>
          <p:nvPr>
            <p:ph idx="1"/>
          </p:nvPr>
        </p:nvSpPr>
        <p:spPr>
          <a:xfrm>
            <a:off x="838200" y="1322962"/>
            <a:ext cx="11000362" cy="4854001"/>
          </a:xfrm>
        </p:spPr>
        <p:txBody>
          <a:bodyPr/>
          <a:lstStyle/>
          <a:p>
            <a:pPr marL="0" indent="0">
              <a:lnSpc>
                <a:spcPts val="1800"/>
              </a:lnSpc>
              <a:spcAft>
                <a:spcPts val="6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ct val="100000"/>
              </a:lnSpc>
              <a:spcBef>
                <a:spcPts val="0"/>
              </a:spcBef>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a:lnSpc>
                <a:spcPct val="100000"/>
              </a:lnSpc>
              <a:spcBef>
                <a:spcPts val="0"/>
              </a:spcBef>
            </a:pPr>
            <a:r>
              <a:rPr lang="en-US" dirty="0">
                <a:solidFill>
                  <a:prstClr val="black">
                    <a:lumMod val="75000"/>
                    <a:lumOff val="25000"/>
                  </a:prstClr>
                </a:solidFill>
                <a:latin typeface="Segoe UI" panose="020B0502040204020203" pitchFamily="34" charset="0"/>
                <a:cs typeface="Segoe UI" panose="020B0502040204020203" pitchFamily="34" charset="0"/>
              </a:rPr>
              <a:t>It is difficult to think of not being close with friends on campus, but social distancing is necessary and required. </a:t>
            </a:r>
          </a:p>
          <a:p>
            <a:pPr>
              <a:lnSpc>
                <a:spcPct val="100000"/>
              </a:lnSpc>
              <a:spcBef>
                <a:spcPts val="0"/>
              </a:spcBef>
            </a:pP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a:lnSpc>
                <a:spcPct val="100000"/>
              </a:lnSpc>
              <a:spcBef>
                <a:spcPts val="0"/>
              </a:spcBef>
            </a:pPr>
            <a:r>
              <a:rPr lang="en-US" dirty="0">
                <a:solidFill>
                  <a:prstClr val="black">
                    <a:lumMod val="75000"/>
                    <a:lumOff val="25000"/>
                  </a:prstClr>
                </a:solidFill>
                <a:latin typeface="Segoe UI" panose="020B0502040204020203" pitchFamily="34" charset="0"/>
                <a:cs typeface="Segoe UI" panose="020B0502040204020203" pitchFamily="34" charset="0"/>
              </a:rPr>
              <a:t>You must keep a safe 6 or more feet from others.  This is especially important if you are indoors.  Imagine holding both arms out straight. The distance from the fingers of you left hand to the fingers of your right hand is about 6 feet.  </a:t>
            </a:r>
          </a:p>
          <a:p>
            <a:endParaRPr lang="en-US" dirty="0"/>
          </a:p>
        </p:txBody>
      </p:sp>
    </p:spTree>
    <p:extLst>
      <p:ext uri="{BB962C8B-B14F-4D97-AF65-F5344CB8AC3E}">
        <p14:creationId xmlns:p14="http://schemas.microsoft.com/office/powerpoint/2010/main" val="257377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D612-36C8-479C-B5E8-8AD3F8C0735F}"/>
              </a:ext>
            </a:extLst>
          </p:cNvPr>
          <p:cNvSpPr>
            <a:spLocks noGrp="1"/>
          </p:cNvSpPr>
          <p:nvPr>
            <p:ph type="title"/>
          </p:nvPr>
        </p:nvSpPr>
        <p:spPr>
          <a:xfrm>
            <a:off x="574110" y="214602"/>
            <a:ext cx="5314536" cy="1325563"/>
          </a:xfrm>
        </p:spPr>
        <p:txBody>
          <a:bodyPr>
            <a:normAutofit/>
          </a:bodyPr>
          <a:lstStyle/>
          <a:p>
            <a:r>
              <a:rPr lang="en-US" b="1" dirty="0">
                <a:effectLst>
                  <a:outerShdw blurRad="38100" dist="38100" dir="2700000" algn="tl">
                    <a:srgbClr val="000000">
                      <a:alpha val="43137"/>
                    </a:srgbClr>
                  </a:outerShdw>
                </a:effectLst>
              </a:rPr>
              <a:t>Residence hall visitors</a:t>
            </a:r>
          </a:p>
        </p:txBody>
      </p:sp>
      <p:sp>
        <p:nvSpPr>
          <p:cNvPr id="3" name="Content Placeholder 2">
            <a:extLst>
              <a:ext uri="{FF2B5EF4-FFF2-40B4-BE49-F238E27FC236}">
                <a16:creationId xmlns:a16="http://schemas.microsoft.com/office/drawing/2014/main" id="{26FC5898-EB70-489F-B498-0FAEEF3B8F3C}"/>
              </a:ext>
            </a:extLst>
          </p:cNvPr>
          <p:cNvSpPr>
            <a:spLocks noGrp="1"/>
          </p:cNvSpPr>
          <p:nvPr>
            <p:ph idx="1"/>
          </p:nvPr>
        </p:nvSpPr>
        <p:spPr>
          <a:xfrm>
            <a:off x="329537" y="1440493"/>
            <a:ext cx="6282817" cy="5090171"/>
          </a:xfrm>
        </p:spPr>
        <p:txBody>
          <a:bodyPr anchor="t">
            <a:normAutofit fontScale="92500" lnSpcReduction="10000"/>
          </a:bodyPr>
          <a:lstStyle/>
          <a:p>
            <a:r>
              <a:rPr lang="en-US" dirty="0"/>
              <a:t>There are no visitors permitted within the residence hall (this means if you do not live in a hall you cannot enter it)*</a:t>
            </a:r>
          </a:p>
          <a:p>
            <a:r>
              <a:rPr lang="en-US" dirty="0"/>
              <a:t>Employees of Eastern are permitted in work areas only based on their job responsibilities</a:t>
            </a:r>
          </a:p>
          <a:p>
            <a:r>
              <a:rPr lang="en-US" dirty="0"/>
              <a:t>If a resident within your hall wants to visit they may, however, everyone in the room at the time must wear a mask and be 6 feet away from one another.</a:t>
            </a:r>
          </a:p>
          <a:p>
            <a:r>
              <a:rPr lang="en-US" dirty="0"/>
              <a:t>There are no overnight visitors (2am-5am) what-so-ever </a:t>
            </a:r>
          </a:p>
          <a:p>
            <a:r>
              <a:rPr lang="en-US" dirty="0"/>
              <a:t>Food delivery must be received outside of the hall</a:t>
            </a: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arge brick building&#10;&#10;Description automatically generated">
            <a:extLst>
              <a:ext uri="{FF2B5EF4-FFF2-40B4-BE49-F238E27FC236}">
                <a16:creationId xmlns:a16="http://schemas.microsoft.com/office/drawing/2014/main" id="{C5502BBF-1399-47AB-B2A9-335116C3E291}"/>
              </a:ext>
            </a:extLst>
          </p:cNvPr>
          <p:cNvPicPr>
            <a:picLocks noChangeAspect="1"/>
          </p:cNvPicPr>
          <p:nvPr/>
        </p:nvPicPr>
        <p:blipFill rotWithShape="1">
          <a:blip r:embed="rId2">
            <a:extLst>
              <a:ext uri="{28A0092B-C50C-407E-A947-70E740481C1C}">
                <a14:useLocalDpi xmlns:a14="http://schemas.microsoft.com/office/drawing/2010/main" val="0"/>
              </a:ext>
            </a:extLst>
          </a:blip>
          <a:srcRect l="31689" r="1875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4604933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AD612-36C8-479C-B5E8-8AD3F8C0735F}"/>
              </a:ext>
            </a:extLst>
          </p:cNvPr>
          <p:cNvSpPr>
            <a:spLocks noGrp="1"/>
          </p:cNvSpPr>
          <p:nvPr>
            <p:ph type="title"/>
          </p:nvPr>
        </p:nvSpPr>
        <p:spPr>
          <a:xfrm>
            <a:off x="594360" y="637125"/>
            <a:ext cx="3802276" cy="5256371"/>
          </a:xfrm>
        </p:spPr>
        <p:txBody>
          <a:bodyPr>
            <a:normAutofit/>
          </a:bodyPr>
          <a:lstStyle/>
          <a:p>
            <a:r>
              <a:rPr lang="en-US" sz="6600" b="1" dirty="0">
                <a:effectLst>
                  <a:outerShdw blurRad="38100" dist="38100" dir="2700000" algn="tl">
                    <a:srgbClr val="000000">
                      <a:alpha val="43137"/>
                    </a:srgbClr>
                  </a:outerShdw>
                </a:effectLst>
              </a:rPr>
              <a:t>Residence hall access</a:t>
            </a:r>
          </a:p>
        </p:txBody>
      </p:sp>
      <p:graphicFrame>
        <p:nvGraphicFramePr>
          <p:cNvPr id="16" name="Content Placeholder 2">
            <a:extLst>
              <a:ext uri="{FF2B5EF4-FFF2-40B4-BE49-F238E27FC236}">
                <a16:creationId xmlns:a16="http://schemas.microsoft.com/office/drawing/2014/main" id="{E12E6AB3-5A0F-4772-A729-A6A6DC811F61}"/>
              </a:ext>
            </a:extLst>
          </p:cNvPr>
          <p:cNvGraphicFramePr>
            <a:graphicFrameLocks noGrp="1"/>
          </p:cNvGraphicFramePr>
          <p:nvPr>
            <p:ph idx="1"/>
            <p:extLst>
              <p:ext uri="{D42A27DB-BD31-4B8C-83A1-F6EECF244321}">
                <p14:modId xmlns:p14="http://schemas.microsoft.com/office/powerpoint/2010/main" val="429407377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19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0F34D3-3F59-42CF-8918-BCB6D07AAE35}"/>
              </a:ext>
            </a:extLst>
          </p:cNvPr>
          <p:cNvSpPr>
            <a:spLocks noGrp="1"/>
          </p:cNvSpPr>
          <p:nvPr>
            <p:ph type="title"/>
          </p:nvPr>
        </p:nvSpPr>
        <p:spPr>
          <a:xfrm>
            <a:off x="391378" y="320675"/>
            <a:ext cx="11407487" cy="1325563"/>
          </a:xfrm>
        </p:spPr>
        <p:txBody>
          <a:bodyPr>
            <a:normAutofit/>
          </a:bodyPr>
          <a:lstStyle/>
          <a:p>
            <a:r>
              <a:rPr lang="en-US" sz="5400" b="1" dirty="0">
                <a:solidFill>
                  <a:schemeClr val="bg1"/>
                </a:solidFill>
                <a:effectLst>
                  <a:outerShdw blurRad="38100" dist="38100" dir="2700000" algn="tl">
                    <a:srgbClr val="000000">
                      <a:alpha val="43137"/>
                    </a:srgbClr>
                  </a:outerShdw>
                </a:effectLst>
              </a:rPr>
              <a:t>Entrances, Stairwells, Elevators</a:t>
            </a:r>
          </a:p>
        </p:txBody>
      </p:sp>
      <p:graphicFrame>
        <p:nvGraphicFramePr>
          <p:cNvPr id="5" name="Content Placeholder 2">
            <a:extLst>
              <a:ext uri="{FF2B5EF4-FFF2-40B4-BE49-F238E27FC236}">
                <a16:creationId xmlns:a16="http://schemas.microsoft.com/office/drawing/2014/main" id="{EF9836DB-DD51-4692-BD38-EC54686B03A7}"/>
              </a:ext>
            </a:extLst>
          </p:cNvPr>
          <p:cNvGraphicFramePr>
            <a:graphicFrameLocks noGrp="1"/>
          </p:cNvGraphicFramePr>
          <p:nvPr>
            <p:ph idx="1"/>
            <p:extLst>
              <p:ext uri="{D42A27DB-BD31-4B8C-83A1-F6EECF244321}">
                <p14:modId xmlns:p14="http://schemas.microsoft.com/office/powerpoint/2010/main" val="748497520"/>
              </p:ext>
            </p:extLst>
          </p:nvPr>
        </p:nvGraphicFramePr>
        <p:xfrm>
          <a:off x="391379" y="1976293"/>
          <a:ext cx="1162108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43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6BF5-A6C5-4C35-BE09-044A4E11D493}"/>
              </a:ext>
            </a:extLst>
          </p:cNvPr>
          <p:cNvSpPr>
            <a:spLocks noGrp="1"/>
          </p:cNvSpPr>
          <p:nvPr>
            <p:ph type="title"/>
          </p:nvPr>
        </p:nvSpPr>
        <p:spPr>
          <a:xfrm>
            <a:off x="1136428" y="413073"/>
            <a:ext cx="7474172" cy="1325563"/>
          </a:xfrm>
        </p:spPr>
        <p:txBody>
          <a:bodyPr>
            <a:normAutofit/>
          </a:bodyPr>
          <a:lstStyle/>
          <a:p>
            <a:r>
              <a:rPr lang="en-US" sz="7200" dirty="0">
                <a:effectLst>
                  <a:outerShdw blurRad="38100" dist="38100" dir="2700000" algn="tl">
                    <a:srgbClr val="000000">
                      <a:alpha val="43137"/>
                    </a:srgbClr>
                  </a:outerShdw>
                </a:effectLst>
              </a:rPr>
              <a:t>Bathrooms</a:t>
            </a:r>
          </a:p>
        </p:txBody>
      </p:sp>
      <p:sp>
        <p:nvSpPr>
          <p:cNvPr id="3" name="Content Placeholder 2">
            <a:extLst>
              <a:ext uri="{FF2B5EF4-FFF2-40B4-BE49-F238E27FC236}">
                <a16:creationId xmlns:a16="http://schemas.microsoft.com/office/drawing/2014/main" id="{3AF45B62-5DDD-48A7-8BE3-1BF90A1F7968}"/>
              </a:ext>
            </a:extLst>
          </p:cNvPr>
          <p:cNvSpPr>
            <a:spLocks noGrp="1"/>
          </p:cNvSpPr>
          <p:nvPr>
            <p:ph idx="1"/>
          </p:nvPr>
        </p:nvSpPr>
        <p:spPr>
          <a:xfrm>
            <a:off x="325677" y="1628384"/>
            <a:ext cx="8455068" cy="5035463"/>
          </a:xfrm>
        </p:spPr>
        <p:txBody>
          <a:bodyPr anchor="ctr">
            <a:normAutofit/>
          </a:bodyPr>
          <a:lstStyle/>
          <a:p>
            <a:r>
              <a:rPr lang="en-US" dirty="0"/>
              <a:t>Community bathrooms will be cleaned twice a day and have been marked so residents are appropriately spaced</a:t>
            </a:r>
          </a:p>
          <a:p>
            <a:r>
              <a:rPr lang="en-US" dirty="0"/>
              <a:t>If congestion occurs or a floor would like to create a schedule, they can do so with their hall staff</a:t>
            </a:r>
          </a:p>
          <a:p>
            <a:r>
              <a:rPr lang="en-US" dirty="0"/>
              <a:t>Bathrooms within suites and apartments are to be cleaned regularly by residents of that space, cleaning solution is available at the hall office if you bring a container</a:t>
            </a:r>
          </a:p>
          <a:p>
            <a:r>
              <a:rPr lang="en-US" dirty="0"/>
              <a:t>No bathrooms are to have personal items stored in them, this includes suite and apartments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p and bucket">
            <a:extLst>
              <a:ext uri="{FF2B5EF4-FFF2-40B4-BE49-F238E27FC236}">
                <a16:creationId xmlns:a16="http://schemas.microsoft.com/office/drawing/2014/main" id="{FA3F04C4-50CB-41E7-BAD6-120849C5B2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54424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2137CC-C4C8-4B8A-8706-2F33CE11B4A6}"/>
              </a:ext>
            </a:extLst>
          </p:cNvPr>
          <p:cNvSpPr>
            <a:spLocks noGrp="1"/>
          </p:cNvSpPr>
          <p:nvPr>
            <p:ph type="title"/>
          </p:nvPr>
        </p:nvSpPr>
        <p:spPr>
          <a:xfrm>
            <a:off x="1179226" y="826680"/>
            <a:ext cx="9833548" cy="1325563"/>
          </a:xfrm>
        </p:spPr>
        <p:txBody>
          <a:bodyPr>
            <a:normAutofit/>
          </a:bodyPr>
          <a:lstStyle/>
          <a:p>
            <a:pPr algn="ctr"/>
            <a:r>
              <a:rPr lang="en-US" sz="7200" b="1" dirty="0">
                <a:solidFill>
                  <a:srgbClr val="FFFFFF"/>
                </a:solidFill>
              </a:rPr>
              <a:t>Isolation</a:t>
            </a:r>
            <a:endParaRPr lang="en-US" sz="4000" b="1" dirty="0">
              <a:solidFill>
                <a:srgbClr val="FFFFFF"/>
              </a:solidFill>
            </a:endParaRPr>
          </a:p>
        </p:txBody>
      </p:sp>
      <p:sp>
        <p:nvSpPr>
          <p:cNvPr id="3" name="Content Placeholder 2">
            <a:extLst>
              <a:ext uri="{FF2B5EF4-FFF2-40B4-BE49-F238E27FC236}">
                <a16:creationId xmlns:a16="http://schemas.microsoft.com/office/drawing/2014/main" id="{4E3F9D45-2B4C-45CB-B1DF-7EC4ABF1074F}"/>
              </a:ext>
            </a:extLst>
          </p:cNvPr>
          <p:cNvSpPr>
            <a:spLocks noGrp="1"/>
          </p:cNvSpPr>
          <p:nvPr>
            <p:ph idx="1"/>
          </p:nvPr>
        </p:nvSpPr>
        <p:spPr>
          <a:xfrm>
            <a:off x="588723" y="2753936"/>
            <a:ext cx="10784909" cy="3634338"/>
          </a:xfrm>
        </p:spPr>
        <p:txBody>
          <a:bodyPr>
            <a:normAutofit fontScale="92500" lnSpcReduction="10000"/>
          </a:bodyPr>
          <a:lstStyle/>
          <a:p>
            <a:r>
              <a:rPr lang="en-US" sz="3200" dirty="0">
                <a:solidFill>
                  <a:srgbClr val="000000"/>
                </a:solidFill>
              </a:rPr>
              <a:t>Isolation is necessary when someone tests positive for COVID -19</a:t>
            </a:r>
          </a:p>
          <a:p>
            <a:r>
              <a:rPr lang="en-US" sz="3200" dirty="0">
                <a:solidFill>
                  <a:srgbClr val="000000"/>
                </a:solidFill>
              </a:rPr>
              <a:t>If you have received a positive test result, Eastern Connecticut State University will assist as needed</a:t>
            </a:r>
          </a:p>
          <a:p>
            <a:r>
              <a:rPr lang="en-US" sz="3200" dirty="0">
                <a:solidFill>
                  <a:srgbClr val="000000"/>
                </a:solidFill>
              </a:rPr>
              <a:t>You will be encouraged to isolate at home where you will be more comfortable and asked to make arrangements to return home immediately.  If you are waiting for someone to you pick up, you must wait in your room and wait for a call.  Those who are picking you up may not enter your room.  </a:t>
            </a:r>
          </a:p>
          <a:p>
            <a:endParaRPr lang="en-US" sz="3200" dirty="0">
              <a:solidFill>
                <a:srgbClr val="000000"/>
              </a:solidFill>
            </a:endParaRPr>
          </a:p>
          <a:p>
            <a:pPr marL="0" indent="0">
              <a:buNone/>
            </a:pPr>
            <a:endParaRPr lang="en-US" sz="3200" dirty="0">
              <a:solidFill>
                <a:srgbClr val="000000"/>
              </a:solidFill>
            </a:endParaRPr>
          </a:p>
        </p:txBody>
      </p:sp>
    </p:spTree>
    <p:extLst>
      <p:ext uri="{BB962C8B-B14F-4D97-AF65-F5344CB8AC3E}">
        <p14:creationId xmlns:p14="http://schemas.microsoft.com/office/powerpoint/2010/main" val="269913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78BD2-61C5-4E66-833E-B88F34DF91D6}"/>
              </a:ext>
            </a:extLst>
          </p:cNvPr>
          <p:cNvSpPr txBox="1"/>
          <p:nvPr/>
        </p:nvSpPr>
        <p:spPr>
          <a:xfrm>
            <a:off x="528538" y="708046"/>
            <a:ext cx="11157624" cy="6001643"/>
          </a:xfrm>
          <a:prstGeom prst="rect">
            <a:avLst/>
          </a:prstGeom>
          <a:noFill/>
        </p:spPr>
        <p:txBody>
          <a:bodyPr wrap="square">
            <a:spAutoFit/>
          </a:bodyPr>
          <a:lstStyle/>
          <a:p>
            <a:pPr marL="457200" indent="-457200">
              <a:buFont typeface="Arial" panose="020B0604020202020204" pitchFamily="34" charset="0"/>
              <a:buChar char="•"/>
            </a:pPr>
            <a:r>
              <a:rPr lang="en-US" sz="2400" dirty="0"/>
              <a:t>For those who can not return home, Eastern has secured accommodations for your comfort during isolation.  You may be transferred to isolate at our off-campus location, The Inn on Storrs.  Or, in certain circumstances may be isolated in specifically designated isolation residence halls on campus.  </a:t>
            </a:r>
          </a:p>
          <a:p>
            <a:endParaRPr lang="en-US" sz="2400" dirty="0"/>
          </a:p>
          <a:p>
            <a:pPr marL="457200" indent="-457200">
              <a:buFont typeface="Arial" panose="020B0604020202020204" pitchFamily="34" charset="0"/>
              <a:buChar char="•"/>
            </a:pPr>
            <a:r>
              <a:rPr lang="en-US" sz="2400" dirty="0"/>
              <a:t>You must pack enough personal items for a two-week period – You will not be allowed to return to your room to retrieve items once in isolation.</a:t>
            </a:r>
          </a:p>
          <a:p>
            <a:endParaRPr lang="en-US" sz="2400" dirty="0"/>
          </a:p>
          <a:p>
            <a:pPr marL="457200" indent="-457200">
              <a:buFont typeface="Arial" panose="020B0604020202020204" pitchFamily="34" charset="0"/>
              <a:buChar char="•"/>
            </a:pPr>
            <a:r>
              <a:rPr lang="en-US" sz="2400" dirty="0"/>
              <a:t>We have made arrangement with Chartwells to deliver food to the isolation location 3 times/day.</a:t>
            </a:r>
          </a:p>
          <a:p>
            <a:endParaRPr lang="en-US" sz="2400" dirty="0"/>
          </a:p>
          <a:p>
            <a:pPr marL="457200" indent="-457200">
              <a:buFont typeface="Arial" panose="020B0604020202020204" pitchFamily="34" charset="0"/>
              <a:buChar char="•"/>
            </a:pPr>
            <a:r>
              <a:rPr lang="en-US" sz="2400" dirty="0"/>
              <a:t>You will receive at least two calls each day from Health Services staff or other staff on campus to check symptoms and see if there is anything you may need.</a:t>
            </a:r>
          </a:p>
          <a:p>
            <a:endParaRPr lang="en-US" sz="2400" dirty="0"/>
          </a:p>
          <a:p>
            <a:pPr marL="457200" indent="-457200">
              <a:buFont typeface="Arial" panose="020B0604020202020204" pitchFamily="34" charset="0"/>
              <a:buChar char="•"/>
            </a:pPr>
            <a:r>
              <a:rPr lang="en-US" sz="2400" dirty="0"/>
              <a:t>You will not be allowed to return to campus until you are cleared by the University doctor, which will include a negative test result. </a:t>
            </a:r>
          </a:p>
        </p:txBody>
      </p:sp>
      <p:sp>
        <p:nvSpPr>
          <p:cNvPr id="4" name="TextBox 3">
            <a:extLst>
              <a:ext uri="{FF2B5EF4-FFF2-40B4-BE49-F238E27FC236}">
                <a16:creationId xmlns:a16="http://schemas.microsoft.com/office/drawing/2014/main" id="{6CE5EE18-5874-40E6-B6DB-4B3406B731A9}"/>
              </a:ext>
            </a:extLst>
          </p:cNvPr>
          <p:cNvSpPr txBox="1"/>
          <p:nvPr/>
        </p:nvSpPr>
        <p:spPr>
          <a:xfrm>
            <a:off x="505838" y="184826"/>
            <a:ext cx="1788438" cy="523220"/>
          </a:xfrm>
          <a:prstGeom prst="rect">
            <a:avLst/>
          </a:prstGeom>
          <a:noFill/>
        </p:spPr>
        <p:txBody>
          <a:bodyPr wrap="none" rtlCol="0">
            <a:spAutoFit/>
          </a:bodyPr>
          <a:lstStyle/>
          <a:p>
            <a:r>
              <a:rPr lang="en-US" sz="2800" b="1" dirty="0"/>
              <a:t>ISOLATION</a:t>
            </a:r>
          </a:p>
        </p:txBody>
      </p:sp>
    </p:spTree>
    <p:extLst>
      <p:ext uri="{BB962C8B-B14F-4D97-AF65-F5344CB8AC3E}">
        <p14:creationId xmlns:p14="http://schemas.microsoft.com/office/powerpoint/2010/main" val="195008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9D73FF-AFAA-4FB0-A342-791C7385CC11}"/>
              </a:ext>
            </a:extLst>
          </p:cNvPr>
          <p:cNvSpPr txBox="1"/>
          <p:nvPr/>
        </p:nvSpPr>
        <p:spPr>
          <a:xfrm>
            <a:off x="282103" y="924126"/>
            <a:ext cx="11770468"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As a person who has contracted COVID-19 you may be contagious to others.  Therefore you may get a phone call from one of the University’s Contact Tracers  who have been trained to help you understand your symptoms and who may ask you some questions about where you have traveled, or visited, or with whom you may have spent time.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Contract Tracing Team, whether from Eastern or from the Department of Public Health are bound by confidentiality and can not share your name or circumstances with anyone.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More about Contract Tracing to Follow.  </a:t>
            </a:r>
          </a:p>
        </p:txBody>
      </p:sp>
    </p:spTree>
    <p:extLst>
      <p:ext uri="{BB962C8B-B14F-4D97-AF65-F5344CB8AC3E}">
        <p14:creationId xmlns:p14="http://schemas.microsoft.com/office/powerpoint/2010/main" val="150176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B6BCF6-21EE-4AA3-9D9A-A3C329ACA171}"/>
              </a:ext>
            </a:extLst>
          </p:cNvPr>
          <p:cNvSpPr>
            <a:spLocks noGrp="1"/>
          </p:cNvSpPr>
          <p:nvPr>
            <p:ph type="title"/>
          </p:nvPr>
        </p:nvSpPr>
        <p:spPr>
          <a:xfrm>
            <a:off x="1179226" y="826680"/>
            <a:ext cx="9833548" cy="1325563"/>
          </a:xfrm>
        </p:spPr>
        <p:txBody>
          <a:bodyPr>
            <a:normAutofit/>
          </a:bodyPr>
          <a:lstStyle/>
          <a:p>
            <a:pPr algn="ctr"/>
            <a:r>
              <a:rPr lang="en-US" sz="8000" b="1" dirty="0">
                <a:solidFill>
                  <a:srgbClr val="FFFFFF"/>
                </a:solidFill>
              </a:rPr>
              <a:t>Quarantine</a:t>
            </a:r>
            <a:endParaRPr lang="en-US" sz="4000" b="1" dirty="0">
              <a:solidFill>
                <a:srgbClr val="FFFFFF"/>
              </a:solidFill>
            </a:endParaRPr>
          </a:p>
        </p:txBody>
      </p:sp>
      <p:sp>
        <p:nvSpPr>
          <p:cNvPr id="3" name="Content Placeholder 2">
            <a:extLst>
              <a:ext uri="{FF2B5EF4-FFF2-40B4-BE49-F238E27FC236}">
                <a16:creationId xmlns:a16="http://schemas.microsoft.com/office/drawing/2014/main" id="{0B4B87F3-2A9D-4C6E-80B7-9BC50EFF1CFC}"/>
              </a:ext>
            </a:extLst>
          </p:cNvPr>
          <p:cNvSpPr>
            <a:spLocks noGrp="1"/>
          </p:cNvSpPr>
          <p:nvPr>
            <p:ph idx="1"/>
          </p:nvPr>
        </p:nvSpPr>
        <p:spPr>
          <a:xfrm>
            <a:off x="1108205" y="3347132"/>
            <a:ext cx="9833548" cy="2684188"/>
          </a:xfrm>
        </p:spPr>
        <p:txBody>
          <a:bodyPr>
            <a:normAutofit/>
          </a:bodyPr>
          <a:lstStyle/>
          <a:p>
            <a:pPr marL="0" indent="0">
              <a:lnSpc>
                <a:spcPct val="150000"/>
              </a:lnSpc>
              <a:spcAft>
                <a:spcPts val="2000"/>
              </a:spcAft>
              <a:buNone/>
            </a:pPr>
            <a:r>
              <a:rPr lang="en-US" dirty="0">
                <a:solidFill>
                  <a:srgbClr val="000000"/>
                </a:solidFill>
                <a:latin typeface="Segoe UI" panose="020B0502040204020203" pitchFamily="34" charset="0"/>
                <a:cs typeface="Segoe UI" panose="020B0502040204020203" pitchFamily="34" charset="0"/>
              </a:rPr>
              <a:t>Quarantine will be required if you have been in contact with another who has tested positive for more than 15 minutes, have been in contact closer than 6 feet.  </a:t>
            </a:r>
          </a:p>
          <a:p>
            <a:pPr marL="0" indent="0">
              <a:spcAft>
                <a:spcPts val="2000"/>
              </a:spcAft>
              <a:buNone/>
            </a:pPr>
            <a:endParaRPr lang="en-US" dirty="0">
              <a:solidFill>
                <a:srgbClr val="000000"/>
              </a:solidFill>
              <a:latin typeface="Segoe UI" panose="020B0502040204020203" pitchFamily="34" charset="0"/>
              <a:cs typeface="Segoe UI" panose="020B0502040204020203" pitchFamily="34" charset="0"/>
            </a:endParaRPr>
          </a:p>
          <a:p>
            <a:endParaRPr lang="en-US" dirty="0">
              <a:solidFill>
                <a:srgbClr val="000000"/>
              </a:solidFill>
            </a:endParaRPr>
          </a:p>
        </p:txBody>
      </p:sp>
    </p:spTree>
    <p:extLst>
      <p:ext uri="{BB962C8B-B14F-4D97-AF65-F5344CB8AC3E}">
        <p14:creationId xmlns:p14="http://schemas.microsoft.com/office/powerpoint/2010/main" val="402748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CF412-9886-4CC5-B0CC-3C20C8AD7229}"/>
              </a:ext>
            </a:extLst>
          </p:cNvPr>
          <p:cNvSpPr txBox="1"/>
          <p:nvPr/>
        </p:nvSpPr>
        <p:spPr>
          <a:xfrm>
            <a:off x="513370" y="422326"/>
            <a:ext cx="6094378" cy="346762"/>
          </a:xfrm>
          <a:prstGeom prst="rect">
            <a:avLst/>
          </a:prstGeom>
          <a:noFill/>
        </p:spPr>
        <p:txBody>
          <a:bodyPr wrap="square">
            <a:spAutoFit/>
          </a:bodyPr>
          <a:lstStyle/>
          <a:p>
            <a:pPr marL="0" indent="0">
              <a:lnSpc>
                <a:spcPts val="1800"/>
              </a:lnSpc>
              <a:spcAft>
                <a:spcPts val="2000"/>
              </a:spcAft>
              <a:buNone/>
            </a:pPr>
            <a:r>
              <a:rPr lang="en-US" sz="2800" b="1" dirty="0">
                <a:solidFill>
                  <a:prstClr val="black">
                    <a:lumMod val="75000"/>
                    <a:lumOff val="25000"/>
                  </a:prstClr>
                </a:solidFill>
                <a:latin typeface="Segoe UI" panose="020B0502040204020203" pitchFamily="34" charset="0"/>
                <a:cs typeface="Segoe UI" panose="020B0502040204020203" pitchFamily="34" charset="0"/>
              </a:rPr>
              <a:t>IF NEEDING TO QUARANTINE</a:t>
            </a:r>
          </a:p>
        </p:txBody>
      </p:sp>
      <p:sp>
        <p:nvSpPr>
          <p:cNvPr id="4" name="TextBox 3">
            <a:extLst>
              <a:ext uri="{FF2B5EF4-FFF2-40B4-BE49-F238E27FC236}">
                <a16:creationId xmlns:a16="http://schemas.microsoft.com/office/drawing/2014/main" id="{EB6FECE2-83EE-40DA-A49E-BFDF369CBC2A}"/>
              </a:ext>
            </a:extLst>
          </p:cNvPr>
          <p:cNvSpPr txBox="1"/>
          <p:nvPr/>
        </p:nvSpPr>
        <p:spPr>
          <a:xfrm>
            <a:off x="356027" y="1137244"/>
            <a:ext cx="11135738"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have been in close contact with someone who has tested positive, we want to ensure that you will not also develop the virus. </a:t>
            </a:r>
          </a:p>
          <a:p>
            <a:endParaRPr lang="en-US" sz="2400" dirty="0"/>
          </a:p>
          <a:p>
            <a:pPr marL="285750" indent="-285750">
              <a:buFont typeface="Arial" panose="020B0604020202020204" pitchFamily="34" charset="0"/>
              <a:buChar char="•"/>
            </a:pPr>
            <a:r>
              <a:rPr lang="en-US" sz="2400" dirty="0"/>
              <a:t>You will be asked to quarantine at home, where you will be more comfortable.  If that is not possible you will be relocated to a quarantine location for a period of 24 – 48 hours, or up to 14 days while waiting for results of a COVID-19 test. This could take longer depending on how long the results take to get back and the results of the test.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You will need to take enough personal items for a two-week period - if the results of your COVID-19 test come back positive you will need to isolate for 14 days, or until you receive a negative test result when retesting.  You will not be allowed to return to your room to retrieve items – this is why we ask that you take enough with you just to be safe.  </a:t>
            </a:r>
          </a:p>
          <a:p>
            <a:endParaRPr lang="en-US" dirty="0"/>
          </a:p>
          <a:p>
            <a:endParaRPr lang="en-US" dirty="0"/>
          </a:p>
        </p:txBody>
      </p:sp>
    </p:spTree>
    <p:extLst>
      <p:ext uri="{BB962C8B-B14F-4D97-AF65-F5344CB8AC3E}">
        <p14:creationId xmlns:p14="http://schemas.microsoft.com/office/powerpoint/2010/main" val="304944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B017-BB8B-4FF6-80A4-3E49225A0491}"/>
              </a:ext>
            </a:extLst>
          </p:cNvPr>
          <p:cNvSpPr>
            <a:spLocks noGrp="1"/>
          </p:cNvSpPr>
          <p:nvPr>
            <p:ph type="title"/>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A6DED225-E4DE-47DF-B748-9F1C9ED6D06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E6CAC88-6463-4072-A4ED-D4CE5952C409}"/>
              </a:ext>
            </a:extLst>
          </p:cNvPr>
          <p:cNvPicPr>
            <a:picLocks noChangeAspect="1"/>
          </p:cNvPicPr>
          <p:nvPr/>
        </p:nvPicPr>
        <p:blipFill>
          <a:blip r:embed="rId2"/>
          <a:stretch>
            <a:fillRect/>
          </a:stretch>
        </p:blipFill>
        <p:spPr>
          <a:xfrm>
            <a:off x="0" y="969169"/>
            <a:ext cx="12012460" cy="4734384"/>
          </a:xfrm>
          <a:prstGeom prst="rect">
            <a:avLst/>
          </a:prstGeom>
        </p:spPr>
      </p:pic>
    </p:spTree>
    <p:extLst>
      <p:ext uri="{BB962C8B-B14F-4D97-AF65-F5344CB8AC3E}">
        <p14:creationId xmlns:p14="http://schemas.microsoft.com/office/powerpoint/2010/main" val="394741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7382E2-5B64-45F0-8DAE-7C9BE783F943}"/>
              </a:ext>
            </a:extLst>
          </p:cNvPr>
          <p:cNvSpPr txBox="1"/>
          <p:nvPr/>
        </p:nvSpPr>
        <p:spPr>
          <a:xfrm>
            <a:off x="505838" y="1556425"/>
            <a:ext cx="10992256"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We have arranged with Chartwells for food to be delivered 3 times/day</a:t>
            </a:r>
          </a:p>
          <a:p>
            <a:endParaRPr lang="en-US" sz="2800" dirty="0"/>
          </a:p>
          <a:p>
            <a:pPr marL="285750" indent="-285750">
              <a:buFont typeface="Arial" panose="020B0604020202020204" pitchFamily="34" charset="0"/>
              <a:buChar char="•"/>
            </a:pPr>
            <a:r>
              <a:rPr lang="en-US" sz="2800" dirty="0"/>
              <a:t>The University will require you to retest and monitor your symptoms while in quarantine.  Someone from Health Services or other University staff will call you to check on symptoms and make sure you are well</a:t>
            </a:r>
          </a:p>
          <a:p>
            <a:endParaRPr lang="en-US" sz="2800" dirty="0"/>
          </a:p>
          <a:p>
            <a:pPr marL="285750" indent="-285750">
              <a:buFont typeface="Arial" panose="020B0604020202020204" pitchFamily="34" charset="0"/>
              <a:buChar char="•"/>
            </a:pPr>
            <a:r>
              <a:rPr lang="en-US" sz="2800" dirty="0"/>
              <a:t>You may return to your residence hall once you have been cleared by the University Physician and the room has been cleaned.  If you have developed symptoms or have tested positive you will not be allowed to return to your room.  </a:t>
            </a:r>
          </a:p>
          <a:p>
            <a:endParaRPr lang="en-US" dirty="0"/>
          </a:p>
        </p:txBody>
      </p:sp>
      <p:sp>
        <p:nvSpPr>
          <p:cNvPr id="4" name="TextBox 3">
            <a:extLst>
              <a:ext uri="{FF2B5EF4-FFF2-40B4-BE49-F238E27FC236}">
                <a16:creationId xmlns:a16="http://schemas.microsoft.com/office/drawing/2014/main" id="{9BF2D3CB-C6EB-4FE5-9C7E-9D8E55BBA75A}"/>
              </a:ext>
            </a:extLst>
          </p:cNvPr>
          <p:cNvSpPr txBox="1"/>
          <p:nvPr/>
        </p:nvSpPr>
        <p:spPr>
          <a:xfrm>
            <a:off x="651752" y="529283"/>
            <a:ext cx="6094378" cy="769441"/>
          </a:xfrm>
          <a:prstGeom prst="rect">
            <a:avLst/>
          </a:prstGeom>
          <a:noFill/>
        </p:spPr>
        <p:txBody>
          <a:bodyPr wrap="square">
            <a:spAutoFit/>
          </a:bodyPr>
          <a:lstStyle/>
          <a:p>
            <a:r>
              <a:rPr lang="en-US" sz="4400" b="1" dirty="0"/>
              <a:t>Quarantine</a:t>
            </a:r>
            <a:endParaRPr lang="en-US" sz="4400" dirty="0"/>
          </a:p>
        </p:txBody>
      </p:sp>
    </p:spTree>
    <p:extLst>
      <p:ext uri="{BB962C8B-B14F-4D97-AF65-F5344CB8AC3E}">
        <p14:creationId xmlns:p14="http://schemas.microsoft.com/office/powerpoint/2010/main" val="1569251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5BAE238-E6D4-43EE-8938-0FFA71394B00}"/>
              </a:ext>
            </a:extLst>
          </p:cNvPr>
          <p:cNvSpPr>
            <a:spLocks noGrp="1"/>
          </p:cNvSpPr>
          <p:nvPr>
            <p:ph type="title"/>
          </p:nvPr>
        </p:nvSpPr>
        <p:spPr>
          <a:xfrm>
            <a:off x="777240" y="731519"/>
            <a:ext cx="2845191" cy="3237579"/>
          </a:xfrm>
        </p:spPr>
        <p:txBody>
          <a:bodyPr>
            <a:normAutofit/>
          </a:bodyPr>
          <a:lstStyle/>
          <a:p>
            <a:r>
              <a:rPr lang="en-US" sz="6600" b="1" dirty="0">
                <a:solidFill>
                  <a:srgbClr val="FFFFFF"/>
                </a:solidFill>
                <a:effectLst>
                  <a:outerShdw blurRad="38100" dist="38100" dir="2700000" algn="tl">
                    <a:srgbClr val="000000">
                      <a:alpha val="43137"/>
                    </a:srgbClr>
                  </a:outerShdw>
                </a:effectLst>
              </a:rPr>
              <a:t>Contact Tracing</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EE7E11-477F-4C7C-9B1D-4F53E176ABEB}"/>
              </a:ext>
            </a:extLst>
          </p:cNvPr>
          <p:cNvSpPr>
            <a:spLocks noGrp="1"/>
          </p:cNvSpPr>
          <p:nvPr>
            <p:ph idx="1"/>
          </p:nvPr>
        </p:nvSpPr>
        <p:spPr>
          <a:xfrm>
            <a:off x="4379709" y="686862"/>
            <a:ext cx="7037591" cy="5475129"/>
          </a:xfrm>
        </p:spPr>
        <p:txBody>
          <a:bodyPr anchor="ctr">
            <a:normAutofit/>
          </a:bodyPr>
          <a:lstStyle/>
          <a:p>
            <a:r>
              <a:rPr lang="en-US" sz="2200" dirty="0"/>
              <a:t>Contact tracing is being conducted throughout the state of Connecticut as a way to reduce the spread of the CORONA virus</a:t>
            </a:r>
          </a:p>
          <a:p>
            <a:r>
              <a:rPr lang="en-US" sz="2200" dirty="0"/>
              <a:t>Once a person has received a positive test, the Department of Public Health (DPH) will be alerted to new cases in </a:t>
            </a:r>
            <a:r>
              <a:rPr lang="en-US" sz="2200"/>
              <a:t>the area</a:t>
            </a:r>
            <a:r>
              <a:rPr lang="en-US" sz="2200" dirty="0"/>
              <a:t>.  The University is also informed of the test result. </a:t>
            </a:r>
          </a:p>
          <a:p>
            <a:r>
              <a:rPr lang="en-US" sz="2200" dirty="0"/>
              <a:t>Someone will contact you, possibly DPH or an Eastern staff member who has been certified as a Contact Tracer.  </a:t>
            </a:r>
          </a:p>
          <a:p>
            <a:r>
              <a:rPr lang="en-US" sz="2200" dirty="0"/>
              <a:t>They are going to ask a few questions about places you may have gone or people you may have been in contact with.    </a:t>
            </a:r>
          </a:p>
          <a:p>
            <a:r>
              <a:rPr lang="en-US" sz="2200" dirty="0"/>
              <a:t>As much information as you can provide will help with reducing the spread of the virus!  YOUR PERSONAL INFORMATION IS NEVER DISCLOSED. </a:t>
            </a:r>
          </a:p>
          <a:p>
            <a:endParaRPr lang="en-US" sz="2200" dirty="0"/>
          </a:p>
        </p:txBody>
      </p:sp>
    </p:spTree>
    <p:extLst>
      <p:ext uri="{BB962C8B-B14F-4D97-AF65-F5344CB8AC3E}">
        <p14:creationId xmlns:p14="http://schemas.microsoft.com/office/powerpoint/2010/main" val="98171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9D67-F5CC-428A-A5D1-58589D183485}"/>
              </a:ext>
            </a:extLst>
          </p:cNvPr>
          <p:cNvSpPr>
            <a:spLocks noGrp="1"/>
          </p:cNvSpPr>
          <p:nvPr>
            <p:ph type="title"/>
          </p:nvPr>
        </p:nvSpPr>
        <p:spPr>
          <a:xfrm>
            <a:off x="625733" y="631487"/>
            <a:ext cx="5277333" cy="1325563"/>
          </a:xfrm>
        </p:spPr>
        <p:txBody>
          <a:bodyPr>
            <a:normAutofit/>
          </a:bodyPr>
          <a:lstStyle/>
          <a:p>
            <a:r>
              <a:rPr lang="en-US" sz="6600" dirty="0"/>
              <a:t>Housing Staff</a:t>
            </a:r>
          </a:p>
        </p:txBody>
      </p:sp>
      <p:sp>
        <p:nvSpPr>
          <p:cNvPr id="3" name="Content Placeholder 2">
            <a:extLst>
              <a:ext uri="{FF2B5EF4-FFF2-40B4-BE49-F238E27FC236}">
                <a16:creationId xmlns:a16="http://schemas.microsoft.com/office/drawing/2014/main" id="{7D2A2581-F7E4-46C2-A67B-BA11AD6C562E}"/>
              </a:ext>
            </a:extLst>
          </p:cNvPr>
          <p:cNvSpPr>
            <a:spLocks noGrp="1"/>
          </p:cNvSpPr>
          <p:nvPr>
            <p:ph idx="1"/>
          </p:nvPr>
        </p:nvSpPr>
        <p:spPr>
          <a:xfrm>
            <a:off x="625733" y="1957050"/>
            <a:ext cx="5452698" cy="4096616"/>
          </a:xfrm>
        </p:spPr>
        <p:txBody>
          <a:bodyPr anchor="t">
            <a:normAutofit fontScale="92500" lnSpcReduction="10000"/>
          </a:bodyPr>
          <a:lstStyle/>
          <a:p>
            <a:r>
              <a:rPr lang="en-US" sz="3200" dirty="0"/>
              <a:t>The Housing Staff is still here to help you in any way necessary</a:t>
            </a:r>
          </a:p>
          <a:p>
            <a:r>
              <a:rPr lang="en-US" sz="3200" dirty="0"/>
              <a:t>When possible please call via phone or Teams to the hall office or email housing staff to help reduce potential spread</a:t>
            </a:r>
          </a:p>
          <a:p>
            <a:r>
              <a:rPr lang="en-US" sz="3200" dirty="0"/>
              <a:t>All meetings with housing staff with multiple students will be done with appropriate spacing or virtually</a:t>
            </a:r>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ouse">
            <a:extLst>
              <a:ext uri="{FF2B5EF4-FFF2-40B4-BE49-F238E27FC236}">
                <a16:creationId xmlns:a16="http://schemas.microsoft.com/office/drawing/2014/main" id="{B5366947-5AD8-4C1D-B08C-AF197556ED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127667169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002E9DA-5920-4438-A081-3023C26AEE3B}"/>
              </a:ext>
            </a:extLst>
          </p:cNvPr>
          <p:cNvSpPr>
            <a:spLocks noGrp="1"/>
          </p:cNvSpPr>
          <p:nvPr>
            <p:ph type="title"/>
          </p:nvPr>
        </p:nvSpPr>
        <p:spPr>
          <a:xfrm>
            <a:off x="1014141" y="1450655"/>
            <a:ext cx="3932030" cy="3956690"/>
          </a:xfrm>
        </p:spPr>
        <p:txBody>
          <a:bodyPr anchor="ctr">
            <a:normAutofit/>
          </a:bodyPr>
          <a:lstStyle/>
          <a:p>
            <a:r>
              <a:rPr lang="en-US" sz="5600">
                <a:solidFill>
                  <a:schemeClr val="bg1"/>
                </a:solidFill>
              </a:rPr>
              <a:t>Policy Enforcement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C48D62-D0DE-49DA-A84A-804B09F46728}"/>
              </a:ext>
            </a:extLst>
          </p:cNvPr>
          <p:cNvSpPr>
            <a:spLocks noGrp="1"/>
          </p:cNvSpPr>
          <p:nvPr>
            <p:ph idx="1"/>
          </p:nvPr>
        </p:nvSpPr>
        <p:spPr>
          <a:xfrm>
            <a:off x="5386192" y="413360"/>
            <a:ext cx="6501008" cy="5962377"/>
          </a:xfrm>
        </p:spPr>
        <p:txBody>
          <a:bodyPr anchor="ctr">
            <a:normAutofit/>
          </a:bodyPr>
          <a:lstStyle/>
          <a:p>
            <a:r>
              <a:rPr lang="en-US" sz="3200" dirty="0">
                <a:solidFill>
                  <a:schemeClr val="bg1"/>
                </a:solidFill>
              </a:rPr>
              <a:t>The university has communicated the requirements for all students on campus this fall.  Failure to follow Eastern’s COVID19 policies will be documented and addressed through the Office of Student Conduct</a:t>
            </a:r>
          </a:p>
          <a:p>
            <a:endParaRPr lang="en-US" sz="3200" dirty="0">
              <a:solidFill>
                <a:schemeClr val="bg1"/>
              </a:solidFill>
            </a:endParaRPr>
          </a:p>
          <a:p>
            <a:r>
              <a:rPr lang="en-US" sz="3200" dirty="0">
                <a:solidFill>
                  <a:schemeClr val="bg1"/>
                </a:solidFill>
              </a:rPr>
              <a:t>Depending on the severity of the violation, a student may face a variety of conduct sanctions up to and including removal from housing, suspension or expulsion. </a:t>
            </a:r>
          </a:p>
        </p:txBody>
      </p:sp>
    </p:spTree>
    <p:extLst>
      <p:ext uri="{BB962C8B-B14F-4D97-AF65-F5344CB8AC3E}">
        <p14:creationId xmlns:p14="http://schemas.microsoft.com/office/powerpoint/2010/main" val="79443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 stuffed animal&#10;&#10;Description automatically generated">
            <a:extLst>
              <a:ext uri="{FF2B5EF4-FFF2-40B4-BE49-F238E27FC236}">
                <a16:creationId xmlns:a16="http://schemas.microsoft.com/office/drawing/2014/main" id="{72078157-CF29-4FAB-816B-06A8C1A601EF}"/>
              </a:ext>
            </a:extLst>
          </p:cNvPr>
          <p:cNvPicPr>
            <a:picLocks noChangeAspect="1"/>
          </p:cNvPicPr>
          <p:nvPr/>
        </p:nvPicPr>
        <p:blipFill rotWithShape="1">
          <a:blip r:embed="rId2">
            <a:extLst>
              <a:ext uri="{28A0092B-C50C-407E-A947-70E740481C1C}">
                <a14:useLocalDpi xmlns:a14="http://schemas.microsoft.com/office/drawing/2010/main" val="0"/>
              </a:ext>
            </a:extLst>
          </a:blip>
          <a:srcRect t="23799" r="9092" b="26396"/>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20B859-96C3-4DA4-94CF-8F2F04392289}"/>
              </a:ext>
            </a:extLst>
          </p:cNvPr>
          <p:cNvSpPr>
            <a:spLocks noGrp="1"/>
          </p:cNvSpPr>
          <p:nvPr>
            <p:ph type="ctrTitle"/>
          </p:nvPr>
        </p:nvSpPr>
        <p:spPr>
          <a:xfrm>
            <a:off x="477980" y="1122363"/>
            <a:ext cx="6713042" cy="3204134"/>
          </a:xfrm>
        </p:spPr>
        <p:txBody>
          <a:bodyPr anchor="b">
            <a:noAutofit/>
          </a:bodyPr>
          <a:lstStyle/>
          <a:p>
            <a:pPr algn="l"/>
            <a:r>
              <a:rPr lang="en-US" sz="5400" dirty="0"/>
              <a:t>Questions?</a:t>
            </a:r>
            <a:br>
              <a:rPr lang="en-US" sz="3200" dirty="0"/>
            </a:br>
            <a:r>
              <a:rPr lang="en-US" sz="3200" dirty="0"/>
              <a:t>Go to </a:t>
            </a:r>
            <a:r>
              <a:rPr lang="en-US" sz="3200" dirty="0">
                <a:hlinkClick r:id="rId3"/>
              </a:rPr>
              <a:t>https://www.easternct.edu/reopening/student-support/housing-and-student-life.html</a:t>
            </a:r>
            <a:r>
              <a:rPr lang="en-US" sz="3200" dirty="0"/>
              <a:t> </a:t>
            </a:r>
            <a:br>
              <a:rPr lang="en-US" sz="3200" dirty="0"/>
            </a:br>
            <a:r>
              <a:rPr lang="en-US" sz="3200" dirty="0"/>
              <a:t>Or call 860.465.4597</a:t>
            </a:r>
            <a:endParaRPr lang="en-US" sz="32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24902B4-3FDB-45B6-B8F5-B6F4747765B9}"/>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176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E0832E8-6AE2-4047-9D45-602B2F616207}"/>
              </a:ext>
            </a:extLst>
          </p:cNvPr>
          <p:cNvPicPr>
            <a:picLocks noGrp="1" noChangeAspect="1"/>
          </p:cNvPicPr>
          <p:nvPr>
            <p:ph idx="1"/>
          </p:nvPr>
        </p:nvPicPr>
        <p:blipFill rotWithShape="1">
          <a:blip r:embed="rId2"/>
          <a:srcRect l="379" r="2085"/>
          <a:stretch/>
        </p:blipFill>
        <p:spPr>
          <a:xfrm>
            <a:off x="1155547" y="637762"/>
            <a:ext cx="9889808" cy="5576770"/>
          </a:xfrm>
          <a:prstGeom prst="rect">
            <a:avLst/>
          </a:prstGeom>
        </p:spPr>
      </p:pic>
    </p:spTree>
    <p:extLst>
      <p:ext uri="{BB962C8B-B14F-4D97-AF65-F5344CB8AC3E}">
        <p14:creationId xmlns:p14="http://schemas.microsoft.com/office/powerpoint/2010/main" val="203743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551B770-47F5-421A-B734-4C1DC18D65FD}"/>
              </a:ext>
            </a:extLst>
          </p:cNvPr>
          <p:cNvPicPr>
            <a:picLocks noGrp="1" noChangeAspect="1"/>
          </p:cNvPicPr>
          <p:nvPr>
            <p:ph idx="1"/>
          </p:nvPr>
        </p:nvPicPr>
        <p:blipFill rotWithShape="1">
          <a:blip r:embed="rId2"/>
          <a:srcRect t="2496" b="5997"/>
          <a:stretch/>
        </p:blipFill>
        <p:spPr>
          <a:xfrm>
            <a:off x="20" y="1"/>
            <a:ext cx="12191979" cy="4239482"/>
          </a:xfrm>
          <a:prstGeom prst="rect">
            <a:avLst/>
          </a:prstGeom>
        </p:spPr>
      </p:pic>
    </p:spTree>
    <p:extLst>
      <p:ext uri="{BB962C8B-B14F-4D97-AF65-F5344CB8AC3E}">
        <p14:creationId xmlns:p14="http://schemas.microsoft.com/office/powerpoint/2010/main" val="211660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0A07-0234-4C0B-BC6D-369B23B86726}"/>
              </a:ext>
            </a:extLst>
          </p:cNvPr>
          <p:cNvSpPr>
            <a:spLocks noGrp="1"/>
          </p:cNvSpPr>
          <p:nvPr>
            <p:ph type="title"/>
          </p:nvPr>
        </p:nvSpPr>
        <p:spPr/>
        <p:txBody>
          <a:bodyPr/>
          <a:lstStyle/>
          <a:p>
            <a:r>
              <a:rPr lang="en-US" dirty="0"/>
              <a:t>Pre-Move-In COVID-19 Testing</a:t>
            </a:r>
          </a:p>
        </p:txBody>
      </p:sp>
      <p:sp>
        <p:nvSpPr>
          <p:cNvPr id="3" name="Content Placeholder 2">
            <a:extLst>
              <a:ext uri="{FF2B5EF4-FFF2-40B4-BE49-F238E27FC236}">
                <a16:creationId xmlns:a16="http://schemas.microsoft.com/office/drawing/2014/main" id="{0854A049-2656-4F4C-8BCF-4A1F25414F99}"/>
              </a:ext>
            </a:extLst>
          </p:cNvPr>
          <p:cNvSpPr>
            <a:spLocks noGrp="1"/>
          </p:cNvSpPr>
          <p:nvPr>
            <p:ph idx="1"/>
          </p:nvPr>
        </p:nvSpPr>
        <p:spPr>
          <a:xfrm>
            <a:off x="484094" y="1489448"/>
            <a:ext cx="11443447" cy="5003427"/>
          </a:xfrm>
        </p:spPr>
        <p:txBody>
          <a:bodyPr>
            <a:normAutofit fontScale="77500" lnSpcReduction="20000"/>
          </a:bodyPr>
          <a:lstStyle/>
          <a:p>
            <a:r>
              <a:rPr lang="en-US" sz="3600" dirty="0"/>
              <a:t>Prior to moving into campus housing every residential student is required to have a negative COVID19 RTPCR Nasal test within 14 days of their arrival</a:t>
            </a:r>
          </a:p>
          <a:p>
            <a:r>
              <a:rPr lang="en-US" sz="3600" dirty="0"/>
              <a:t>ASK FOR – a COVID-19 (RT-PCR) Nasal Swab test</a:t>
            </a:r>
            <a:endParaRPr lang="en-US" sz="3600" dirty="0">
              <a:effectLst/>
            </a:endParaRPr>
          </a:p>
          <a:p>
            <a:pPr lvl="1"/>
            <a:r>
              <a:rPr lang="en-US" sz="3100" dirty="0"/>
              <a:t>The COVID-19 test this is required is the transcriptase polymerase chain reaction (RT-PCR) test. This is the simple nasal-swab test that is most commonly being performed. </a:t>
            </a:r>
          </a:p>
          <a:p>
            <a:pPr lvl="1"/>
            <a:r>
              <a:rPr lang="en-US" sz="3100" dirty="0"/>
              <a:t>There are a variety of testing sites throughout the state (as well as within other states) where the COVID-19 tests can be obtained. Please click the following link to view a listing of testing site options: </a:t>
            </a:r>
            <a:r>
              <a:rPr lang="en-US" sz="3100" u="sng" dirty="0">
                <a:hlinkClick r:id="rId2"/>
              </a:rPr>
              <a:t>https://www.easternct.edu/reopening/health-and-safety/testing-locations.html</a:t>
            </a:r>
            <a:endParaRPr lang="en-US" sz="3100" dirty="0"/>
          </a:p>
          <a:p>
            <a:r>
              <a:rPr lang="en-US" sz="3600" dirty="0"/>
              <a:t>Have the results sent to Student Health Services and bring a copy when you move in with your Name, Date of Birth, Result, and Test Taken</a:t>
            </a:r>
          </a:p>
          <a:p>
            <a:pPr lvl="1"/>
            <a:r>
              <a:rPr lang="en-US" sz="3100" dirty="0"/>
              <a:t>fax at 860-465-4560 or email </a:t>
            </a:r>
            <a:r>
              <a:rPr lang="en-US" sz="3100" u="sng" dirty="0">
                <a:hlinkClick r:id="rId2"/>
              </a:rPr>
              <a:t>allevoj@easternct.edu</a:t>
            </a:r>
            <a:endParaRPr lang="en-US" sz="3100" u="sng" dirty="0"/>
          </a:p>
        </p:txBody>
      </p:sp>
    </p:spTree>
    <p:extLst>
      <p:ext uri="{BB962C8B-B14F-4D97-AF65-F5344CB8AC3E}">
        <p14:creationId xmlns:p14="http://schemas.microsoft.com/office/powerpoint/2010/main" val="225020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2BC1-8B13-4845-807A-CB6A47EFA792}"/>
              </a:ext>
            </a:extLst>
          </p:cNvPr>
          <p:cNvSpPr>
            <a:spLocks noGrp="1"/>
          </p:cNvSpPr>
          <p:nvPr>
            <p:ph type="title"/>
          </p:nvPr>
        </p:nvSpPr>
        <p:spPr>
          <a:xfrm>
            <a:off x="3736622" y="152444"/>
            <a:ext cx="8184445" cy="1762984"/>
          </a:xfrm>
        </p:spPr>
        <p:txBody>
          <a:bodyPr anchor="b">
            <a:normAutofit/>
          </a:bodyPr>
          <a:lstStyle/>
          <a:p>
            <a:pPr algn="ctr"/>
            <a:r>
              <a:rPr lang="en-US" sz="6600" b="1" dirty="0">
                <a:effectLst>
                  <a:outerShdw blurRad="38100" dist="38100" dir="2700000" algn="tl">
                    <a:srgbClr val="000000">
                      <a:alpha val="43137"/>
                    </a:srgbClr>
                  </a:outerShdw>
                </a:effectLst>
              </a:rPr>
              <a:t>Warriors Wear Masks</a:t>
            </a:r>
          </a:p>
        </p:txBody>
      </p:sp>
      <p:sp>
        <p:nvSpPr>
          <p:cNvPr id="3" name="Content Placeholder 2">
            <a:extLst>
              <a:ext uri="{FF2B5EF4-FFF2-40B4-BE49-F238E27FC236}">
                <a16:creationId xmlns:a16="http://schemas.microsoft.com/office/drawing/2014/main" id="{E9E8A882-B64B-434C-8EB5-429D4C0FF2A3}"/>
              </a:ext>
            </a:extLst>
          </p:cNvPr>
          <p:cNvSpPr>
            <a:spLocks noGrp="1"/>
          </p:cNvSpPr>
          <p:nvPr>
            <p:ph idx="1"/>
          </p:nvPr>
        </p:nvSpPr>
        <p:spPr>
          <a:xfrm>
            <a:off x="4334933" y="2314807"/>
            <a:ext cx="7710311" cy="4390749"/>
          </a:xfrm>
        </p:spPr>
        <p:txBody>
          <a:bodyPr>
            <a:normAutofit/>
          </a:bodyPr>
          <a:lstStyle/>
          <a:p>
            <a:r>
              <a:rPr lang="en-US" sz="2000" dirty="0"/>
              <a:t>Your mask protects me, my mask protects you</a:t>
            </a:r>
          </a:p>
          <a:p>
            <a:r>
              <a:rPr lang="en-US" sz="2000" dirty="0"/>
              <a:t>Masks cover your mouth and nose</a:t>
            </a:r>
          </a:p>
          <a:p>
            <a:r>
              <a:rPr lang="en-US" sz="2000" dirty="0"/>
              <a:t>Masks need to be worn even when walking outside on campus</a:t>
            </a:r>
          </a:p>
          <a:p>
            <a:r>
              <a:rPr lang="en-US" sz="2000" dirty="0"/>
              <a:t>Masks need to be worn inside ALL campus buildings*</a:t>
            </a:r>
          </a:p>
          <a:p>
            <a:pPr marL="0" indent="0">
              <a:buNone/>
            </a:pPr>
            <a:endParaRPr lang="en-US" sz="2000" dirty="0"/>
          </a:p>
          <a:p>
            <a:pPr lvl="1"/>
            <a:r>
              <a:rPr lang="en-US" sz="2000" dirty="0"/>
              <a:t>When inside of your room, suite, or apartment you do not need to wear a mask as long as no one from outside of your room is present</a:t>
            </a:r>
          </a:p>
          <a:p>
            <a:pPr lvl="2"/>
            <a:r>
              <a:rPr lang="en-US" dirty="0"/>
              <a:t>When answering your room door you need to wear a mask</a:t>
            </a:r>
          </a:p>
          <a:p>
            <a:pPr marL="914400" lvl="2" indent="0">
              <a:buNone/>
            </a:pPr>
            <a:endParaRPr lang="en-US" dirty="0"/>
          </a:p>
          <a:p>
            <a:pPr lvl="1"/>
            <a:r>
              <a:rPr lang="en-US" sz="2000" dirty="0"/>
              <a:t>Masks do not need to be worn while showering, washing your face, or brushing your teeth in community bathrooms!</a:t>
            </a:r>
          </a:p>
          <a:p>
            <a:endParaRPr lang="en-US" sz="1700" dirty="0"/>
          </a:p>
        </p:txBody>
      </p:sp>
      <p:pic>
        <p:nvPicPr>
          <p:cNvPr id="4" name="Picture 3" descr="A close up of a toy stuffed animal&#10;&#10;Description automatically generated">
            <a:extLst>
              <a:ext uri="{FF2B5EF4-FFF2-40B4-BE49-F238E27FC236}">
                <a16:creationId xmlns:a16="http://schemas.microsoft.com/office/drawing/2014/main" id="{3073FEFE-8616-444A-B045-0911EE9AB393}"/>
              </a:ext>
            </a:extLst>
          </p:cNvPr>
          <p:cNvPicPr>
            <a:picLocks noChangeAspect="1"/>
          </p:cNvPicPr>
          <p:nvPr/>
        </p:nvPicPr>
        <p:blipFill rotWithShape="1">
          <a:blip r:embed="rId2">
            <a:extLst>
              <a:ext uri="{28A0092B-C50C-407E-A947-70E740481C1C}">
                <a14:useLocalDpi xmlns:a14="http://schemas.microsoft.com/office/drawing/2010/main" val="0"/>
              </a:ext>
            </a:extLst>
          </a:blip>
          <a:srcRect l="2392"/>
          <a:stretch/>
        </p:blipFill>
        <p:spPr>
          <a:xfrm>
            <a:off x="-146737"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805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23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B50463-C069-43A4-BF14-8D577C6B4AE0}"/>
              </a:ext>
            </a:extLst>
          </p:cNvPr>
          <p:cNvSpPr>
            <a:spLocks noGrp="1"/>
          </p:cNvSpPr>
          <p:nvPr>
            <p:ph type="title"/>
          </p:nvPr>
        </p:nvSpPr>
        <p:spPr>
          <a:xfrm>
            <a:off x="1179226" y="826680"/>
            <a:ext cx="9833548" cy="1325563"/>
          </a:xfrm>
        </p:spPr>
        <p:txBody>
          <a:bodyPr>
            <a:normAutofit/>
          </a:bodyPr>
          <a:lstStyle/>
          <a:p>
            <a:pPr algn="ctr"/>
            <a:r>
              <a:rPr lang="en-US" sz="7200" dirty="0">
                <a:solidFill>
                  <a:srgbClr val="FFFFFF"/>
                </a:solidFill>
              </a:rPr>
              <a:t>Symptom Survey</a:t>
            </a:r>
          </a:p>
        </p:txBody>
      </p:sp>
      <p:sp>
        <p:nvSpPr>
          <p:cNvPr id="3" name="Content Placeholder 2">
            <a:extLst>
              <a:ext uri="{FF2B5EF4-FFF2-40B4-BE49-F238E27FC236}">
                <a16:creationId xmlns:a16="http://schemas.microsoft.com/office/drawing/2014/main" id="{9778F6C9-5ECE-46B6-9340-562E5784467F}"/>
              </a:ext>
            </a:extLst>
          </p:cNvPr>
          <p:cNvSpPr>
            <a:spLocks noGrp="1"/>
          </p:cNvSpPr>
          <p:nvPr>
            <p:ph idx="1"/>
          </p:nvPr>
        </p:nvSpPr>
        <p:spPr>
          <a:xfrm>
            <a:off x="651353" y="2580362"/>
            <a:ext cx="10759858" cy="3206584"/>
          </a:xfrm>
        </p:spPr>
        <p:txBody>
          <a:bodyPr>
            <a:normAutofit lnSpcReduction="10000"/>
          </a:bodyPr>
          <a:lstStyle/>
          <a:p>
            <a:pPr marL="0" indent="0">
              <a:buNone/>
            </a:pPr>
            <a:r>
              <a:rPr lang="en-US" dirty="0">
                <a:solidFill>
                  <a:srgbClr val="000000"/>
                </a:solidFill>
              </a:rPr>
              <a:t>As a way to insure your health and safety you are required to keep track of you symptoms – we’ve made it easy for you.</a:t>
            </a:r>
          </a:p>
          <a:p>
            <a:pPr marL="0" indent="0">
              <a:buNone/>
            </a:pPr>
            <a:r>
              <a:rPr lang="en-US" dirty="0">
                <a:solidFill>
                  <a:srgbClr val="000000"/>
                </a:solidFill>
              </a:rPr>
              <a:t>Download the Live Safe Application to your phone and keep track of your symptoms for 7 consecutive days.  If you have symptoms of concern the application will alert you to contact your health care provider or seek medical attention from the campus doctor.  The application will also alert the doctor in advance that you are experiencing symptoms – someone from Health Services will check in with you.  </a:t>
            </a:r>
          </a:p>
          <a:p>
            <a:endParaRPr lang="en-US" sz="2000" dirty="0">
              <a:solidFill>
                <a:srgbClr val="000000"/>
              </a:solidFill>
            </a:endParaRPr>
          </a:p>
        </p:txBody>
      </p:sp>
      <p:sp>
        <p:nvSpPr>
          <p:cNvPr id="4" name="TextBox 3">
            <a:extLst>
              <a:ext uri="{FF2B5EF4-FFF2-40B4-BE49-F238E27FC236}">
                <a16:creationId xmlns:a16="http://schemas.microsoft.com/office/drawing/2014/main" id="{2F5E1AE2-BB59-46EE-BE8B-B45879C2AA03}"/>
              </a:ext>
            </a:extLst>
          </p:cNvPr>
          <p:cNvSpPr txBox="1"/>
          <p:nvPr/>
        </p:nvSpPr>
        <p:spPr>
          <a:xfrm>
            <a:off x="780790" y="5592188"/>
            <a:ext cx="10759858" cy="1154162"/>
          </a:xfrm>
          <a:prstGeom prst="rect">
            <a:avLst/>
          </a:prstGeom>
          <a:noFill/>
        </p:spPr>
        <p:txBody>
          <a:bodyPr wrap="square" rtlCol="0">
            <a:spAutoFit/>
          </a:bodyPr>
          <a:lstStyle/>
          <a:p>
            <a:pPr>
              <a:spcAft>
                <a:spcPts val="600"/>
              </a:spcAft>
            </a:pPr>
            <a:r>
              <a:rPr lang="en-US" sz="3200" dirty="0">
                <a:solidFill>
                  <a:srgbClr val="FF0000"/>
                </a:solidFill>
                <a:hlinkClick r:id="rId3"/>
              </a:rPr>
              <a:t>https://www.easternct.edu/police/campus-safety/livesafe.html</a:t>
            </a:r>
            <a:endParaRPr lang="en-US" sz="3200" dirty="0">
              <a:solidFill>
                <a:srgbClr val="FF0000"/>
              </a:solidFill>
            </a:endParaRPr>
          </a:p>
          <a:p>
            <a:pPr>
              <a:spcAft>
                <a:spcPts val="600"/>
              </a:spcAft>
            </a:pPr>
            <a:r>
              <a:rPr lang="en-US" sz="3200" dirty="0">
                <a:solidFill>
                  <a:srgbClr val="FF0000"/>
                </a:solidFill>
                <a:hlinkClick r:id="rId3"/>
              </a:rPr>
              <a:t>https://livesafe.jotform.com/202185558937971</a:t>
            </a:r>
            <a:endParaRPr lang="en-US" sz="3200" dirty="0">
              <a:solidFill>
                <a:srgbClr val="FF0000"/>
              </a:solidFill>
            </a:endParaRPr>
          </a:p>
        </p:txBody>
      </p:sp>
    </p:spTree>
    <p:extLst>
      <p:ext uri="{BB962C8B-B14F-4D97-AF65-F5344CB8AC3E}">
        <p14:creationId xmlns:p14="http://schemas.microsoft.com/office/powerpoint/2010/main" val="362165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F6E3630-80C9-4A4D-B1F1-058C7C0F9BAC}"/>
              </a:ext>
            </a:extLst>
          </p:cNvPr>
          <p:cNvSpPr>
            <a:spLocks noGrp="1"/>
          </p:cNvSpPr>
          <p:nvPr>
            <p:ph type="title"/>
          </p:nvPr>
        </p:nvSpPr>
        <p:spPr>
          <a:xfrm>
            <a:off x="1014141" y="1450655"/>
            <a:ext cx="3932030" cy="3956690"/>
          </a:xfrm>
        </p:spPr>
        <p:txBody>
          <a:bodyPr anchor="ctr">
            <a:normAutofit/>
          </a:bodyPr>
          <a:lstStyle/>
          <a:p>
            <a:r>
              <a:rPr lang="en-US" sz="6800">
                <a:solidFill>
                  <a:schemeClr val="bg1"/>
                </a:solidFill>
              </a:rPr>
              <a:t>Symptoms include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0E478B-FCE0-496D-9016-2849BF3944FE}"/>
              </a:ext>
            </a:extLst>
          </p:cNvPr>
          <p:cNvSpPr>
            <a:spLocks noGrp="1"/>
          </p:cNvSpPr>
          <p:nvPr>
            <p:ph idx="1"/>
          </p:nvPr>
        </p:nvSpPr>
        <p:spPr>
          <a:xfrm>
            <a:off x="5508978" y="375792"/>
            <a:ext cx="6478430" cy="6075112"/>
          </a:xfrm>
        </p:spPr>
        <p:txBody>
          <a:bodyPr anchor="ctr">
            <a:normAutofit/>
          </a:bodyPr>
          <a:lstStyle/>
          <a:p>
            <a:pPr lvl="0"/>
            <a:r>
              <a:rPr lang="en-US" dirty="0">
                <a:solidFill>
                  <a:schemeClr val="bg1"/>
                </a:solidFill>
              </a:rPr>
              <a:t>Do you have a </a:t>
            </a:r>
            <a:r>
              <a:rPr lang="en-US" u="sng" dirty="0">
                <a:solidFill>
                  <a:schemeClr val="bg1"/>
                </a:solidFill>
              </a:rPr>
              <a:t>fever or chills</a:t>
            </a:r>
            <a:r>
              <a:rPr lang="en-US" dirty="0">
                <a:solidFill>
                  <a:schemeClr val="bg1"/>
                </a:solidFill>
              </a:rPr>
              <a:t>?</a:t>
            </a:r>
          </a:p>
          <a:p>
            <a:pPr lvl="0"/>
            <a:r>
              <a:rPr lang="en-US" dirty="0">
                <a:solidFill>
                  <a:schemeClr val="bg1"/>
                </a:solidFill>
              </a:rPr>
              <a:t>Have you </a:t>
            </a:r>
            <a:r>
              <a:rPr lang="en-US" u="sng" dirty="0">
                <a:solidFill>
                  <a:schemeClr val="bg1"/>
                </a:solidFill>
              </a:rPr>
              <a:t>developed a cough</a:t>
            </a:r>
            <a:r>
              <a:rPr lang="en-US" dirty="0">
                <a:solidFill>
                  <a:schemeClr val="bg1"/>
                </a:solidFill>
              </a:rPr>
              <a:t>?</a:t>
            </a:r>
          </a:p>
          <a:p>
            <a:pPr lvl="0"/>
            <a:r>
              <a:rPr lang="en-US" dirty="0">
                <a:solidFill>
                  <a:schemeClr val="bg1"/>
                </a:solidFill>
              </a:rPr>
              <a:t>Are you feeling </a:t>
            </a:r>
            <a:r>
              <a:rPr lang="en-US" u="sng" dirty="0">
                <a:solidFill>
                  <a:schemeClr val="bg1"/>
                </a:solidFill>
              </a:rPr>
              <a:t>unusually tired </a:t>
            </a:r>
            <a:r>
              <a:rPr lang="en-US" dirty="0">
                <a:solidFill>
                  <a:schemeClr val="bg1"/>
                </a:solidFill>
              </a:rPr>
              <a:t>or fatigued?</a:t>
            </a:r>
          </a:p>
          <a:p>
            <a:pPr lvl="0"/>
            <a:r>
              <a:rPr lang="en-US" dirty="0">
                <a:solidFill>
                  <a:schemeClr val="bg1"/>
                </a:solidFill>
              </a:rPr>
              <a:t>Do you have a </a:t>
            </a:r>
            <a:r>
              <a:rPr lang="en-US" u="sng" dirty="0">
                <a:solidFill>
                  <a:schemeClr val="bg1"/>
                </a:solidFill>
              </a:rPr>
              <a:t>headache</a:t>
            </a:r>
            <a:r>
              <a:rPr lang="en-US" dirty="0">
                <a:solidFill>
                  <a:schemeClr val="bg1"/>
                </a:solidFill>
              </a:rPr>
              <a:t>?</a:t>
            </a:r>
          </a:p>
          <a:p>
            <a:pPr lvl="0"/>
            <a:r>
              <a:rPr lang="en-US" dirty="0">
                <a:solidFill>
                  <a:schemeClr val="bg1"/>
                </a:solidFill>
              </a:rPr>
              <a:t>Have you experienced a </a:t>
            </a:r>
            <a:r>
              <a:rPr lang="en-US" u="sng" dirty="0">
                <a:solidFill>
                  <a:schemeClr val="bg1"/>
                </a:solidFill>
              </a:rPr>
              <a:t>sudden loss of taste or smell?</a:t>
            </a:r>
          </a:p>
          <a:p>
            <a:pPr lvl="0"/>
            <a:r>
              <a:rPr lang="en-US" dirty="0">
                <a:solidFill>
                  <a:schemeClr val="bg1"/>
                </a:solidFill>
              </a:rPr>
              <a:t>Do you have </a:t>
            </a:r>
            <a:r>
              <a:rPr lang="en-US" u="sng" dirty="0">
                <a:solidFill>
                  <a:schemeClr val="bg1"/>
                </a:solidFill>
              </a:rPr>
              <a:t>sore throat</a:t>
            </a:r>
            <a:r>
              <a:rPr lang="en-US" dirty="0">
                <a:solidFill>
                  <a:schemeClr val="bg1"/>
                </a:solidFill>
              </a:rPr>
              <a:t>?</a:t>
            </a:r>
          </a:p>
          <a:p>
            <a:pPr lvl="0"/>
            <a:r>
              <a:rPr lang="en-US" dirty="0">
                <a:solidFill>
                  <a:schemeClr val="bg1"/>
                </a:solidFill>
              </a:rPr>
              <a:t>Do you have </a:t>
            </a:r>
            <a:r>
              <a:rPr lang="en-US" u="sng" dirty="0">
                <a:solidFill>
                  <a:schemeClr val="bg1"/>
                </a:solidFill>
              </a:rPr>
              <a:t>runny nose or are congested?</a:t>
            </a:r>
          </a:p>
          <a:p>
            <a:pPr lvl="0"/>
            <a:r>
              <a:rPr lang="en-US" dirty="0">
                <a:solidFill>
                  <a:schemeClr val="bg1"/>
                </a:solidFill>
              </a:rPr>
              <a:t>Are you feeling </a:t>
            </a:r>
            <a:r>
              <a:rPr lang="en-US" u="sng" dirty="0">
                <a:solidFill>
                  <a:schemeClr val="bg1"/>
                </a:solidFill>
              </a:rPr>
              <a:t>nauseous or vomiting</a:t>
            </a:r>
            <a:r>
              <a:rPr lang="en-US" dirty="0">
                <a:solidFill>
                  <a:schemeClr val="bg1"/>
                </a:solidFill>
              </a:rPr>
              <a:t>?</a:t>
            </a:r>
          </a:p>
        </p:txBody>
      </p:sp>
    </p:spTree>
    <p:extLst>
      <p:ext uri="{BB962C8B-B14F-4D97-AF65-F5344CB8AC3E}">
        <p14:creationId xmlns:p14="http://schemas.microsoft.com/office/powerpoint/2010/main" val="383412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8FCA-3E1F-4FEF-B551-C3E00042DB3C}"/>
              </a:ext>
            </a:extLst>
          </p:cNvPr>
          <p:cNvSpPr>
            <a:spLocks noGrp="1"/>
          </p:cNvSpPr>
          <p:nvPr>
            <p:ph type="title"/>
          </p:nvPr>
        </p:nvSpPr>
        <p:spPr>
          <a:xfrm>
            <a:off x="767178" y="94865"/>
            <a:ext cx="10515600" cy="1325563"/>
          </a:xfrm>
        </p:spPr>
        <p:txBody>
          <a:bodyPr/>
          <a:lstStyle/>
          <a:p>
            <a:r>
              <a:rPr lang="en-US"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Random COVID-19 Testing</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8C08647-8E2E-4525-96C3-336B143E8322}"/>
              </a:ext>
            </a:extLst>
          </p:cNvPr>
          <p:cNvSpPr>
            <a:spLocks noGrp="1"/>
          </p:cNvSpPr>
          <p:nvPr>
            <p:ph idx="1"/>
          </p:nvPr>
        </p:nvSpPr>
        <p:spPr>
          <a:xfrm>
            <a:off x="275207" y="1171853"/>
            <a:ext cx="11780667" cy="5317724"/>
          </a:xfrm>
        </p:spPr>
        <p:txBody>
          <a:bodyPr>
            <a:normAutofit fontScale="62500" lnSpcReduction="20000"/>
          </a:bodyPr>
          <a:lstStyle/>
          <a:p>
            <a:pPr marL="0" indent="0">
              <a:lnSpc>
                <a:spcPct val="120000"/>
              </a:lnSpc>
              <a:spcBef>
                <a:spcPts val="0"/>
              </a:spcBef>
              <a:buNone/>
            </a:pPr>
            <a:r>
              <a:rPr lang="en-US" dirty="0">
                <a:latin typeface="Segoe UI" panose="020B0502040204020203" pitchFamily="34" charset="0"/>
                <a:cs typeface="Segoe UI" panose="020B0502040204020203" pitchFamily="34" charset="0"/>
              </a:rPr>
              <a:t>The state of Connecticut has asked all colleges and Universities to provide testing to randomly selected  residential students.  The CSCU system of Colleges and Universities will check between 5 – 10% of all residential students.</a:t>
            </a:r>
          </a:p>
          <a:p>
            <a:pPr marL="0" indent="0">
              <a:lnSpc>
                <a:spcPct val="120000"/>
              </a:lnSpc>
              <a:spcBef>
                <a:spcPts val="0"/>
              </a:spcBef>
              <a:buNone/>
            </a:pPr>
            <a:endParaRPr lang="en-US"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dirty="0">
                <a:latin typeface="Segoe UI" panose="020B0502040204020203" pitchFamily="34" charset="0"/>
                <a:cs typeface="Segoe UI" panose="020B0502040204020203" pitchFamily="34" charset="0"/>
              </a:rPr>
              <a:t>Eastern has secured the services of Griffin Health Care to come to campus two afternoons per week Tuesday and Wednesday to test a random sample, provided by Housing and Residential life.  </a:t>
            </a:r>
          </a:p>
          <a:p>
            <a:pPr marL="0" indent="0">
              <a:lnSpc>
                <a:spcPct val="120000"/>
              </a:lnSpc>
              <a:spcBef>
                <a:spcPts val="0"/>
              </a:spcBef>
              <a:buNone/>
            </a:pPr>
            <a:endParaRPr lang="en-US"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dirty="0">
                <a:latin typeface="Segoe UI" panose="020B0502040204020203" pitchFamily="34" charset="0"/>
                <a:cs typeface="Segoe UI" panose="020B0502040204020203" pitchFamily="34" charset="0"/>
              </a:rPr>
              <a:t>You will be expected to arrive at the testing site, located in the currently vacant Library Café during the allotted times for testing.  You do not need to make an appointment, BUT </a:t>
            </a:r>
            <a:r>
              <a:rPr lang="en-US" b="1" dirty="0">
                <a:solidFill>
                  <a:srgbClr val="FF0000"/>
                </a:solidFill>
                <a:latin typeface="Segoe UI" panose="020B0502040204020203" pitchFamily="34" charset="0"/>
                <a:cs typeface="Segoe UI" panose="020B0502040204020203" pitchFamily="34" charset="0"/>
              </a:rPr>
              <a:t>YOU DO NEED TO SHOW UP DURING THE ALOTTED TIME.  </a:t>
            </a:r>
          </a:p>
          <a:p>
            <a:pPr marL="0" indent="0">
              <a:lnSpc>
                <a:spcPct val="120000"/>
              </a:lnSpc>
              <a:spcBef>
                <a:spcPts val="0"/>
              </a:spcBef>
              <a:buNone/>
            </a:pPr>
            <a:endParaRPr lang="en-US"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dirty="0">
                <a:latin typeface="Segoe UI" panose="020B0502040204020203" pitchFamily="34" charset="0"/>
                <a:cs typeface="Segoe UI" panose="020B0502040204020203" pitchFamily="34" charset="0"/>
              </a:rPr>
              <a:t>The process should take no more than 10 minutes. – </a:t>
            </a:r>
            <a:r>
              <a:rPr lang="en-US" b="1" dirty="0">
                <a:solidFill>
                  <a:srgbClr val="FF0000"/>
                </a:solidFill>
                <a:latin typeface="Segoe UI" panose="020B0502040204020203" pitchFamily="34" charset="0"/>
                <a:cs typeface="Segoe UI" panose="020B0502040204020203" pitchFamily="34" charset="0"/>
              </a:rPr>
              <a:t>YOU MUST SHOW YOUR ID</a:t>
            </a:r>
            <a:r>
              <a:rPr lang="en-US" dirty="0">
                <a:latin typeface="Segoe UI" panose="020B0502040204020203" pitchFamily="34" charset="0"/>
                <a:cs typeface="Segoe UI" panose="020B0502040204020203" pitchFamily="34" charset="0"/>
              </a:rPr>
              <a:t> </a:t>
            </a:r>
          </a:p>
          <a:p>
            <a:pPr marL="0" indent="0">
              <a:lnSpc>
                <a:spcPct val="120000"/>
              </a:lnSpc>
              <a:spcBef>
                <a:spcPts val="0"/>
              </a:spcBef>
              <a:buNone/>
            </a:pPr>
            <a:endParaRPr lang="en-US"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dirty="0">
                <a:latin typeface="Segoe UI" panose="020B0502040204020203" pitchFamily="34" charset="0"/>
                <a:cs typeface="Segoe UI" panose="020B0502040204020203" pitchFamily="34" charset="0"/>
              </a:rPr>
              <a:t>Positive test results will be returned to the campus and a series of steps will begin to ensure your safety and the safety of the campus. </a:t>
            </a:r>
          </a:p>
          <a:p>
            <a:pPr marL="0" indent="0">
              <a:lnSpc>
                <a:spcPct val="120000"/>
              </a:lnSpc>
              <a:spcBef>
                <a:spcPts val="0"/>
              </a:spcBef>
              <a:buNone/>
            </a:pPr>
            <a:endParaRPr lang="en-US" dirty="0">
              <a:latin typeface="Segoe UI" panose="020B0502040204020203" pitchFamily="34" charset="0"/>
              <a:cs typeface="Segoe UI" panose="020B0502040204020203" pitchFamily="34" charset="0"/>
            </a:endParaRPr>
          </a:p>
          <a:p>
            <a:pPr marL="0" indent="0" algn="ctr">
              <a:lnSpc>
                <a:spcPct val="120000"/>
              </a:lnSpc>
              <a:spcBef>
                <a:spcPts val="0"/>
              </a:spcBef>
              <a:buNone/>
            </a:pPr>
            <a:r>
              <a:rPr lang="en-US" sz="3800" b="1" dirty="0">
                <a:solidFill>
                  <a:srgbClr val="FF0000"/>
                </a:solidFill>
                <a:latin typeface="Segoe UI" panose="020B0502040204020203" pitchFamily="34" charset="0"/>
                <a:cs typeface="Segoe UI" panose="020B0502040204020203" pitchFamily="34" charset="0"/>
              </a:rPr>
              <a:t>Failure to test during your time period will result in removal from housing until you are tested and negative test results are received! </a:t>
            </a:r>
          </a:p>
          <a:p>
            <a:pPr marL="0" indent="0">
              <a:lnSpc>
                <a:spcPct val="120000"/>
              </a:lnSpc>
              <a:spcBef>
                <a:spcPts val="0"/>
              </a:spcBef>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2261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1935</Words>
  <Application>Microsoft Office PowerPoint</Application>
  <PresentationFormat>Widescreen</PresentationFormat>
  <Paragraphs>117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Segoe UI</vt:lpstr>
      <vt:lpstr>Segoe UI Light</vt:lpstr>
      <vt:lpstr>Office Theme</vt:lpstr>
      <vt:lpstr>Eastern  COVID-19 Policies</vt:lpstr>
      <vt:lpstr>PowerPoint Presentation</vt:lpstr>
      <vt:lpstr>PowerPoint Presentation</vt:lpstr>
      <vt:lpstr>PowerPoint Presentation</vt:lpstr>
      <vt:lpstr>Pre-Move-In COVID-19 Testing</vt:lpstr>
      <vt:lpstr>Warriors Wear Masks</vt:lpstr>
      <vt:lpstr>Symptom Survey</vt:lpstr>
      <vt:lpstr>Symptoms include</vt:lpstr>
      <vt:lpstr>Random COVID-19 Testing</vt:lpstr>
      <vt:lpstr>Social Distancing</vt:lpstr>
      <vt:lpstr>Residence hall visitors</vt:lpstr>
      <vt:lpstr>Residence hall access</vt:lpstr>
      <vt:lpstr>Entrances, Stairwells, Elevators</vt:lpstr>
      <vt:lpstr>Bathrooms</vt:lpstr>
      <vt:lpstr>Isolation</vt:lpstr>
      <vt:lpstr>PowerPoint Presentation</vt:lpstr>
      <vt:lpstr>PowerPoint Presentation</vt:lpstr>
      <vt:lpstr>Quarantine</vt:lpstr>
      <vt:lpstr>PowerPoint Presentation</vt:lpstr>
      <vt:lpstr>PowerPoint Presentation</vt:lpstr>
      <vt:lpstr>Contact Tracing</vt:lpstr>
      <vt:lpstr>Housing Staff</vt:lpstr>
      <vt:lpstr>Policy Enforcement</vt:lpstr>
      <vt:lpstr>Questions? Go to https://www.easternct.edu/reopening/student-support/housing-and-student-life.html  Or call 860.465.4597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COVID-19 Policies</dc:title>
  <dc:creator>Serignese,Paul C.(Housing and Residential Life)</dc:creator>
  <cp:lastModifiedBy>Serignese,Paul C.(Housing and Residential Life)</cp:lastModifiedBy>
  <cp:revision>11</cp:revision>
  <dcterms:created xsi:type="dcterms:W3CDTF">2020-08-20T03:06:05Z</dcterms:created>
  <dcterms:modified xsi:type="dcterms:W3CDTF">2020-08-20T18:43:18Z</dcterms:modified>
</cp:coreProperties>
</file>