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DM Sans" pitchFamily="2" charset="0"/>
      <p:regular r:id="rId15"/>
      <p:bold r:id="rId16"/>
      <p:italic r:id="rId17"/>
      <p:boldItalic r:id="rId18"/>
    </p:embeddedFont>
    <p:embeddedFont>
      <p:font typeface="DM Sans Bold" charset="0"/>
      <p:regular r:id="rId19"/>
      <p:bold r:id="rId20"/>
    </p:embeddedFont>
    <p:embeddedFont>
      <p:font typeface="DM Sans Bold Italics" panose="020B0604020202020204" charset="0"/>
      <p:regular r:id="rId21"/>
    </p:embeddedFont>
    <p:embeddedFont>
      <p:font typeface="DM Sans Italic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92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7.svg"/><Relationship Id="rId4" Type="http://schemas.openxmlformats.org/officeDocument/2006/relationships/image" Target="../media/image6.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nowosielskik@easternct.edu"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www.easternct.edu/graduate-division/partners-and-resources/teacher-certification.html" TargetMode="External"/><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https://portal.ct.gov/sdecertification?language=en_U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nowosielskik@easternct.edu" TargetMode="External"/><Relationship Id="rId3" Type="http://schemas.openxmlformats.org/officeDocument/2006/relationships/image" Target="../media/image2.sv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mailto:colwellr@easternc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vOdgE8F5lEI" TargetMode="External"/><Relationship Id="rId5" Type="http://schemas.openxmlformats.org/officeDocument/2006/relationships/image" Target="../media/image4.jpeg"/><Relationship Id="rId4" Type="http://schemas.openxmlformats.org/officeDocument/2006/relationships/hyperlink" Target="https://www.youtube.com/watch?v=fdVNRaCVD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sdeportal.ct.gov/cecscreateuser/CECSNewUserCreation.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youtube.com/watch?v=Wj97L7djiSk" TargetMode="Externa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hyperlink" Target="https://portal.ct.gov/sdecertification/CECS-Login?language=en_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portal.ct.gov/sdecertification/CECS-Login?language=en_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owosielskik@easternct.edu"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nowosielskik@easternct.edu" TargetMode="Externa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48062" y="6251892"/>
            <a:ext cx="2776096" cy="2385708"/>
          </a:xfrm>
          <a:custGeom>
            <a:avLst/>
            <a:gdLst/>
            <a:ahLst/>
            <a:cxnLst/>
            <a:rect l="l" t="t" r="r" b="b"/>
            <a:pathLst>
              <a:path w="2776096" h="2385708">
                <a:moveTo>
                  <a:pt x="0" y="0"/>
                </a:moveTo>
                <a:lnTo>
                  <a:pt x="2776097" y="0"/>
                </a:lnTo>
                <a:lnTo>
                  <a:pt x="2776097" y="2385708"/>
                </a:lnTo>
                <a:lnTo>
                  <a:pt x="0" y="2385708"/>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5305630" y="3361052"/>
            <a:ext cx="10620170" cy="1660526"/>
          </a:xfrm>
          <a:prstGeom prst="rect">
            <a:avLst/>
          </a:prstGeom>
        </p:spPr>
        <p:txBody>
          <a:bodyPr lIns="0" tIns="0" rIns="0" bIns="0" rtlCol="0" anchor="t">
            <a:spAutoFit/>
          </a:bodyPr>
          <a:lstStyle/>
          <a:p>
            <a:pPr algn="r">
              <a:lnSpc>
                <a:spcPts val="12500"/>
              </a:lnSpc>
            </a:pPr>
            <a:r>
              <a:rPr lang="en-US" sz="12500" b="1">
                <a:solidFill>
                  <a:srgbClr val="FFFFFF"/>
                </a:solidFill>
                <a:latin typeface="DM Sans Bold"/>
                <a:ea typeface="DM Sans Bold"/>
                <a:cs typeface="DM Sans Bold"/>
                <a:sym typeface="DM Sans Bold"/>
              </a:rPr>
              <a:t>EASTERN </a:t>
            </a:r>
          </a:p>
        </p:txBody>
      </p:sp>
      <p:sp>
        <p:nvSpPr>
          <p:cNvPr id="8" name="TextBox 8"/>
          <p:cNvSpPr txBox="1"/>
          <p:nvPr/>
        </p:nvSpPr>
        <p:spPr>
          <a:xfrm>
            <a:off x="7615171" y="6640827"/>
            <a:ext cx="8310629" cy="523246"/>
          </a:xfrm>
          <a:prstGeom prst="rect">
            <a:avLst/>
          </a:prstGeom>
        </p:spPr>
        <p:txBody>
          <a:bodyPr lIns="0" tIns="0" rIns="0" bIns="0" rtlCol="0" anchor="t">
            <a:spAutoFit/>
          </a:bodyPr>
          <a:lstStyle/>
          <a:p>
            <a:pPr algn="r">
              <a:lnSpc>
                <a:spcPts val="4070"/>
              </a:lnSpc>
            </a:pPr>
            <a:r>
              <a:rPr lang="en-US" sz="3700" i="1">
                <a:solidFill>
                  <a:srgbClr val="FFFFFF"/>
                </a:solidFill>
                <a:latin typeface="DM Sans Italics"/>
                <a:ea typeface="DM Sans Italics"/>
                <a:cs typeface="DM Sans Italics"/>
                <a:sym typeface="DM Sans Italics"/>
              </a:rPr>
              <a:t>Teacher Certification Instructions</a:t>
            </a:r>
          </a:p>
        </p:txBody>
      </p:sp>
      <p:sp>
        <p:nvSpPr>
          <p:cNvPr id="9" name="TextBox 9"/>
          <p:cNvSpPr txBox="1"/>
          <p:nvPr/>
        </p:nvSpPr>
        <p:spPr>
          <a:xfrm>
            <a:off x="7615171" y="7202173"/>
            <a:ext cx="8310629" cy="523246"/>
          </a:xfrm>
          <a:prstGeom prst="rect">
            <a:avLst/>
          </a:prstGeom>
        </p:spPr>
        <p:txBody>
          <a:bodyPr lIns="0" tIns="0" rIns="0" bIns="0" rtlCol="0" anchor="t">
            <a:spAutoFit/>
          </a:bodyPr>
          <a:lstStyle/>
          <a:p>
            <a:pPr algn="r">
              <a:lnSpc>
                <a:spcPts val="4070"/>
              </a:lnSpc>
            </a:pPr>
            <a:r>
              <a:rPr lang="en-US" sz="3700" i="1">
                <a:solidFill>
                  <a:srgbClr val="FFFFFF"/>
                </a:solidFill>
                <a:latin typeface="DM Sans Italics"/>
                <a:ea typeface="DM Sans Italics"/>
                <a:cs typeface="DM Sans Italics"/>
                <a:sym typeface="DM Sans Italics"/>
              </a:rPr>
              <a:t>Spring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52952" y="583151"/>
            <a:ext cx="17567246" cy="9120698"/>
            <a:chOff x="0" y="0"/>
            <a:chExt cx="4626765" cy="2402159"/>
          </a:xfrm>
        </p:grpSpPr>
        <p:sp>
          <p:nvSpPr>
            <p:cNvPr id="5" name="Freeform 5"/>
            <p:cNvSpPr/>
            <p:nvPr/>
          </p:nvSpPr>
          <p:spPr>
            <a:xfrm>
              <a:off x="0" y="0"/>
              <a:ext cx="4626764" cy="2402159"/>
            </a:xfrm>
            <a:custGeom>
              <a:avLst/>
              <a:gdLst/>
              <a:ahLst/>
              <a:cxnLst/>
              <a:rect l="l" t="t" r="r" b="b"/>
              <a:pathLst>
                <a:path w="4626764" h="2402159">
                  <a:moveTo>
                    <a:pt x="21154" y="0"/>
                  </a:moveTo>
                  <a:lnTo>
                    <a:pt x="4605611" y="0"/>
                  </a:lnTo>
                  <a:cubicBezTo>
                    <a:pt x="4611221" y="0"/>
                    <a:pt x="4616602" y="2229"/>
                    <a:pt x="4620569" y="6196"/>
                  </a:cubicBezTo>
                  <a:cubicBezTo>
                    <a:pt x="4624536" y="10163"/>
                    <a:pt x="4626764" y="15543"/>
                    <a:pt x="4626764" y="21154"/>
                  </a:cubicBezTo>
                  <a:lnTo>
                    <a:pt x="4626764" y="2381005"/>
                  </a:lnTo>
                  <a:cubicBezTo>
                    <a:pt x="4626764" y="2386616"/>
                    <a:pt x="4624536" y="2391996"/>
                    <a:pt x="4620569" y="2395963"/>
                  </a:cubicBezTo>
                  <a:cubicBezTo>
                    <a:pt x="4616602" y="2399930"/>
                    <a:pt x="4611221" y="2402159"/>
                    <a:pt x="4605611" y="2402159"/>
                  </a:cubicBezTo>
                  <a:lnTo>
                    <a:pt x="21154" y="2402159"/>
                  </a:lnTo>
                  <a:cubicBezTo>
                    <a:pt x="15543" y="2402159"/>
                    <a:pt x="10163" y="2399930"/>
                    <a:pt x="6196" y="2395963"/>
                  </a:cubicBezTo>
                  <a:cubicBezTo>
                    <a:pt x="2229" y="2391996"/>
                    <a:pt x="0" y="2386616"/>
                    <a:pt x="0" y="2381005"/>
                  </a:cubicBezTo>
                  <a:lnTo>
                    <a:pt x="0" y="21154"/>
                  </a:lnTo>
                  <a:cubicBezTo>
                    <a:pt x="0" y="15543"/>
                    <a:pt x="2229" y="10163"/>
                    <a:pt x="6196" y="6196"/>
                  </a:cubicBezTo>
                  <a:cubicBezTo>
                    <a:pt x="10163" y="2229"/>
                    <a:pt x="15543" y="0"/>
                    <a:pt x="21154" y="0"/>
                  </a:cubicBezTo>
                  <a:close/>
                </a:path>
              </a:pathLst>
            </a:custGeom>
            <a:solidFill>
              <a:srgbClr val="002A5C"/>
            </a:solidFill>
          </p:spPr>
          <p:txBody>
            <a:bodyPr/>
            <a:lstStyle/>
            <a:p>
              <a:endParaRPr lang="en-US"/>
            </a:p>
          </p:txBody>
        </p:sp>
        <p:sp>
          <p:nvSpPr>
            <p:cNvPr id="6" name="TextBox 6"/>
            <p:cNvSpPr txBox="1"/>
            <p:nvPr/>
          </p:nvSpPr>
          <p:spPr>
            <a:xfrm>
              <a:off x="0" y="-38100"/>
              <a:ext cx="4626765" cy="2440259"/>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213793" y="1903480"/>
            <a:ext cx="4373269" cy="881318"/>
            <a:chOff x="0" y="0"/>
            <a:chExt cx="5831026" cy="1175091"/>
          </a:xfrm>
        </p:grpSpPr>
        <p:grpSp>
          <p:nvGrpSpPr>
            <p:cNvPr id="8" name="Group 8"/>
            <p:cNvGrpSpPr/>
            <p:nvPr/>
          </p:nvGrpSpPr>
          <p:grpSpPr>
            <a:xfrm>
              <a:off x="421082" y="0"/>
              <a:ext cx="4988862" cy="1175091"/>
              <a:chOff x="0" y="0"/>
              <a:chExt cx="985454" cy="232117"/>
            </a:xfrm>
          </p:grpSpPr>
          <p:sp>
            <p:nvSpPr>
              <p:cNvPr id="9" name="Freeform 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0" name="TextBox 1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0" y="262633"/>
              <a:ext cx="5831026" cy="678400"/>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4.</a:t>
              </a:r>
            </a:p>
          </p:txBody>
        </p:sp>
      </p:grpSp>
      <p:sp>
        <p:nvSpPr>
          <p:cNvPr id="12" name="Freeform 12"/>
          <p:cNvSpPr/>
          <p:nvPr/>
        </p:nvSpPr>
        <p:spPr>
          <a:xfrm>
            <a:off x="1466490" y="4166232"/>
            <a:ext cx="3278389" cy="2942554"/>
          </a:xfrm>
          <a:custGeom>
            <a:avLst/>
            <a:gdLst/>
            <a:ahLst/>
            <a:cxnLst/>
            <a:rect l="l" t="t" r="r" b="b"/>
            <a:pathLst>
              <a:path w="3278389" h="2942554">
                <a:moveTo>
                  <a:pt x="0" y="0"/>
                </a:moveTo>
                <a:lnTo>
                  <a:pt x="3278389" y="0"/>
                </a:lnTo>
                <a:lnTo>
                  <a:pt x="3278389" y="2942554"/>
                </a:lnTo>
                <a:lnTo>
                  <a:pt x="0" y="2942554"/>
                </a:lnTo>
                <a:lnTo>
                  <a:pt x="0" y="0"/>
                </a:lnTo>
                <a:close/>
              </a:path>
            </a:pathLst>
          </a:custGeom>
          <a:blipFill>
            <a:blip r:embed="rId6"/>
            <a:stretch>
              <a:fillRect/>
            </a:stretch>
          </a:blipFill>
        </p:spPr>
        <p:txBody>
          <a:bodyPr/>
          <a:lstStyle/>
          <a:p>
            <a:endParaRPr lang="en-US"/>
          </a:p>
        </p:txBody>
      </p:sp>
      <p:sp>
        <p:nvSpPr>
          <p:cNvPr id="13" name="Freeform 13"/>
          <p:cNvSpPr/>
          <p:nvPr/>
        </p:nvSpPr>
        <p:spPr>
          <a:xfrm>
            <a:off x="6849940" y="4138730"/>
            <a:ext cx="2404367" cy="3242018"/>
          </a:xfrm>
          <a:custGeom>
            <a:avLst/>
            <a:gdLst/>
            <a:ahLst/>
            <a:cxnLst/>
            <a:rect l="l" t="t" r="r" b="b"/>
            <a:pathLst>
              <a:path w="2404367" h="3242018">
                <a:moveTo>
                  <a:pt x="0" y="0"/>
                </a:moveTo>
                <a:lnTo>
                  <a:pt x="2404368" y="0"/>
                </a:lnTo>
                <a:lnTo>
                  <a:pt x="2404368" y="3242018"/>
                </a:lnTo>
                <a:lnTo>
                  <a:pt x="0" y="3242018"/>
                </a:lnTo>
                <a:lnTo>
                  <a:pt x="0" y="0"/>
                </a:lnTo>
                <a:close/>
              </a:path>
            </a:pathLst>
          </a:custGeom>
          <a:blipFill>
            <a:blip r:embed="rId7"/>
            <a:stretch>
              <a:fillRect/>
            </a:stretch>
          </a:blipFill>
        </p:spPr>
        <p:txBody>
          <a:bodyPr/>
          <a:lstStyle/>
          <a:p>
            <a:endParaRPr lang="en-US"/>
          </a:p>
        </p:txBody>
      </p:sp>
      <p:sp>
        <p:nvSpPr>
          <p:cNvPr id="14" name="Freeform 14"/>
          <p:cNvSpPr/>
          <p:nvPr/>
        </p:nvSpPr>
        <p:spPr>
          <a:xfrm>
            <a:off x="11612880" y="4138730"/>
            <a:ext cx="5167506" cy="3355385"/>
          </a:xfrm>
          <a:custGeom>
            <a:avLst/>
            <a:gdLst/>
            <a:ahLst/>
            <a:cxnLst/>
            <a:rect l="l" t="t" r="r" b="b"/>
            <a:pathLst>
              <a:path w="5167506" h="3355385">
                <a:moveTo>
                  <a:pt x="0" y="0"/>
                </a:moveTo>
                <a:lnTo>
                  <a:pt x="5167506" y="0"/>
                </a:lnTo>
                <a:lnTo>
                  <a:pt x="5167506" y="3355385"/>
                </a:lnTo>
                <a:lnTo>
                  <a:pt x="0" y="3355385"/>
                </a:lnTo>
                <a:lnTo>
                  <a:pt x="0" y="0"/>
                </a:lnTo>
                <a:close/>
              </a:path>
            </a:pathLst>
          </a:custGeom>
          <a:blipFill>
            <a:blip r:embed="rId8"/>
            <a:stretch>
              <a:fillRect t="-307" b="-307"/>
            </a:stretch>
          </a:blipFill>
        </p:spPr>
        <p:txBody>
          <a:bodyPr/>
          <a:lstStyle/>
          <a:p>
            <a:endParaRPr lang="en-US"/>
          </a:p>
        </p:txBody>
      </p:sp>
      <p:grpSp>
        <p:nvGrpSpPr>
          <p:cNvPr id="15" name="Group 15"/>
          <p:cNvGrpSpPr/>
          <p:nvPr/>
        </p:nvGrpSpPr>
        <p:grpSpPr>
          <a:xfrm>
            <a:off x="11612880" y="6147435"/>
            <a:ext cx="1363980" cy="389572"/>
            <a:chOff x="0" y="0"/>
            <a:chExt cx="1818640" cy="519430"/>
          </a:xfrm>
        </p:grpSpPr>
        <p:sp>
          <p:nvSpPr>
            <p:cNvPr id="16" name="Freeform 16"/>
            <p:cNvSpPr/>
            <p:nvPr/>
          </p:nvSpPr>
          <p:spPr>
            <a:xfrm>
              <a:off x="48260" y="44450"/>
              <a:ext cx="1719580" cy="435610"/>
            </a:xfrm>
            <a:custGeom>
              <a:avLst/>
              <a:gdLst/>
              <a:ahLst/>
              <a:cxnLst/>
              <a:rect l="l" t="t" r="r" b="b"/>
              <a:pathLst>
                <a:path w="1719580" h="435610">
                  <a:moveTo>
                    <a:pt x="207010" y="11430"/>
                  </a:moveTo>
                  <a:cubicBezTo>
                    <a:pt x="471170" y="52070"/>
                    <a:pt x="628650" y="59690"/>
                    <a:pt x="758190" y="62230"/>
                  </a:cubicBezTo>
                  <a:cubicBezTo>
                    <a:pt x="887730" y="66040"/>
                    <a:pt x="1038860" y="67310"/>
                    <a:pt x="1145540" y="57150"/>
                  </a:cubicBezTo>
                  <a:cubicBezTo>
                    <a:pt x="1221740" y="49530"/>
                    <a:pt x="1272540" y="29210"/>
                    <a:pt x="1341120" y="21590"/>
                  </a:cubicBezTo>
                  <a:cubicBezTo>
                    <a:pt x="1414780" y="12700"/>
                    <a:pt x="1525270" y="0"/>
                    <a:pt x="1577340" y="10160"/>
                  </a:cubicBezTo>
                  <a:cubicBezTo>
                    <a:pt x="1602740" y="15240"/>
                    <a:pt x="1616710" y="24130"/>
                    <a:pt x="1633220" y="35560"/>
                  </a:cubicBezTo>
                  <a:cubicBezTo>
                    <a:pt x="1651000" y="46990"/>
                    <a:pt x="1666240" y="62230"/>
                    <a:pt x="1678940" y="78740"/>
                  </a:cubicBezTo>
                  <a:cubicBezTo>
                    <a:pt x="1691640" y="95250"/>
                    <a:pt x="1701800" y="114300"/>
                    <a:pt x="1708150" y="133350"/>
                  </a:cubicBezTo>
                  <a:cubicBezTo>
                    <a:pt x="1714500" y="153670"/>
                    <a:pt x="1718310" y="175260"/>
                    <a:pt x="1718310" y="195580"/>
                  </a:cubicBezTo>
                  <a:cubicBezTo>
                    <a:pt x="1718310" y="215900"/>
                    <a:pt x="1715770" y="237490"/>
                    <a:pt x="1709420" y="256540"/>
                  </a:cubicBezTo>
                  <a:cubicBezTo>
                    <a:pt x="1703070" y="275590"/>
                    <a:pt x="1692910" y="295910"/>
                    <a:pt x="1680210" y="312420"/>
                  </a:cubicBezTo>
                  <a:cubicBezTo>
                    <a:pt x="1667510" y="328930"/>
                    <a:pt x="1652270" y="342900"/>
                    <a:pt x="1634490" y="355600"/>
                  </a:cubicBezTo>
                  <a:cubicBezTo>
                    <a:pt x="1617980" y="367030"/>
                    <a:pt x="1598930" y="375920"/>
                    <a:pt x="1578610" y="381000"/>
                  </a:cubicBezTo>
                  <a:cubicBezTo>
                    <a:pt x="1558290" y="387350"/>
                    <a:pt x="1536700" y="389890"/>
                    <a:pt x="1516380" y="388620"/>
                  </a:cubicBezTo>
                  <a:cubicBezTo>
                    <a:pt x="1496060" y="387350"/>
                    <a:pt x="1474470" y="383540"/>
                    <a:pt x="1455420" y="375920"/>
                  </a:cubicBezTo>
                  <a:cubicBezTo>
                    <a:pt x="1436370" y="368300"/>
                    <a:pt x="1417320" y="356870"/>
                    <a:pt x="1402080" y="344170"/>
                  </a:cubicBezTo>
                  <a:cubicBezTo>
                    <a:pt x="1386840" y="330200"/>
                    <a:pt x="1371600" y="313690"/>
                    <a:pt x="1361440" y="295910"/>
                  </a:cubicBezTo>
                  <a:cubicBezTo>
                    <a:pt x="1351280" y="278130"/>
                    <a:pt x="1342390" y="257810"/>
                    <a:pt x="1338580" y="238760"/>
                  </a:cubicBezTo>
                  <a:cubicBezTo>
                    <a:pt x="1333500" y="218440"/>
                    <a:pt x="1332230" y="196850"/>
                    <a:pt x="1334770" y="176530"/>
                  </a:cubicBezTo>
                  <a:cubicBezTo>
                    <a:pt x="1336040" y="156210"/>
                    <a:pt x="1342390" y="134620"/>
                    <a:pt x="1351280" y="115570"/>
                  </a:cubicBezTo>
                  <a:cubicBezTo>
                    <a:pt x="1358900" y="97790"/>
                    <a:pt x="1371600" y="78740"/>
                    <a:pt x="1385570" y="64770"/>
                  </a:cubicBezTo>
                  <a:cubicBezTo>
                    <a:pt x="1399540" y="49530"/>
                    <a:pt x="1417320" y="35560"/>
                    <a:pt x="1435100" y="26670"/>
                  </a:cubicBezTo>
                  <a:cubicBezTo>
                    <a:pt x="1452880" y="16510"/>
                    <a:pt x="1473200" y="8890"/>
                    <a:pt x="1493520" y="6350"/>
                  </a:cubicBezTo>
                  <a:cubicBezTo>
                    <a:pt x="1513840" y="2540"/>
                    <a:pt x="1536700" y="2540"/>
                    <a:pt x="1557020" y="6350"/>
                  </a:cubicBezTo>
                  <a:cubicBezTo>
                    <a:pt x="1576070" y="8890"/>
                    <a:pt x="1597660" y="16510"/>
                    <a:pt x="1615440" y="25400"/>
                  </a:cubicBezTo>
                  <a:cubicBezTo>
                    <a:pt x="1633220" y="35560"/>
                    <a:pt x="1651000" y="48260"/>
                    <a:pt x="1664970" y="63500"/>
                  </a:cubicBezTo>
                  <a:cubicBezTo>
                    <a:pt x="1680210" y="77470"/>
                    <a:pt x="1691640" y="95250"/>
                    <a:pt x="1700530" y="114300"/>
                  </a:cubicBezTo>
                  <a:cubicBezTo>
                    <a:pt x="1709420" y="133350"/>
                    <a:pt x="1715770" y="153670"/>
                    <a:pt x="1717040" y="173990"/>
                  </a:cubicBezTo>
                  <a:cubicBezTo>
                    <a:pt x="1719580" y="194310"/>
                    <a:pt x="1718310" y="217170"/>
                    <a:pt x="1714500" y="236220"/>
                  </a:cubicBezTo>
                  <a:cubicBezTo>
                    <a:pt x="1710690" y="256540"/>
                    <a:pt x="1701800" y="276860"/>
                    <a:pt x="1691640" y="294640"/>
                  </a:cubicBezTo>
                  <a:cubicBezTo>
                    <a:pt x="1681480" y="312420"/>
                    <a:pt x="1667510" y="328930"/>
                    <a:pt x="1651000" y="342900"/>
                  </a:cubicBezTo>
                  <a:cubicBezTo>
                    <a:pt x="1635760" y="355600"/>
                    <a:pt x="1625600" y="365760"/>
                    <a:pt x="1597660" y="374650"/>
                  </a:cubicBezTo>
                  <a:cubicBezTo>
                    <a:pt x="1536700" y="397510"/>
                    <a:pt x="1397000" y="414020"/>
                    <a:pt x="1272540" y="422910"/>
                  </a:cubicBezTo>
                  <a:cubicBezTo>
                    <a:pt x="1106170" y="435610"/>
                    <a:pt x="877570" y="435610"/>
                    <a:pt x="687070" y="422910"/>
                  </a:cubicBezTo>
                  <a:cubicBezTo>
                    <a:pt x="502920" y="411480"/>
                    <a:pt x="245110" y="383540"/>
                    <a:pt x="147320" y="356870"/>
                  </a:cubicBezTo>
                  <a:cubicBezTo>
                    <a:pt x="109220" y="345440"/>
                    <a:pt x="88900" y="335280"/>
                    <a:pt x="69850" y="322580"/>
                  </a:cubicBezTo>
                  <a:cubicBezTo>
                    <a:pt x="57150" y="313690"/>
                    <a:pt x="49530" y="306070"/>
                    <a:pt x="40640" y="293370"/>
                  </a:cubicBezTo>
                  <a:cubicBezTo>
                    <a:pt x="26670" y="274320"/>
                    <a:pt x="11430" y="238760"/>
                    <a:pt x="5080" y="217170"/>
                  </a:cubicBezTo>
                  <a:cubicBezTo>
                    <a:pt x="1270" y="200660"/>
                    <a:pt x="0" y="190500"/>
                    <a:pt x="2540" y="175260"/>
                  </a:cubicBezTo>
                  <a:cubicBezTo>
                    <a:pt x="5080" y="152400"/>
                    <a:pt x="12700" y="118110"/>
                    <a:pt x="26670" y="93980"/>
                  </a:cubicBezTo>
                  <a:cubicBezTo>
                    <a:pt x="40640" y="71120"/>
                    <a:pt x="66040" y="48260"/>
                    <a:pt x="85090" y="34290"/>
                  </a:cubicBezTo>
                  <a:cubicBezTo>
                    <a:pt x="99060" y="25400"/>
                    <a:pt x="107950" y="21590"/>
                    <a:pt x="123190" y="16510"/>
                  </a:cubicBezTo>
                  <a:cubicBezTo>
                    <a:pt x="146050" y="11430"/>
                    <a:pt x="207010" y="11430"/>
                    <a:pt x="207010" y="11430"/>
                  </a:cubicBezTo>
                </a:path>
              </a:pathLst>
            </a:custGeom>
            <a:solidFill>
              <a:srgbClr val="FFFFFF"/>
            </a:solidFill>
            <a:ln cap="sq">
              <a:noFill/>
              <a:prstDash val="solid"/>
              <a:miter/>
            </a:ln>
          </p:spPr>
          <p:txBody>
            <a:bodyPr/>
            <a:lstStyle/>
            <a:p>
              <a:endParaRPr lang="en-US"/>
            </a:p>
          </p:txBody>
        </p:sp>
      </p:grpSp>
      <p:sp>
        <p:nvSpPr>
          <p:cNvPr id="17" name="Freeform 17"/>
          <p:cNvSpPr/>
          <p:nvPr/>
        </p:nvSpPr>
        <p:spPr>
          <a:xfrm rot="-1969560">
            <a:off x="4911176" y="8123898"/>
            <a:ext cx="1624913" cy="491536"/>
          </a:xfrm>
          <a:custGeom>
            <a:avLst/>
            <a:gdLst/>
            <a:ahLst/>
            <a:cxnLst/>
            <a:rect l="l" t="t" r="r" b="b"/>
            <a:pathLst>
              <a:path w="1624913" h="491536">
                <a:moveTo>
                  <a:pt x="0" y="0"/>
                </a:moveTo>
                <a:lnTo>
                  <a:pt x="1624913" y="0"/>
                </a:lnTo>
                <a:lnTo>
                  <a:pt x="1624913" y="491536"/>
                </a:lnTo>
                <a:lnTo>
                  <a:pt x="0" y="4915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8"/>
          <p:cNvSpPr txBox="1"/>
          <p:nvPr/>
        </p:nvSpPr>
        <p:spPr>
          <a:xfrm>
            <a:off x="4687816" y="920495"/>
            <a:ext cx="8912367" cy="982985"/>
          </a:xfrm>
          <a:prstGeom prst="rect">
            <a:avLst/>
          </a:prstGeom>
        </p:spPr>
        <p:txBody>
          <a:bodyPr lIns="0" tIns="0" rIns="0" bIns="0" rtlCol="0" anchor="t">
            <a:spAutoFit/>
          </a:bodyPr>
          <a:lstStyle/>
          <a:p>
            <a:pPr algn="ctr">
              <a:lnSpc>
                <a:spcPts val="7590"/>
              </a:lnSpc>
            </a:pPr>
            <a:r>
              <a:rPr lang="en-US" sz="6900" b="1">
                <a:solidFill>
                  <a:srgbClr val="FFFFFF"/>
                </a:solidFill>
                <a:latin typeface="DM Sans Bold"/>
                <a:ea typeface="DM Sans Bold"/>
                <a:cs typeface="DM Sans Bold"/>
                <a:sym typeface="DM Sans Bold"/>
              </a:rPr>
              <a:t>FAQ’S</a:t>
            </a:r>
          </a:p>
        </p:txBody>
      </p:sp>
      <p:sp>
        <p:nvSpPr>
          <p:cNvPr id="19" name="TextBox 19"/>
          <p:cNvSpPr txBox="1"/>
          <p:nvPr/>
        </p:nvSpPr>
        <p:spPr>
          <a:xfrm>
            <a:off x="4744879" y="2176568"/>
            <a:ext cx="9139477" cy="4381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How do I show I took the dyslexia modules?</a:t>
            </a:r>
          </a:p>
        </p:txBody>
      </p:sp>
      <p:sp>
        <p:nvSpPr>
          <p:cNvPr id="20" name="TextBox 20"/>
          <p:cNvSpPr txBox="1"/>
          <p:nvPr/>
        </p:nvSpPr>
        <p:spPr>
          <a:xfrm>
            <a:off x="1121246" y="3014774"/>
            <a:ext cx="16045507" cy="857256"/>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You will be asked to upload proof as part of the TK20 application. You need 12</a:t>
            </a:r>
          </a:p>
          <a:p>
            <a:pPr algn="ctr">
              <a:lnSpc>
                <a:spcPts val="3300"/>
              </a:lnSpc>
            </a:pPr>
            <a:r>
              <a:rPr lang="en-US" sz="3000">
                <a:solidFill>
                  <a:srgbClr val="FFFFFF"/>
                </a:solidFill>
                <a:latin typeface="DM Sans"/>
                <a:ea typeface="DM Sans"/>
                <a:cs typeface="DM Sans"/>
                <a:sym typeface="DM Sans"/>
              </a:rPr>
              <a:t>hours in total, including a mandatory module. You may have images like these saved:</a:t>
            </a:r>
          </a:p>
        </p:txBody>
      </p:sp>
      <p:sp>
        <p:nvSpPr>
          <p:cNvPr id="21" name="TextBox 21"/>
          <p:cNvSpPr txBox="1"/>
          <p:nvPr/>
        </p:nvSpPr>
        <p:spPr>
          <a:xfrm>
            <a:off x="1121246" y="7284562"/>
            <a:ext cx="3786434" cy="438156"/>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mandatory module</a:t>
            </a:r>
          </a:p>
        </p:txBody>
      </p:sp>
      <p:sp>
        <p:nvSpPr>
          <p:cNvPr id="22" name="TextBox 22"/>
          <p:cNvSpPr txBox="1"/>
          <p:nvPr/>
        </p:nvSpPr>
        <p:spPr>
          <a:xfrm>
            <a:off x="6158907" y="7513165"/>
            <a:ext cx="3786434" cy="857256"/>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additional hours (titles may vary)</a:t>
            </a:r>
          </a:p>
        </p:txBody>
      </p:sp>
      <p:sp>
        <p:nvSpPr>
          <p:cNvPr id="23" name="TextBox 23"/>
          <p:cNvSpPr txBox="1"/>
          <p:nvPr/>
        </p:nvSpPr>
        <p:spPr>
          <a:xfrm>
            <a:off x="11877259" y="7613898"/>
            <a:ext cx="4638748" cy="887736"/>
          </a:xfrm>
          <a:prstGeom prst="rect">
            <a:avLst/>
          </a:prstGeom>
        </p:spPr>
        <p:txBody>
          <a:bodyPr lIns="0" tIns="0" rIns="0" bIns="0" rtlCol="0" anchor="t">
            <a:spAutoFit/>
          </a:bodyPr>
          <a:lstStyle/>
          <a:p>
            <a:pPr algn="ctr">
              <a:lnSpc>
                <a:spcPts val="3630"/>
              </a:lnSpc>
            </a:pPr>
            <a:r>
              <a:rPr lang="en-US" sz="3300">
                <a:solidFill>
                  <a:srgbClr val="FFFFFF"/>
                </a:solidFill>
                <a:latin typeface="DM Sans"/>
                <a:ea typeface="DM Sans"/>
                <a:cs typeface="DM Sans"/>
                <a:sym typeface="DM Sans"/>
              </a:rPr>
              <a:t>OR list that shows all </a:t>
            </a:r>
          </a:p>
          <a:p>
            <a:pPr algn="ctr">
              <a:lnSpc>
                <a:spcPts val="3300"/>
              </a:lnSpc>
            </a:pPr>
            <a:r>
              <a:rPr lang="en-US" sz="3000">
                <a:solidFill>
                  <a:srgbClr val="FFFFFF"/>
                </a:solidFill>
                <a:latin typeface="DM Sans"/>
                <a:ea typeface="DM Sans"/>
                <a:cs typeface="DM Sans"/>
                <a:sym typeface="DM Sans"/>
              </a:rPr>
              <a:t>completed modules</a:t>
            </a:r>
          </a:p>
        </p:txBody>
      </p:sp>
      <p:sp>
        <p:nvSpPr>
          <p:cNvPr id="24" name="TextBox 24"/>
          <p:cNvSpPr txBox="1"/>
          <p:nvPr/>
        </p:nvSpPr>
        <p:spPr>
          <a:xfrm>
            <a:off x="3911131" y="8816586"/>
            <a:ext cx="1212445" cy="574681"/>
          </a:xfrm>
          <a:prstGeom prst="rect">
            <a:avLst/>
          </a:prstGeom>
        </p:spPr>
        <p:txBody>
          <a:bodyPr lIns="0" tIns="0" rIns="0" bIns="0" rtlCol="0" anchor="t">
            <a:spAutoFit/>
          </a:bodyPr>
          <a:lstStyle/>
          <a:p>
            <a:pPr algn="ctr">
              <a:lnSpc>
                <a:spcPts val="4400"/>
              </a:lnSpc>
            </a:pPr>
            <a:r>
              <a:rPr lang="en-US" sz="4000">
                <a:solidFill>
                  <a:srgbClr val="FFFFFF"/>
                </a:solidFill>
                <a:latin typeface="DM Sans"/>
                <a:ea typeface="DM Sans"/>
                <a:cs typeface="DM Sans"/>
                <a:sym typeface="DM Sans"/>
              </a:rPr>
              <a:t>AND</a:t>
            </a:r>
          </a:p>
        </p:txBody>
      </p:sp>
      <p:sp>
        <p:nvSpPr>
          <p:cNvPr id="25" name="Freeform 25"/>
          <p:cNvSpPr/>
          <p:nvPr/>
        </p:nvSpPr>
        <p:spPr>
          <a:xfrm rot="-7750321">
            <a:off x="2587971" y="8124653"/>
            <a:ext cx="1624913" cy="491536"/>
          </a:xfrm>
          <a:custGeom>
            <a:avLst/>
            <a:gdLst/>
            <a:ahLst/>
            <a:cxnLst/>
            <a:rect l="l" t="t" r="r" b="b"/>
            <a:pathLst>
              <a:path w="1624913" h="491536">
                <a:moveTo>
                  <a:pt x="0" y="0"/>
                </a:moveTo>
                <a:lnTo>
                  <a:pt x="1624913" y="0"/>
                </a:lnTo>
                <a:lnTo>
                  <a:pt x="1624913" y="491536"/>
                </a:lnTo>
                <a:lnTo>
                  <a:pt x="0" y="4915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0377" y="583151"/>
            <a:ext cx="17567246" cy="9120698"/>
            <a:chOff x="0" y="0"/>
            <a:chExt cx="4626765" cy="2402159"/>
          </a:xfrm>
        </p:grpSpPr>
        <p:sp>
          <p:nvSpPr>
            <p:cNvPr id="4" name="Freeform 4"/>
            <p:cNvSpPr/>
            <p:nvPr/>
          </p:nvSpPr>
          <p:spPr>
            <a:xfrm>
              <a:off x="0" y="0"/>
              <a:ext cx="4626764" cy="2402159"/>
            </a:xfrm>
            <a:custGeom>
              <a:avLst/>
              <a:gdLst/>
              <a:ahLst/>
              <a:cxnLst/>
              <a:rect l="l" t="t" r="r" b="b"/>
              <a:pathLst>
                <a:path w="4626764" h="2402159">
                  <a:moveTo>
                    <a:pt x="21154" y="0"/>
                  </a:moveTo>
                  <a:lnTo>
                    <a:pt x="4605611" y="0"/>
                  </a:lnTo>
                  <a:cubicBezTo>
                    <a:pt x="4611221" y="0"/>
                    <a:pt x="4616602" y="2229"/>
                    <a:pt x="4620569" y="6196"/>
                  </a:cubicBezTo>
                  <a:cubicBezTo>
                    <a:pt x="4624536" y="10163"/>
                    <a:pt x="4626764" y="15543"/>
                    <a:pt x="4626764" y="21154"/>
                  </a:cubicBezTo>
                  <a:lnTo>
                    <a:pt x="4626764" y="2381005"/>
                  </a:lnTo>
                  <a:cubicBezTo>
                    <a:pt x="4626764" y="2386616"/>
                    <a:pt x="4624536" y="2391996"/>
                    <a:pt x="4620569" y="2395963"/>
                  </a:cubicBezTo>
                  <a:cubicBezTo>
                    <a:pt x="4616602" y="2399930"/>
                    <a:pt x="4611221" y="2402159"/>
                    <a:pt x="4605611" y="2402159"/>
                  </a:cubicBezTo>
                  <a:lnTo>
                    <a:pt x="21154" y="2402159"/>
                  </a:lnTo>
                  <a:cubicBezTo>
                    <a:pt x="15543" y="2402159"/>
                    <a:pt x="10163" y="2399930"/>
                    <a:pt x="6196" y="2395963"/>
                  </a:cubicBezTo>
                  <a:cubicBezTo>
                    <a:pt x="2229" y="2391996"/>
                    <a:pt x="0" y="2386616"/>
                    <a:pt x="0" y="2381005"/>
                  </a:cubicBezTo>
                  <a:lnTo>
                    <a:pt x="0" y="21154"/>
                  </a:lnTo>
                  <a:cubicBezTo>
                    <a:pt x="0" y="15543"/>
                    <a:pt x="2229" y="10163"/>
                    <a:pt x="6196" y="6196"/>
                  </a:cubicBezTo>
                  <a:cubicBezTo>
                    <a:pt x="10163" y="2229"/>
                    <a:pt x="15543" y="0"/>
                    <a:pt x="21154" y="0"/>
                  </a:cubicBezTo>
                  <a:close/>
                </a:path>
              </a:pathLst>
            </a:custGeom>
            <a:solidFill>
              <a:srgbClr val="002A5C"/>
            </a:solidFill>
          </p:spPr>
          <p:txBody>
            <a:bodyPr/>
            <a:lstStyle/>
            <a:p>
              <a:endParaRPr lang="en-US"/>
            </a:p>
          </p:txBody>
        </p:sp>
        <p:sp>
          <p:nvSpPr>
            <p:cNvPr id="5" name="TextBox 5"/>
            <p:cNvSpPr txBox="1"/>
            <p:nvPr/>
          </p:nvSpPr>
          <p:spPr>
            <a:xfrm>
              <a:off x="0" y="-38100"/>
              <a:ext cx="4626765" cy="244025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687816" y="920495"/>
            <a:ext cx="8912367" cy="982985"/>
          </a:xfrm>
          <a:prstGeom prst="rect">
            <a:avLst/>
          </a:prstGeom>
        </p:spPr>
        <p:txBody>
          <a:bodyPr lIns="0" tIns="0" rIns="0" bIns="0" rtlCol="0" anchor="t">
            <a:spAutoFit/>
          </a:bodyPr>
          <a:lstStyle/>
          <a:p>
            <a:pPr algn="ctr">
              <a:lnSpc>
                <a:spcPts val="7590"/>
              </a:lnSpc>
            </a:pPr>
            <a:r>
              <a:rPr lang="en-US" sz="6900" b="1">
                <a:solidFill>
                  <a:srgbClr val="FFFFFF"/>
                </a:solidFill>
                <a:latin typeface="DM Sans Bold"/>
                <a:ea typeface="DM Sans Bold"/>
                <a:cs typeface="DM Sans Bold"/>
                <a:sym typeface="DM Sans Bold"/>
              </a:rPr>
              <a:t>FAQ’S</a:t>
            </a:r>
          </a:p>
        </p:txBody>
      </p:sp>
      <p:grpSp>
        <p:nvGrpSpPr>
          <p:cNvPr id="8" name="Group 8"/>
          <p:cNvGrpSpPr/>
          <p:nvPr/>
        </p:nvGrpSpPr>
        <p:grpSpPr>
          <a:xfrm>
            <a:off x="2387132" y="2427355"/>
            <a:ext cx="3741646" cy="881318"/>
            <a:chOff x="0" y="0"/>
            <a:chExt cx="985454" cy="232117"/>
          </a:xfrm>
        </p:grpSpPr>
        <p:sp>
          <p:nvSpPr>
            <p:cNvPr id="9" name="Freeform 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0" name="TextBox 1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071321" y="2631693"/>
            <a:ext cx="4373269" cy="501656"/>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5.</a:t>
            </a:r>
          </a:p>
        </p:txBody>
      </p:sp>
      <p:sp>
        <p:nvSpPr>
          <p:cNvPr id="12" name="TextBox 12"/>
          <p:cNvSpPr txBox="1"/>
          <p:nvPr/>
        </p:nvSpPr>
        <p:spPr>
          <a:xfrm>
            <a:off x="2071321" y="3555716"/>
            <a:ext cx="4588119" cy="8572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Do Eastern need my test scores?</a:t>
            </a:r>
          </a:p>
        </p:txBody>
      </p:sp>
      <p:grpSp>
        <p:nvGrpSpPr>
          <p:cNvPr id="13" name="Group 13"/>
          <p:cNvGrpSpPr/>
          <p:nvPr/>
        </p:nvGrpSpPr>
        <p:grpSpPr>
          <a:xfrm>
            <a:off x="11593521" y="2549499"/>
            <a:ext cx="3741646" cy="881318"/>
            <a:chOff x="0" y="0"/>
            <a:chExt cx="985454" cy="232117"/>
          </a:xfrm>
        </p:grpSpPr>
        <p:sp>
          <p:nvSpPr>
            <p:cNvPr id="14" name="Freeform 14"/>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5" name="TextBox 15"/>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1438060" y="2753618"/>
            <a:ext cx="4373269" cy="501656"/>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6.</a:t>
            </a:r>
          </a:p>
        </p:txBody>
      </p:sp>
      <p:sp>
        <p:nvSpPr>
          <p:cNvPr id="17" name="TextBox 17"/>
          <p:cNvSpPr txBox="1"/>
          <p:nvPr/>
        </p:nvSpPr>
        <p:spPr>
          <a:xfrm>
            <a:off x="11170284" y="3555716"/>
            <a:ext cx="4588119" cy="8572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I’m not sure what I need to finish certification.</a:t>
            </a:r>
          </a:p>
        </p:txBody>
      </p:sp>
      <p:sp>
        <p:nvSpPr>
          <p:cNvPr id="18" name="TextBox 18"/>
          <p:cNvSpPr txBox="1"/>
          <p:nvPr/>
        </p:nvSpPr>
        <p:spPr>
          <a:xfrm>
            <a:off x="1985404" y="5162550"/>
            <a:ext cx="5404825" cy="33718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ea typeface="DM Sans"/>
                <a:cs typeface="DM Sans"/>
                <a:sym typeface="DM Sans"/>
              </a:rPr>
              <a:t>As long as you have given permission for the testing company to share your scores, Eastern is able to see them as soon as they are in. Check in with Kari Nowosielski (</a:t>
            </a:r>
            <a:r>
              <a:rPr lang="en-US" sz="3000" u="sng" dirty="0">
                <a:solidFill>
                  <a:schemeClr val="accent2"/>
                </a:solidFill>
                <a:latin typeface="DM Sans"/>
                <a:ea typeface="DM Sans"/>
                <a:cs typeface="DM Sans"/>
                <a:sym typeface="DM Sans"/>
                <a:hlinkClick r:id="rId6" tooltip="mailto:nowosielskik@easternct.edu">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ea typeface="DM Sans"/>
                <a:cs typeface="DM Sans"/>
                <a:sym typeface="DM Sans"/>
              </a:rPr>
              <a:t>) </a:t>
            </a:r>
          </a:p>
          <a:p>
            <a:pPr algn="ctr">
              <a:lnSpc>
                <a:spcPts val="3300"/>
              </a:lnSpc>
            </a:pPr>
            <a:r>
              <a:rPr lang="en-US" sz="3000" dirty="0">
                <a:solidFill>
                  <a:srgbClr val="FFFFFF"/>
                </a:solidFill>
                <a:latin typeface="DM Sans"/>
                <a:ea typeface="DM Sans"/>
                <a:cs typeface="DM Sans"/>
                <a:sym typeface="DM Sans"/>
              </a:rPr>
              <a:t>with questions.</a:t>
            </a:r>
          </a:p>
        </p:txBody>
      </p:sp>
      <p:sp>
        <p:nvSpPr>
          <p:cNvPr id="19" name="TextBox 19"/>
          <p:cNvSpPr txBox="1"/>
          <p:nvPr/>
        </p:nvSpPr>
        <p:spPr>
          <a:xfrm>
            <a:off x="10773599" y="5162550"/>
            <a:ext cx="5381490" cy="29527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ea typeface="DM Sans"/>
                <a:cs typeface="DM Sans"/>
                <a:sym typeface="DM Sans"/>
              </a:rPr>
              <a:t>First, we recommend you meet with your education advisor. You can also email Kari Nowosielski (</a:t>
            </a:r>
            <a:r>
              <a:rPr lang="en-US" sz="3000" u="sng" dirty="0">
                <a:solidFill>
                  <a:schemeClr val="accent2"/>
                </a:solidFill>
                <a:latin typeface="DM Sans"/>
                <a:ea typeface="DM Sans"/>
                <a:cs typeface="DM Sans"/>
                <a:sym typeface="DM Sans"/>
                <a:hlinkClick r:id="rId6" tooltip="mailto:nowosielskik@easternct.edu">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ea typeface="DM Sans"/>
                <a:cs typeface="DM Sans"/>
                <a:sym typeface="DM Sans"/>
              </a:rPr>
              <a:t>) to see what information Eastern has already.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230355" y="1717436"/>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a:stretch>
            </a:blipFill>
          </p:spPr>
          <p:txBody>
            <a:bodyPr/>
            <a:lstStyle/>
            <a:p>
              <a:endParaRPr lang="en-US"/>
            </a:p>
          </p:txBody>
        </p:sp>
      </p:grpSp>
      <p:grpSp>
        <p:nvGrpSpPr>
          <p:cNvPr id="6" name="Group 6"/>
          <p:cNvGrpSpPr/>
          <p:nvPr/>
        </p:nvGrpSpPr>
        <p:grpSpPr>
          <a:xfrm>
            <a:off x="2230355" y="5509760"/>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a:stretch>
            </a:blipFill>
          </p:spPr>
          <p:txBody>
            <a:bodyPr/>
            <a:lstStyle/>
            <a:p>
              <a:endParaRPr lang="en-US"/>
            </a:p>
          </p:txBody>
        </p:sp>
      </p:grpSp>
      <p:sp>
        <p:nvSpPr>
          <p:cNvPr id="8" name="TextBox 8"/>
          <p:cNvSpPr txBox="1"/>
          <p:nvPr/>
        </p:nvSpPr>
        <p:spPr>
          <a:xfrm>
            <a:off x="11112082" y="8584306"/>
            <a:ext cx="6147218" cy="1066800"/>
          </a:xfrm>
          <a:prstGeom prst="rect">
            <a:avLst/>
          </a:prstGeom>
        </p:spPr>
        <p:txBody>
          <a:bodyPr lIns="0" tIns="0" rIns="0" bIns="0" rtlCol="0" anchor="t">
            <a:spAutoFit/>
          </a:bodyPr>
          <a:lstStyle/>
          <a:p>
            <a:pPr algn="r">
              <a:lnSpc>
                <a:spcPts val="8250"/>
              </a:lnSpc>
            </a:pPr>
            <a:r>
              <a:rPr lang="en-US" sz="7500" b="1">
                <a:solidFill>
                  <a:srgbClr val="8C0B05"/>
                </a:solidFill>
                <a:latin typeface="DM Sans Bold"/>
                <a:ea typeface="DM Sans Bold"/>
                <a:cs typeface="DM Sans Bold"/>
                <a:sym typeface="DM Sans Bold"/>
              </a:rPr>
              <a:t>REFERENCES</a:t>
            </a:r>
          </a:p>
        </p:txBody>
      </p:sp>
      <p:sp>
        <p:nvSpPr>
          <p:cNvPr id="9" name="TextBox 9"/>
          <p:cNvSpPr txBox="1"/>
          <p:nvPr/>
        </p:nvSpPr>
        <p:spPr>
          <a:xfrm>
            <a:off x="5620603" y="3010797"/>
            <a:ext cx="7046795" cy="501656"/>
          </a:xfrm>
          <a:prstGeom prst="rect">
            <a:avLst/>
          </a:prstGeom>
        </p:spPr>
        <p:txBody>
          <a:bodyPr lIns="0" tIns="0" rIns="0" bIns="0" rtlCol="0" anchor="t">
            <a:spAutoFit/>
          </a:bodyPr>
          <a:lstStyle/>
          <a:p>
            <a:pPr algn="l">
              <a:lnSpc>
                <a:spcPts val="3850"/>
              </a:lnSpc>
            </a:pPr>
            <a:r>
              <a:rPr lang="en-US" sz="3500" b="1" u="sng" dirty="0" err="1">
                <a:solidFill>
                  <a:schemeClr val="tx2"/>
                </a:solidFill>
                <a:latin typeface="DM Sans Bold"/>
                <a:ea typeface="DM Sans Bold"/>
                <a:cs typeface="DM Sans Bold"/>
                <a:sym typeface="DM Sans Bold"/>
                <a:hlinkClick r:id="rId8" tooltip="https://www.easternct.edu/graduate-division/partners-and-resources/teacher-certification.html">
                  <a:extLst>
                    <a:ext uri="{A12FA001-AC4F-418D-AE19-62706E023703}">
                      <ahyp:hlinkClr xmlns:ahyp="http://schemas.microsoft.com/office/drawing/2018/hyperlinkcolor" val="tx"/>
                    </a:ext>
                  </a:extLst>
                </a:hlinkClick>
              </a:rPr>
              <a:t>Eastern’s</a:t>
            </a:r>
            <a:r>
              <a:rPr lang="en-US" sz="3500" b="1" u="sng" dirty="0">
                <a:solidFill>
                  <a:schemeClr val="tx2"/>
                </a:solidFill>
                <a:latin typeface="DM Sans Bold"/>
                <a:ea typeface="DM Sans Bold"/>
                <a:cs typeface="DM Sans Bold"/>
                <a:sym typeface="DM Sans Bold"/>
                <a:hlinkClick r:id="rId8" tooltip="https://www.easternct.edu/graduate-division/partners-and-resources/teacher-certification.html">
                  <a:extLst>
                    <a:ext uri="{A12FA001-AC4F-418D-AE19-62706E023703}">
                      <ahyp:hlinkClr xmlns:ahyp="http://schemas.microsoft.com/office/drawing/2018/hyperlinkcolor" val="tx"/>
                    </a:ext>
                  </a:extLst>
                </a:hlinkClick>
              </a:rPr>
              <a:t> Certification Webpage</a:t>
            </a:r>
          </a:p>
        </p:txBody>
      </p:sp>
      <p:sp>
        <p:nvSpPr>
          <p:cNvPr id="10" name="TextBox 10"/>
          <p:cNvSpPr txBox="1"/>
          <p:nvPr/>
        </p:nvSpPr>
        <p:spPr>
          <a:xfrm>
            <a:off x="5620603" y="6803122"/>
            <a:ext cx="8703416" cy="501656"/>
          </a:xfrm>
          <a:prstGeom prst="rect">
            <a:avLst/>
          </a:prstGeom>
        </p:spPr>
        <p:txBody>
          <a:bodyPr lIns="0" tIns="0" rIns="0" bIns="0" rtlCol="0" anchor="t">
            <a:spAutoFit/>
          </a:bodyPr>
          <a:lstStyle/>
          <a:p>
            <a:pPr algn="l">
              <a:lnSpc>
                <a:spcPts val="3850"/>
              </a:lnSpc>
            </a:pPr>
            <a:r>
              <a:rPr lang="en-US" sz="3500" b="1" u="sng" dirty="0">
                <a:solidFill>
                  <a:schemeClr val="tx2"/>
                </a:solidFill>
                <a:latin typeface="DM Sans Bold"/>
                <a:ea typeface="DM Sans Bold"/>
                <a:cs typeface="DM Sans Bold"/>
                <a:sym typeface="DM Sans Bold"/>
                <a:hlinkClick r:id="rId9" tooltip="https://portal.ct.gov/sdecertification?language=en_US">
                  <a:extLst>
                    <a:ext uri="{A12FA001-AC4F-418D-AE19-62706E023703}">
                      <ahyp:hlinkClr xmlns:ahyp="http://schemas.microsoft.com/office/drawing/2018/hyperlinkcolor" val="tx"/>
                    </a:ext>
                  </a:extLst>
                </a:hlinkClick>
              </a:rPr>
              <a:t>CT Department of Education Webpage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289752" y="1742188"/>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5046" r="-25046"/>
              </a:stretch>
            </a:blipFill>
          </p:spPr>
          <p:txBody>
            <a:bodyPr/>
            <a:lstStyle/>
            <a:p>
              <a:endParaRPr lang="en-US"/>
            </a:p>
          </p:txBody>
        </p:sp>
      </p:grpSp>
      <p:grpSp>
        <p:nvGrpSpPr>
          <p:cNvPr id="6" name="Group 6"/>
          <p:cNvGrpSpPr/>
          <p:nvPr/>
        </p:nvGrpSpPr>
        <p:grpSpPr>
          <a:xfrm>
            <a:off x="1289752" y="5448301"/>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49812"/>
              </a:stretch>
            </a:blipFill>
          </p:spPr>
          <p:txBody>
            <a:bodyPr/>
            <a:lstStyle/>
            <a:p>
              <a:endParaRPr lang="en-US"/>
            </a:p>
          </p:txBody>
        </p:sp>
      </p:grpSp>
      <p:sp>
        <p:nvSpPr>
          <p:cNvPr id="8" name="TextBox 8"/>
          <p:cNvSpPr txBox="1"/>
          <p:nvPr/>
        </p:nvSpPr>
        <p:spPr>
          <a:xfrm>
            <a:off x="9144000" y="8584306"/>
            <a:ext cx="8115300" cy="1066800"/>
          </a:xfrm>
          <a:prstGeom prst="rect">
            <a:avLst/>
          </a:prstGeom>
        </p:spPr>
        <p:txBody>
          <a:bodyPr lIns="0" tIns="0" rIns="0" bIns="0" rtlCol="0" anchor="t">
            <a:spAutoFit/>
          </a:bodyPr>
          <a:lstStyle/>
          <a:p>
            <a:pPr algn="r">
              <a:lnSpc>
                <a:spcPts val="8250"/>
              </a:lnSpc>
            </a:pPr>
            <a:r>
              <a:rPr lang="en-US" sz="7500" b="1">
                <a:solidFill>
                  <a:srgbClr val="8C0B05"/>
                </a:solidFill>
                <a:latin typeface="DM Sans Bold"/>
                <a:ea typeface="DM Sans Bold"/>
                <a:cs typeface="DM Sans Bold"/>
                <a:sym typeface="DM Sans Bold"/>
              </a:rPr>
              <a:t>QUESTIONS?</a:t>
            </a:r>
          </a:p>
        </p:txBody>
      </p:sp>
      <p:sp>
        <p:nvSpPr>
          <p:cNvPr id="9" name="TextBox 9"/>
          <p:cNvSpPr txBox="1"/>
          <p:nvPr/>
        </p:nvSpPr>
        <p:spPr>
          <a:xfrm>
            <a:off x="4556236" y="3013782"/>
            <a:ext cx="8086409" cy="1003480"/>
          </a:xfrm>
          <a:prstGeom prst="rect">
            <a:avLst/>
          </a:prstGeom>
        </p:spPr>
        <p:txBody>
          <a:bodyPr lIns="0" tIns="0" rIns="0" bIns="0" rtlCol="0" anchor="t">
            <a:spAutoFit/>
          </a:bodyPr>
          <a:lstStyle/>
          <a:p>
            <a:pPr algn="l">
              <a:lnSpc>
                <a:spcPts val="3850"/>
              </a:lnSpc>
            </a:pPr>
            <a:r>
              <a:rPr lang="en-US" sz="3500" u="sng" dirty="0">
                <a:solidFill>
                  <a:schemeClr val="tx2"/>
                </a:solidFill>
                <a:latin typeface="DM Sans"/>
                <a:ea typeface="DM Sans"/>
                <a:cs typeface="DM Sans"/>
                <a:sym typeface="DM Sans"/>
                <a:hlinkClick r:id="rId8" tooltip="mailto:nowosielskik@easternct.edu">
                  <a:extLst>
                    <a:ext uri="{A12FA001-AC4F-418D-AE19-62706E023703}">
                      <ahyp:hlinkClr xmlns:ahyp="http://schemas.microsoft.com/office/drawing/2018/hyperlinkcolor" val="tx"/>
                    </a:ext>
                  </a:extLst>
                </a:hlinkClick>
              </a:rPr>
              <a:t>Kari Nowosielski</a:t>
            </a:r>
            <a:r>
              <a:rPr lang="en-US" sz="3500" dirty="0">
                <a:solidFill>
                  <a:schemeClr val="tx2"/>
                </a:solidFill>
                <a:latin typeface="DM Sans"/>
                <a:ea typeface="DM Sans"/>
                <a:cs typeface="DM Sans"/>
                <a:sym typeface="DM Sans"/>
              </a:rPr>
              <a:t>- </a:t>
            </a:r>
            <a:r>
              <a:rPr lang="en-US" sz="3500" dirty="0">
                <a:solidFill>
                  <a:srgbClr val="737373"/>
                </a:solidFill>
                <a:latin typeface="DM Sans"/>
                <a:ea typeface="DM Sans"/>
                <a:cs typeface="DM Sans"/>
                <a:sym typeface="DM Sans"/>
              </a:rPr>
              <a:t>Certification Auditor</a:t>
            </a:r>
          </a:p>
          <a:p>
            <a:pPr algn="l">
              <a:lnSpc>
                <a:spcPts val="3850"/>
              </a:lnSpc>
            </a:pPr>
            <a:r>
              <a:rPr lang="en-US" sz="3500" dirty="0">
                <a:solidFill>
                  <a:srgbClr val="737373"/>
                </a:solidFill>
                <a:latin typeface="DM Sans"/>
                <a:ea typeface="DM Sans"/>
                <a:cs typeface="DM Sans"/>
                <a:sym typeface="DM Sans"/>
              </a:rPr>
              <a:t>nowosielskik@easternct.edu</a:t>
            </a:r>
          </a:p>
        </p:txBody>
      </p:sp>
      <p:sp>
        <p:nvSpPr>
          <p:cNvPr id="10" name="TextBox 10"/>
          <p:cNvSpPr txBox="1"/>
          <p:nvPr/>
        </p:nvSpPr>
        <p:spPr>
          <a:xfrm>
            <a:off x="4556236" y="6334529"/>
            <a:ext cx="11056734" cy="1003480"/>
          </a:xfrm>
          <a:prstGeom prst="rect">
            <a:avLst/>
          </a:prstGeom>
        </p:spPr>
        <p:txBody>
          <a:bodyPr lIns="0" tIns="0" rIns="0" bIns="0" rtlCol="0" anchor="t">
            <a:spAutoFit/>
          </a:bodyPr>
          <a:lstStyle/>
          <a:p>
            <a:pPr algn="l">
              <a:lnSpc>
                <a:spcPts val="3850"/>
              </a:lnSpc>
            </a:pPr>
            <a:r>
              <a:rPr lang="en-US" sz="3500" u="sng" dirty="0">
                <a:solidFill>
                  <a:schemeClr val="tx2"/>
                </a:solidFill>
                <a:latin typeface="DM Sans"/>
                <a:ea typeface="DM Sans"/>
                <a:cs typeface="DM Sans"/>
                <a:sym typeface="DM Sans"/>
                <a:hlinkClick r:id="rId9" tooltip="mailto:colwellr@easternct.edu">
                  <a:extLst>
                    <a:ext uri="{A12FA001-AC4F-418D-AE19-62706E023703}">
                      <ahyp:hlinkClr xmlns:ahyp="http://schemas.microsoft.com/office/drawing/2018/hyperlinkcolor" val="tx"/>
                    </a:ext>
                  </a:extLst>
                </a:hlinkClick>
              </a:rPr>
              <a:t>Dr. Ryan Colwell</a:t>
            </a:r>
            <a:r>
              <a:rPr lang="en-US" sz="3500" dirty="0">
                <a:solidFill>
                  <a:schemeClr val="tx2"/>
                </a:solidFill>
                <a:latin typeface="DM Sans"/>
                <a:ea typeface="DM Sans"/>
                <a:cs typeface="DM Sans"/>
                <a:sym typeface="DM Sans"/>
              </a:rPr>
              <a:t>- </a:t>
            </a:r>
            <a:r>
              <a:rPr lang="en-US" sz="3500" dirty="0">
                <a:solidFill>
                  <a:srgbClr val="737373"/>
                </a:solidFill>
                <a:latin typeface="DM Sans"/>
                <a:ea typeface="DM Sans"/>
                <a:cs typeface="DM Sans"/>
                <a:sym typeface="DM Sans"/>
              </a:rPr>
              <a:t>Certification Officer, Assistant Dean</a:t>
            </a:r>
          </a:p>
          <a:p>
            <a:pPr algn="l">
              <a:lnSpc>
                <a:spcPts val="3850"/>
              </a:lnSpc>
            </a:pPr>
            <a:r>
              <a:rPr lang="en-US" sz="3500" dirty="0">
                <a:solidFill>
                  <a:srgbClr val="737373"/>
                </a:solidFill>
                <a:latin typeface="DM Sans"/>
                <a:ea typeface="DM Sans"/>
                <a:cs typeface="DM Sans"/>
                <a:sym typeface="DM Sans"/>
              </a:rPr>
              <a:t>colwellr@easternct.edu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576" y="786711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832854" y="2855489"/>
            <a:ext cx="3059805" cy="3059805"/>
            <a:chOff x="0" y="0"/>
            <a:chExt cx="13716000" cy="13716000"/>
          </a:xfrm>
        </p:grpSpPr>
        <p:sp>
          <p:nvSpPr>
            <p:cNvPr id="4" name="Freeform 4">
              <a:hlinkClick r:id="rId4" tooltip="https://www.youtube.com/watch?v=fdVNRaCVDOs"/>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a:stretch>
                <a:fillRect l="-50755" r="-50755"/>
              </a:stretch>
            </a:blipFill>
          </p:spPr>
          <p:txBody>
            <a:bodyPr/>
            <a:lstStyle/>
            <a:p>
              <a:endParaRPr lang="en-US"/>
            </a:p>
          </p:txBody>
        </p:sp>
      </p:grpSp>
      <p:grpSp>
        <p:nvGrpSpPr>
          <p:cNvPr id="5" name="Group 5"/>
          <p:cNvGrpSpPr/>
          <p:nvPr/>
        </p:nvGrpSpPr>
        <p:grpSpPr>
          <a:xfrm>
            <a:off x="2832854" y="6686818"/>
            <a:ext cx="3059805" cy="3059805"/>
            <a:chOff x="0" y="0"/>
            <a:chExt cx="13716000" cy="13716000"/>
          </a:xfrm>
        </p:grpSpPr>
        <p:sp>
          <p:nvSpPr>
            <p:cNvPr id="6" name="Freeform 6">
              <a:hlinkClick r:id="rId6" tooltip="https://www.youtube.com/watch?v=vOdgE8F5lEI"/>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32135" r="-32135"/>
              </a:stretch>
            </a:blipFill>
          </p:spPr>
          <p:txBody>
            <a:bodyPr/>
            <a:lstStyle/>
            <a:p>
              <a:endParaRPr lang="en-US"/>
            </a:p>
          </p:txBody>
        </p:sp>
      </p:grpSp>
      <p:sp>
        <p:nvSpPr>
          <p:cNvPr id="7" name="TextBox 7"/>
          <p:cNvSpPr txBox="1"/>
          <p:nvPr/>
        </p:nvSpPr>
        <p:spPr>
          <a:xfrm>
            <a:off x="3513402" y="723328"/>
            <a:ext cx="10788690" cy="1066800"/>
          </a:xfrm>
          <a:prstGeom prst="rect">
            <a:avLst/>
          </a:prstGeom>
        </p:spPr>
        <p:txBody>
          <a:bodyPr lIns="0" tIns="0" rIns="0" bIns="0" rtlCol="0" anchor="t">
            <a:spAutoFit/>
          </a:bodyPr>
          <a:lstStyle/>
          <a:p>
            <a:pPr algn="ctr">
              <a:lnSpc>
                <a:spcPts val="8250"/>
              </a:lnSpc>
            </a:pPr>
            <a:r>
              <a:rPr lang="en-US" sz="7500" b="1">
                <a:solidFill>
                  <a:srgbClr val="8C0B05"/>
                </a:solidFill>
                <a:latin typeface="DM Sans Bold"/>
                <a:ea typeface="DM Sans Bold"/>
                <a:cs typeface="DM Sans Bold"/>
                <a:sym typeface="DM Sans Bold"/>
              </a:rPr>
              <a:t>TWO APPLICATIONS:</a:t>
            </a:r>
          </a:p>
        </p:txBody>
      </p:sp>
      <p:sp>
        <p:nvSpPr>
          <p:cNvPr id="8" name="TextBox 8"/>
          <p:cNvSpPr txBox="1"/>
          <p:nvPr/>
        </p:nvSpPr>
        <p:spPr>
          <a:xfrm>
            <a:off x="6408338" y="3640848"/>
            <a:ext cx="5953371" cy="501656"/>
          </a:xfrm>
          <a:prstGeom prst="rect">
            <a:avLst/>
          </a:prstGeom>
        </p:spPr>
        <p:txBody>
          <a:bodyPr lIns="0" tIns="0" rIns="0" bIns="0" rtlCol="0" anchor="t">
            <a:spAutoFit/>
          </a:bodyPr>
          <a:lstStyle/>
          <a:p>
            <a:pPr algn="l">
              <a:lnSpc>
                <a:spcPts val="3850"/>
              </a:lnSpc>
            </a:pPr>
            <a:r>
              <a:rPr lang="en-US" sz="3500" b="1">
                <a:solidFill>
                  <a:srgbClr val="8C0B05"/>
                </a:solidFill>
                <a:latin typeface="DM Sans Bold"/>
                <a:ea typeface="DM Sans Bold"/>
                <a:cs typeface="DM Sans Bold"/>
                <a:sym typeface="DM Sans Bold"/>
              </a:rPr>
              <a:t>Eastern’s Application: TK20</a:t>
            </a:r>
          </a:p>
        </p:txBody>
      </p:sp>
      <p:sp>
        <p:nvSpPr>
          <p:cNvPr id="9" name="TextBox 9"/>
          <p:cNvSpPr txBox="1"/>
          <p:nvPr/>
        </p:nvSpPr>
        <p:spPr>
          <a:xfrm>
            <a:off x="6408338" y="7472177"/>
            <a:ext cx="10422599" cy="501656"/>
          </a:xfrm>
          <a:prstGeom prst="rect">
            <a:avLst/>
          </a:prstGeom>
        </p:spPr>
        <p:txBody>
          <a:bodyPr lIns="0" tIns="0" rIns="0" bIns="0" rtlCol="0" anchor="t">
            <a:spAutoFit/>
          </a:bodyPr>
          <a:lstStyle/>
          <a:p>
            <a:pPr algn="l">
              <a:lnSpc>
                <a:spcPts val="3850"/>
              </a:lnSpc>
            </a:pPr>
            <a:r>
              <a:rPr lang="en-US" sz="3500" b="1">
                <a:solidFill>
                  <a:srgbClr val="8C0B05"/>
                </a:solidFill>
                <a:latin typeface="DM Sans Bold"/>
                <a:ea typeface="DM Sans Bold"/>
                <a:cs typeface="DM Sans Bold"/>
                <a:sym typeface="DM Sans Bold"/>
              </a:rPr>
              <a:t>CT State Department of Education Application</a:t>
            </a:r>
          </a:p>
        </p:txBody>
      </p:sp>
      <p:sp>
        <p:nvSpPr>
          <p:cNvPr id="10" name="TextBox 10"/>
          <p:cNvSpPr txBox="1"/>
          <p:nvPr/>
        </p:nvSpPr>
        <p:spPr>
          <a:xfrm>
            <a:off x="6408338" y="4171079"/>
            <a:ext cx="9635308" cy="501656"/>
          </a:xfrm>
          <a:prstGeom prst="rect">
            <a:avLst/>
          </a:prstGeom>
        </p:spPr>
        <p:txBody>
          <a:bodyPr lIns="0" tIns="0" rIns="0" bIns="0" rtlCol="0" anchor="t">
            <a:spAutoFit/>
          </a:bodyPr>
          <a:lstStyle/>
          <a:p>
            <a:pPr algn="l">
              <a:lnSpc>
                <a:spcPts val="3850"/>
              </a:lnSpc>
            </a:pPr>
            <a:r>
              <a:rPr lang="en-US" sz="3500" u="sng" dirty="0">
                <a:solidFill>
                  <a:schemeClr val="accent1">
                    <a:lumMod val="75000"/>
                  </a:schemeClr>
                </a:solidFill>
                <a:latin typeface="DM Sans"/>
                <a:ea typeface="DM Sans"/>
                <a:cs typeface="DM Sans"/>
                <a:sym typeface="DM Sans"/>
                <a:hlinkClick r:id="rId4" tooltip="https://www.youtube.com/watch?v=fdVNRaCVDOs">
                  <a:extLst>
                    <a:ext uri="{A12FA001-AC4F-418D-AE19-62706E023703}">
                      <ahyp:hlinkClr xmlns:ahyp="http://schemas.microsoft.com/office/drawing/2018/hyperlinkcolor" val="tx"/>
                    </a:ext>
                  </a:extLst>
                </a:hlinkClick>
              </a:rPr>
              <a:t>WATCH</a:t>
            </a:r>
            <a:r>
              <a:rPr lang="en-US" sz="3500" dirty="0">
                <a:solidFill>
                  <a:srgbClr val="737373"/>
                </a:solidFill>
                <a:latin typeface="DM Sans"/>
                <a:ea typeface="DM Sans"/>
                <a:cs typeface="DM Sans"/>
                <a:sym typeface="DM Sans"/>
              </a:rPr>
              <a:t> this instructional video for assistance</a:t>
            </a:r>
          </a:p>
        </p:txBody>
      </p:sp>
      <p:sp>
        <p:nvSpPr>
          <p:cNvPr id="11" name="TextBox 11"/>
          <p:cNvSpPr txBox="1"/>
          <p:nvPr/>
        </p:nvSpPr>
        <p:spPr>
          <a:xfrm>
            <a:off x="6408338" y="8002408"/>
            <a:ext cx="10059289" cy="501656"/>
          </a:xfrm>
          <a:prstGeom prst="rect">
            <a:avLst/>
          </a:prstGeom>
        </p:spPr>
        <p:txBody>
          <a:bodyPr lIns="0" tIns="0" rIns="0" bIns="0" rtlCol="0" anchor="t">
            <a:spAutoFit/>
          </a:bodyPr>
          <a:lstStyle/>
          <a:p>
            <a:pPr algn="l">
              <a:lnSpc>
                <a:spcPts val="3850"/>
              </a:lnSpc>
            </a:pPr>
            <a:r>
              <a:rPr lang="en-US" sz="3500" u="sng" dirty="0">
                <a:solidFill>
                  <a:schemeClr val="tx2"/>
                </a:solidFill>
                <a:latin typeface="DM Sans"/>
                <a:ea typeface="DM Sans"/>
                <a:cs typeface="DM Sans"/>
                <a:sym typeface="DM Sans"/>
                <a:hlinkClick r:id="rId6" tooltip="https://www.youtube.com/watch?v=vOdgE8F5lEI">
                  <a:extLst>
                    <a:ext uri="{A12FA001-AC4F-418D-AE19-62706E023703}">
                      <ahyp:hlinkClr xmlns:ahyp="http://schemas.microsoft.com/office/drawing/2018/hyperlinkcolor" val="tx"/>
                    </a:ext>
                  </a:extLst>
                </a:hlinkClick>
              </a:rPr>
              <a:t>WATCH</a:t>
            </a:r>
            <a:r>
              <a:rPr lang="en-US" sz="3500" dirty="0">
                <a:solidFill>
                  <a:srgbClr val="737373"/>
                </a:solidFill>
                <a:latin typeface="DM Sans"/>
                <a:ea typeface="DM Sans"/>
                <a:cs typeface="DM Sans"/>
                <a:sym typeface="DM Sans"/>
              </a:rPr>
              <a:t> this instructional video for assistance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071321" y="1742058"/>
            <a:ext cx="14937355" cy="982985"/>
          </a:xfrm>
          <a:prstGeom prst="rect">
            <a:avLst/>
          </a:prstGeom>
        </p:spPr>
        <p:txBody>
          <a:bodyPr lIns="0" tIns="0" rIns="0" bIns="0" rtlCol="0" anchor="t">
            <a:spAutoFit/>
          </a:bodyPr>
          <a:lstStyle/>
          <a:p>
            <a:pPr algn="ctr">
              <a:lnSpc>
                <a:spcPts val="7590"/>
              </a:lnSpc>
            </a:pPr>
            <a:r>
              <a:rPr lang="en-US" sz="6900" b="1">
                <a:solidFill>
                  <a:srgbClr val="FFFFFF"/>
                </a:solidFill>
                <a:latin typeface="DM Sans Bold"/>
                <a:ea typeface="DM Sans Bold"/>
                <a:cs typeface="DM Sans Bold"/>
                <a:sym typeface="DM Sans Bold"/>
              </a:rPr>
              <a:t>FOR EASTERN’S APPLICATION:</a:t>
            </a:r>
          </a:p>
        </p:txBody>
      </p:sp>
      <p:grpSp>
        <p:nvGrpSpPr>
          <p:cNvPr id="7" name="Group 7"/>
          <p:cNvGrpSpPr/>
          <p:nvPr/>
        </p:nvGrpSpPr>
        <p:grpSpPr>
          <a:xfrm>
            <a:off x="2387132" y="3063673"/>
            <a:ext cx="4164883" cy="1253728"/>
            <a:chOff x="0" y="0"/>
            <a:chExt cx="1096924" cy="330200"/>
          </a:xfrm>
        </p:grpSpPr>
        <p:sp>
          <p:nvSpPr>
            <p:cNvPr id="8" name="Freeform 8"/>
            <p:cNvSpPr/>
            <p:nvPr/>
          </p:nvSpPr>
          <p:spPr>
            <a:xfrm>
              <a:off x="0" y="0"/>
              <a:ext cx="1096924" cy="330200"/>
            </a:xfrm>
            <a:custGeom>
              <a:avLst/>
              <a:gdLst/>
              <a:ahLst/>
              <a:cxnLst/>
              <a:rect l="l" t="t" r="r" b="b"/>
              <a:pathLst>
                <a:path w="1096924" h="330200">
                  <a:moveTo>
                    <a:pt x="94802" y="0"/>
                  </a:moveTo>
                  <a:lnTo>
                    <a:pt x="1002122" y="0"/>
                  </a:lnTo>
                  <a:cubicBezTo>
                    <a:pt x="1027265" y="0"/>
                    <a:pt x="1051378" y="9988"/>
                    <a:pt x="1069157" y="27767"/>
                  </a:cubicBezTo>
                  <a:cubicBezTo>
                    <a:pt x="1086936" y="45546"/>
                    <a:pt x="1096924" y="69659"/>
                    <a:pt x="1096924" y="94802"/>
                  </a:cubicBezTo>
                  <a:lnTo>
                    <a:pt x="1096924" y="235398"/>
                  </a:lnTo>
                  <a:cubicBezTo>
                    <a:pt x="1096924" y="260541"/>
                    <a:pt x="1086936" y="284654"/>
                    <a:pt x="1069157" y="302433"/>
                  </a:cubicBezTo>
                  <a:cubicBezTo>
                    <a:pt x="1051378" y="320212"/>
                    <a:pt x="1027265" y="330200"/>
                    <a:pt x="1002122" y="330200"/>
                  </a:cubicBezTo>
                  <a:lnTo>
                    <a:pt x="94802" y="330200"/>
                  </a:lnTo>
                  <a:cubicBezTo>
                    <a:pt x="69659" y="330200"/>
                    <a:pt x="45546" y="320212"/>
                    <a:pt x="27767" y="302433"/>
                  </a:cubicBezTo>
                  <a:cubicBezTo>
                    <a:pt x="9988" y="284654"/>
                    <a:pt x="0" y="260541"/>
                    <a:pt x="0" y="235398"/>
                  </a:cubicBezTo>
                  <a:lnTo>
                    <a:pt x="0" y="94802"/>
                  </a:lnTo>
                  <a:cubicBezTo>
                    <a:pt x="0" y="69659"/>
                    <a:pt x="9988" y="45546"/>
                    <a:pt x="27767" y="27767"/>
                  </a:cubicBezTo>
                  <a:cubicBezTo>
                    <a:pt x="45546" y="9988"/>
                    <a:pt x="69659" y="0"/>
                    <a:pt x="94802" y="0"/>
                  </a:cubicBezTo>
                  <a:close/>
                </a:path>
              </a:pathLst>
            </a:custGeom>
            <a:solidFill>
              <a:srgbClr val="FFFFFF"/>
            </a:solidFill>
          </p:spPr>
          <p:txBody>
            <a:bodyPr/>
            <a:lstStyle/>
            <a:p>
              <a:endParaRPr lang="en-US"/>
            </a:p>
          </p:txBody>
        </p:sp>
        <p:sp>
          <p:nvSpPr>
            <p:cNvPr id="9" name="TextBox 9"/>
            <p:cNvSpPr txBox="1"/>
            <p:nvPr/>
          </p:nvSpPr>
          <p:spPr>
            <a:xfrm>
              <a:off x="0" y="-38100"/>
              <a:ext cx="1096924" cy="3683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282939" y="3453997"/>
            <a:ext cx="4373269" cy="501656"/>
          </a:xfrm>
          <a:prstGeom prst="rect">
            <a:avLst/>
          </a:prstGeom>
        </p:spPr>
        <p:txBody>
          <a:bodyPr lIns="0" tIns="0" rIns="0" bIns="0" rtlCol="0" anchor="t">
            <a:spAutoFit/>
          </a:bodyPr>
          <a:lstStyle/>
          <a:p>
            <a:pPr algn="ctr">
              <a:lnSpc>
                <a:spcPts val="3850"/>
              </a:lnSpc>
            </a:pPr>
            <a:r>
              <a:rPr lang="en-US" sz="3500" b="1">
                <a:solidFill>
                  <a:srgbClr val="8C0B05"/>
                </a:solidFill>
                <a:latin typeface="DM Sans Bold"/>
                <a:ea typeface="DM Sans Bold"/>
                <a:cs typeface="DM Sans Bold"/>
                <a:sym typeface="DM Sans Bold"/>
              </a:rPr>
              <a:t>EIN NUMBER</a:t>
            </a:r>
          </a:p>
        </p:txBody>
      </p:sp>
      <p:sp>
        <p:nvSpPr>
          <p:cNvPr id="11" name="TextBox 11"/>
          <p:cNvSpPr txBox="1"/>
          <p:nvPr/>
        </p:nvSpPr>
        <p:spPr>
          <a:xfrm>
            <a:off x="2071321" y="4622516"/>
            <a:ext cx="4588119" cy="2952756"/>
          </a:xfrm>
          <a:prstGeom prst="rect">
            <a:avLst/>
          </a:prstGeom>
        </p:spPr>
        <p:txBody>
          <a:bodyPr lIns="0" tIns="0" rIns="0" bIns="0" rtlCol="0" anchor="t">
            <a:spAutoFit/>
          </a:bodyPr>
          <a:lstStyle/>
          <a:p>
            <a:pPr marL="647805" lvl="1" indent="-323903" algn="l">
              <a:lnSpc>
                <a:spcPts val="3300"/>
              </a:lnSpc>
              <a:buFont typeface="Arial"/>
              <a:buChar char="•"/>
            </a:pPr>
            <a:r>
              <a:rPr lang="en-US" sz="3000" dirty="0">
                <a:solidFill>
                  <a:srgbClr val="FFFFFF"/>
                </a:solidFill>
                <a:latin typeface="DM Sans"/>
                <a:ea typeface="DM Sans"/>
                <a:cs typeface="DM Sans"/>
                <a:sym typeface="DM Sans"/>
              </a:rPr>
              <a:t>Obtain this by visiting </a:t>
            </a:r>
            <a:r>
              <a:rPr lang="en-US" sz="3000" u="sng" dirty="0">
                <a:solidFill>
                  <a:schemeClr val="accent2">
                    <a:lumMod val="75000"/>
                  </a:schemeClr>
                </a:solidFill>
                <a:latin typeface="DM Sans"/>
                <a:ea typeface="DM Sans"/>
                <a:cs typeface="DM Sans"/>
                <a:sym typeface="DM Sans"/>
                <a:hlinkClick r:id="rId4" tooltip="https://sdeportal.ct.gov/cecscreateuser/CECSNewUserCreation.aspx">
                  <a:extLst>
                    <a:ext uri="{A12FA001-AC4F-418D-AE19-62706E023703}">
                      <ahyp:hlinkClr xmlns:ahyp="http://schemas.microsoft.com/office/drawing/2018/hyperlinkcolor" val="tx"/>
                    </a:ext>
                  </a:extLst>
                </a:hlinkClick>
              </a:rPr>
              <a:t>this website</a:t>
            </a:r>
            <a:r>
              <a:rPr lang="en-US" sz="3000" dirty="0">
                <a:solidFill>
                  <a:srgbClr val="FFFFFF"/>
                </a:solidFill>
                <a:latin typeface="DM Sans"/>
                <a:ea typeface="DM Sans"/>
                <a:cs typeface="DM Sans"/>
                <a:sym typeface="DM Sans"/>
              </a:rPr>
              <a:t>. Save your username and password. You will need it again.</a:t>
            </a:r>
          </a:p>
          <a:p>
            <a:pPr marL="647805" lvl="1" indent="-323903" algn="l">
              <a:lnSpc>
                <a:spcPts val="3300"/>
              </a:lnSpc>
              <a:buFont typeface="Arial"/>
              <a:buChar char="•"/>
            </a:pPr>
            <a:r>
              <a:rPr lang="en-US" sz="3000" dirty="0">
                <a:solidFill>
                  <a:srgbClr val="FFFFFF"/>
                </a:solidFill>
                <a:latin typeface="DM Sans"/>
                <a:ea typeface="DM Sans"/>
                <a:cs typeface="DM Sans"/>
                <a:sym typeface="DM Sans"/>
              </a:rPr>
              <a:t>Keep your EIN in a safe place.</a:t>
            </a:r>
          </a:p>
        </p:txBody>
      </p:sp>
      <p:grpSp>
        <p:nvGrpSpPr>
          <p:cNvPr id="12" name="Group 12"/>
          <p:cNvGrpSpPr/>
          <p:nvPr/>
        </p:nvGrpSpPr>
        <p:grpSpPr>
          <a:xfrm>
            <a:off x="7165752" y="3105462"/>
            <a:ext cx="4164883" cy="1253728"/>
            <a:chOff x="0" y="0"/>
            <a:chExt cx="1096924" cy="330200"/>
          </a:xfrm>
        </p:grpSpPr>
        <p:sp>
          <p:nvSpPr>
            <p:cNvPr id="13" name="Freeform 13"/>
            <p:cNvSpPr/>
            <p:nvPr/>
          </p:nvSpPr>
          <p:spPr>
            <a:xfrm>
              <a:off x="0" y="0"/>
              <a:ext cx="1096924" cy="330200"/>
            </a:xfrm>
            <a:custGeom>
              <a:avLst/>
              <a:gdLst/>
              <a:ahLst/>
              <a:cxnLst/>
              <a:rect l="l" t="t" r="r" b="b"/>
              <a:pathLst>
                <a:path w="1096924" h="330200">
                  <a:moveTo>
                    <a:pt x="94802" y="0"/>
                  </a:moveTo>
                  <a:lnTo>
                    <a:pt x="1002122" y="0"/>
                  </a:lnTo>
                  <a:cubicBezTo>
                    <a:pt x="1027265" y="0"/>
                    <a:pt x="1051378" y="9988"/>
                    <a:pt x="1069157" y="27767"/>
                  </a:cubicBezTo>
                  <a:cubicBezTo>
                    <a:pt x="1086936" y="45546"/>
                    <a:pt x="1096924" y="69659"/>
                    <a:pt x="1096924" y="94802"/>
                  </a:cubicBezTo>
                  <a:lnTo>
                    <a:pt x="1096924" y="235398"/>
                  </a:lnTo>
                  <a:cubicBezTo>
                    <a:pt x="1096924" y="260541"/>
                    <a:pt x="1086936" y="284654"/>
                    <a:pt x="1069157" y="302433"/>
                  </a:cubicBezTo>
                  <a:cubicBezTo>
                    <a:pt x="1051378" y="320212"/>
                    <a:pt x="1027265" y="330200"/>
                    <a:pt x="1002122" y="330200"/>
                  </a:cubicBezTo>
                  <a:lnTo>
                    <a:pt x="94802" y="330200"/>
                  </a:lnTo>
                  <a:cubicBezTo>
                    <a:pt x="69659" y="330200"/>
                    <a:pt x="45546" y="320212"/>
                    <a:pt x="27767" y="302433"/>
                  </a:cubicBezTo>
                  <a:cubicBezTo>
                    <a:pt x="9988" y="284654"/>
                    <a:pt x="0" y="260541"/>
                    <a:pt x="0" y="235398"/>
                  </a:cubicBezTo>
                  <a:lnTo>
                    <a:pt x="0" y="94802"/>
                  </a:lnTo>
                  <a:cubicBezTo>
                    <a:pt x="0" y="69659"/>
                    <a:pt x="9988" y="45546"/>
                    <a:pt x="27767" y="27767"/>
                  </a:cubicBezTo>
                  <a:cubicBezTo>
                    <a:pt x="45546" y="9988"/>
                    <a:pt x="69659" y="0"/>
                    <a:pt x="94802" y="0"/>
                  </a:cubicBezTo>
                  <a:close/>
                </a:path>
              </a:pathLst>
            </a:custGeom>
            <a:solidFill>
              <a:srgbClr val="FFFFFF"/>
            </a:solidFill>
          </p:spPr>
          <p:txBody>
            <a:bodyPr/>
            <a:lstStyle/>
            <a:p>
              <a:endParaRPr lang="en-US"/>
            </a:p>
          </p:txBody>
        </p:sp>
        <p:sp>
          <p:nvSpPr>
            <p:cNvPr id="14" name="TextBox 14"/>
            <p:cNvSpPr txBox="1"/>
            <p:nvPr/>
          </p:nvSpPr>
          <p:spPr>
            <a:xfrm>
              <a:off x="0" y="-38100"/>
              <a:ext cx="1096924" cy="3683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011574" y="3453997"/>
            <a:ext cx="4373269" cy="501656"/>
          </a:xfrm>
          <a:prstGeom prst="rect">
            <a:avLst/>
          </a:prstGeom>
        </p:spPr>
        <p:txBody>
          <a:bodyPr lIns="0" tIns="0" rIns="0" bIns="0" rtlCol="0" anchor="t">
            <a:spAutoFit/>
          </a:bodyPr>
          <a:lstStyle/>
          <a:p>
            <a:pPr algn="ctr">
              <a:lnSpc>
                <a:spcPts val="3850"/>
              </a:lnSpc>
            </a:pPr>
            <a:r>
              <a:rPr lang="en-US" sz="3500" b="1">
                <a:solidFill>
                  <a:srgbClr val="8C0B05"/>
                </a:solidFill>
                <a:latin typeface="DM Sans Bold"/>
                <a:ea typeface="DM Sans Bold"/>
                <a:cs typeface="DM Sans Bold"/>
                <a:sym typeface="DM Sans Bold"/>
              </a:rPr>
              <a:t>CLOCK HOURS</a:t>
            </a:r>
          </a:p>
        </p:txBody>
      </p:sp>
      <p:sp>
        <p:nvSpPr>
          <p:cNvPr id="16" name="TextBox 16"/>
          <p:cNvSpPr txBox="1"/>
          <p:nvPr/>
        </p:nvSpPr>
        <p:spPr>
          <a:xfrm>
            <a:off x="6904149" y="4622516"/>
            <a:ext cx="4588119" cy="1276356"/>
          </a:xfrm>
          <a:prstGeom prst="rect">
            <a:avLst/>
          </a:prstGeom>
        </p:spPr>
        <p:txBody>
          <a:bodyPr lIns="0" tIns="0" rIns="0" bIns="0" rtlCol="0" anchor="t">
            <a:spAutoFit/>
          </a:bodyPr>
          <a:lstStyle/>
          <a:p>
            <a:pPr marL="647805" lvl="1" indent="-323903" algn="l">
              <a:lnSpc>
                <a:spcPts val="3300"/>
              </a:lnSpc>
              <a:buFont typeface="Arial"/>
              <a:buChar char="•"/>
            </a:pPr>
            <a:r>
              <a:rPr lang="en-US" sz="3000">
                <a:solidFill>
                  <a:srgbClr val="FFFFFF"/>
                </a:solidFill>
                <a:latin typeface="DM Sans"/>
                <a:ea typeface="DM Sans"/>
                <a:cs typeface="DM Sans"/>
                <a:sym typeface="DM Sans"/>
              </a:rPr>
              <a:t>Fill in the digital chart or upload a signed copy</a:t>
            </a:r>
          </a:p>
        </p:txBody>
      </p:sp>
      <p:grpSp>
        <p:nvGrpSpPr>
          <p:cNvPr id="17" name="Group 17"/>
          <p:cNvGrpSpPr/>
          <p:nvPr/>
        </p:nvGrpSpPr>
        <p:grpSpPr>
          <a:xfrm>
            <a:off x="12051796" y="3105462"/>
            <a:ext cx="3741646" cy="1253728"/>
            <a:chOff x="0" y="0"/>
            <a:chExt cx="985454" cy="330200"/>
          </a:xfrm>
        </p:grpSpPr>
        <p:sp>
          <p:nvSpPr>
            <p:cNvPr id="18" name="Freeform 18"/>
            <p:cNvSpPr/>
            <p:nvPr/>
          </p:nvSpPr>
          <p:spPr>
            <a:xfrm>
              <a:off x="0" y="0"/>
              <a:ext cx="985454" cy="330200"/>
            </a:xfrm>
            <a:custGeom>
              <a:avLst/>
              <a:gdLst/>
              <a:ahLst/>
              <a:cxnLst/>
              <a:rect l="l" t="t" r="r" b="b"/>
              <a:pathLst>
                <a:path w="985454" h="330200">
                  <a:moveTo>
                    <a:pt x="105525" y="0"/>
                  </a:moveTo>
                  <a:lnTo>
                    <a:pt x="879929" y="0"/>
                  </a:lnTo>
                  <a:cubicBezTo>
                    <a:pt x="907916" y="0"/>
                    <a:pt x="934757" y="11118"/>
                    <a:pt x="954547" y="30908"/>
                  </a:cubicBezTo>
                  <a:cubicBezTo>
                    <a:pt x="974336" y="50697"/>
                    <a:pt x="985454" y="77538"/>
                    <a:pt x="985454" y="105525"/>
                  </a:cubicBezTo>
                  <a:lnTo>
                    <a:pt x="985454" y="224675"/>
                  </a:lnTo>
                  <a:cubicBezTo>
                    <a:pt x="985454" y="252662"/>
                    <a:pt x="974336" y="279503"/>
                    <a:pt x="954547" y="299292"/>
                  </a:cubicBezTo>
                  <a:cubicBezTo>
                    <a:pt x="934757" y="319082"/>
                    <a:pt x="907916" y="330200"/>
                    <a:pt x="879929" y="330200"/>
                  </a:cubicBezTo>
                  <a:lnTo>
                    <a:pt x="105525" y="330200"/>
                  </a:lnTo>
                  <a:cubicBezTo>
                    <a:pt x="77538" y="330200"/>
                    <a:pt x="50697" y="319082"/>
                    <a:pt x="30908" y="299292"/>
                  </a:cubicBezTo>
                  <a:cubicBezTo>
                    <a:pt x="11118" y="279503"/>
                    <a:pt x="0" y="252662"/>
                    <a:pt x="0" y="224675"/>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9" name="TextBox 19"/>
            <p:cNvSpPr txBox="1"/>
            <p:nvPr/>
          </p:nvSpPr>
          <p:spPr>
            <a:xfrm>
              <a:off x="0" y="-38100"/>
              <a:ext cx="985454" cy="3683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1735985" y="3444472"/>
            <a:ext cx="4373269" cy="638816"/>
          </a:xfrm>
          <a:prstGeom prst="rect">
            <a:avLst/>
          </a:prstGeom>
        </p:spPr>
        <p:txBody>
          <a:bodyPr lIns="0" tIns="0" rIns="0" bIns="0" rtlCol="0" anchor="t">
            <a:spAutoFit/>
          </a:bodyPr>
          <a:lstStyle/>
          <a:p>
            <a:pPr algn="ctr">
              <a:lnSpc>
                <a:spcPts val="2530"/>
              </a:lnSpc>
            </a:pPr>
            <a:r>
              <a:rPr lang="en-US" sz="2300" b="1">
                <a:solidFill>
                  <a:srgbClr val="8C0B05"/>
                </a:solidFill>
                <a:latin typeface="DM Sans Bold"/>
                <a:ea typeface="DM Sans Bold"/>
                <a:cs typeface="DM Sans Bold"/>
                <a:sym typeface="DM Sans Bold"/>
              </a:rPr>
              <a:t>PROOF OF DYSLEXIA</a:t>
            </a:r>
          </a:p>
          <a:p>
            <a:pPr algn="ctr">
              <a:lnSpc>
                <a:spcPts val="2530"/>
              </a:lnSpc>
            </a:pPr>
            <a:r>
              <a:rPr lang="en-US" sz="2300" b="1">
                <a:solidFill>
                  <a:srgbClr val="8C0B05"/>
                </a:solidFill>
                <a:latin typeface="DM Sans Bold"/>
                <a:ea typeface="DM Sans Bold"/>
                <a:cs typeface="DM Sans Bold"/>
                <a:sym typeface="DM Sans Bold"/>
              </a:rPr>
              <a:t>MODULE COMPLETION</a:t>
            </a:r>
          </a:p>
        </p:txBody>
      </p:sp>
      <p:sp>
        <p:nvSpPr>
          <p:cNvPr id="21" name="TextBox 21"/>
          <p:cNvSpPr txBox="1"/>
          <p:nvPr/>
        </p:nvSpPr>
        <p:spPr>
          <a:xfrm>
            <a:off x="11832057" y="4641569"/>
            <a:ext cx="4588119" cy="2533656"/>
          </a:xfrm>
          <a:prstGeom prst="rect">
            <a:avLst/>
          </a:prstGeom>
        </p:spPr>
        <p:txBody>
          <a:bodyPr lIns="0" tIns="0" rIns="0" bIns="0" rtlCol="0" anchor="t">
            <a:spAutoFit/>
          </a:bodyPr>
          <a:lstStyle/>
          <a:p>
            <a:pPr marL="647805" lvl="1" indent="-323903" algn="l">
              <a:lnSpc>
                <a:spcPts val="3300"/>
              </a:lnSpc>
              <a:buFont typeface="Arial"/>
              <a:buChar char="•"/>
            </a:pPr>
            <a:r>
              <a:rPr lang="en-US" sz="3000">
                <a:solidFill>
                  <a:srgbClr val="FFFFFF"/>
                </a:solidFill>
                <a:latin typeface="DM Sans"/>
                <a:ea typeface="DM Sans"/>
                <a:cs typeface="DM Sans"/>
                <a:sym typeface="DM Sans"/>
              </a:rPr>
              <a:t>12 hours total</a:t>
            </a:r>
          </a:p>
          <a:p>
            <a:pPr marL="647805" lvl="1" indent="-323903" algn="l">
              <a:lnSpc>
                <a:spcPts val="3300"/>
              </a:lnSpc>
              <a:buFont typeface="Arial"/>
              <a:buChar char="•"/>
            </a:pPr>
            <a:r>
              <a:rPr lang="en-US" sz="3000">
                <a:solidFill>
                  <a:srgbClr val="FFFFFF"/>
                </a:solidFill>
                <a:latin typeface="DM Sans"/>
                <a:ea typeface="DM Sans"/>
                <a:cs typeface="DM Sans"/>
                <a:sym typeface="DM Sans"/>
              </a:rPr>
              <a:t>MUST complete the “SLD/Dyslexia Webinar Series for Educator Preparation Programs” </a:t>
            </a:r>
          </a:p>
        </p:txBody>
      </p:sp>
      <p:sp>
        <p:nvSpPr>
          <p:cNvPr id="22" name="Freeform 2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3" name="Group 23"/>
          <p:cNvGrpSpPr/>
          <p:nvPr/>
        </p:nvGrpSpPr>
        <p:grpSpPr>
          <a:xfrm>
            <a:off x="7163307" y="6309465"/>
            <a:ext cx="4164883" cy="1174047"/>
            <a:chOff x="0" y="0"/>
            <a:chExt cx="1096924" cy="309214"/>
          </a:xfrm>
        </p:grpSpPr>
        <p:sp>
          <p:nvSpPr>
            <p:cNvPr id="24" name="Freeform 24"/>
            <p:cNvSpPr/>
            <p:nvPr/>
          </p:nvSpPr>
          <p:spPr>
            <a:xfrm>
              <a:off x="0" y="0"/>
              <a:ext cx="1096924" cy="309214"/>
            </a:xfrm>
            <a:custGeom>
              <a:avLst/>
              <a:gdLst/>
              <a:ahLst/>
              <a:cxnLst/>
              <a:rect l="l" t="t" r="r" b="b"/>
              <a:pathLst>
                <a:path w="1096924" h="309214">
                  <a:moveTo>
                    <a:pt x="94802" y="0"/>
                  </a:moveTo>
                  <a:lnTo>
                    <a:pt x="1002122" y="0"/>
                  </a:lnTo>
                  <a:cubicBezTo>
                    <a:pt x="1027265" y="0"/>
                    <a:pt x="1051378" y="9988"/>
                    <a:pt x="1069157" y="27767"/>
                  </a:cubicBezTo>
                  <a:cubicBezTo>
                    <a:pt x="1086936" y="45546"/>
                    <a:pt x="1096924" y="69659"/>
                    <a:pt x="1096924" y="94802"/>
                  </a:cubicBezTo>
                  <a:lnTo>
                    <a:pt x="1096924" y="214412"/>
                  </a:lnTo>
                  <a:cubicBezTo>
                    <a:pt x="1096924" y="239555"/>
                    <a:pt x="1086936" y="263669"/>
                    <a:pt x="1069157" y="281447"/>
                  </a:cubicBezTo>
                  <a:cubicBezTo>
                    <a:pt x="1051378" y="299226"/>
                    <a:pt x="1027265" y="309214"/>
                    <a:pt x="1002122" y="309214"/>
                  </a:cubicBezTo>
                  <a:lnTo>
                    <a:pt x="94802" y="309214"/>
                  </a:lnTo>
                  <a:cubicBezTo>
                    <a:pt x="69659" y="309214"/>
                    <a:pt x="45546" y="299226"/>
                    <a:pt x="27767" y="281447"/>
                  </a:cubicBezTo>
                  <a:cubicBezTo>
                    <a:pt x="9988" y="263669"/>
                    <a:pt x="0" y="239555"/>
                    <a:pt x="0" y="214412"/>
                  </a:cubicBezTo>
                  <a:lnTo>
                    <a:pt x="0" y="94802"/>
                  </a:lnTo>
                  <a:cubicBezTo>
                    <a:pt x="0" y="69659"/>
                    <a:pt x="9988" y="45546"/>
                    <a:pt x="27767" y="27767"/>
                  </a:cubicBezTo>
                  <a:cubicBezTo>
                    <a:pt x="45546" y="9988"/>
                    <a:pt x="69659" y="0"/>
                    <a:pt x="94802" y="0"/>
                  </a:cubicBezTo>
                  <a:close/>
                </a:path>
              </a:pathLst>
            </a:custGeom>
            <a:solidFill>
              <a:srgbClr val="FFFFFF"/>
            </a:solidFill>
          </p:spPr>
          <p:txBody>
            <a:bodyPr/>
            <a:lstStyle/>
            <a:p>
              <a:endParaRPr lang="en-US"/>
            </a:p>
          </p:txBody>
        </p:sp>
        <p:sp>
          <p:nvSpPr>
            <p:cNvPr id="25" name="TextBox 25"/>
            <p:cNvSpPr txBox="1"/>
            <p:nvPr/>
          </p:nvSpPr>
          <p:spPr>
            <a:xfrm>
              <a:off x="0" y="-38100"/>
              <a:ext cx="1096924" cy="34731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7061559" y="6915538"/>
            <a:ext cx="4373269" cy="438156"/>
          </a:xfrm>
          <a:prstGeom prst="rect">
            <a:avLst/>
          </a:prstGeom>
        </p:spPr>
        <p:txBody>
          <a:bodyPr lIns="0" tIns="0" rIns="0" bIns="0" rtlCol="0" anchor="t">
            <a:spAutoFit/>
          </a:bodyPr>
          <a:lstStyle/>
          <a:p>
            <a:pPr algn="ctr">
              <a:lnSpc>
                <a:spcPts val="3300"/>
              </a:lnSpc>
            </a:pPr>
            <a:r>
              <a:rPr lang="en-US" sz="3000" b="1">
                <a:solidFill>
                  <a:srgbClr val="8C0B05"/>
                </a:solidFill>
                <a:latin typeface="DM Sans Bold"/>
                <a:ea typeface="DM Sans Bold"/>
                <a:cs typeface="DM Sans Bold"/>
                <a:sym typeface="DM Sans Bold"/>
              </a:rPr>
              <a:t>HPE: FIRST AID CARD</a:t>
            </a:r>
          </a:p>
        </p:txBody>
      </p:sp>
      <p:sp>
        <p:nvSpPr>
          <p:cNvPr id="27" name="TextBox 27"/>
          <p:cNvSpPr txBox="1"/>
          <p:nvPr/>
        </p:nvSpPr>
        <p:spPr>
          <a:xfrm>
            <a:off x="7061559" y="7734654"/>
            <a:ext cx="4588119" cy="857256"/>
          </a:xfrm>
          <a:prstGeom prst="rect">
            <a:avLst/>
          </a:prstGeom>
        </p:spPr>
        <p:txBody>
          <a:bodyPr lIns="0" tIns="0" rIns="0" bIns="0" rtlCol="0" anchor="t">
            <a:spAutoFit/>
          </a:bodyPr>
          <a:lstStyle/>
          <a:p>
            <a:pPr marL="647805" lvl="1" indent="-323903" algn="l">
              <a:lnSpc>
                <a:spcPts val="3300"/>
              </a:lnSpc>
              <a:buFont typeface="Arial"/>
              <a:buChar char="•"/>
            </a:pPr>
            <a:r>
              <a:rPr lang="en-US" sz="3000">
                <a:solidFill>
                  <a:srgbClr val="FFFFFF"/>
                </a:solidFill>
                <a:latin typeface="DM Sans"/>
                <a:ea typeface="DM Sans"/>
                <a:cs typeface="DM Sans"/>
                <a:sym typeface="DM Sans"/>
              </a:rPr>
              <a:t>Make sure it’s not expired</a:t>
            </a:r>
          </a:p>
        </p:txBody>
      </p:sp>
      <p:sp>
        <p:nvSpPr>
          <p:cNvPr id="28" name="TextBox 28"/>
          <p:cNvSpPr txBox="1"/>
          <p:nvPr/>
        </p:nvSpPr>
        <p:spPr>
          <a:xfrm>
            <a:off x="7059114" y="6540882"/>
            <a:ext cx="4373269" cy="355606"/>
          </a:xfrm>
          <a:prstGeom prst="rect">
            <a:avLst/>
          </a:prstGeom>
        </p:spPr>
        <p:txBody>
          <a:bodyPr lIns="0" tIns="0" rIns="0" bIns="0" rtlCol="0" anchor="t">
            <a:spAutoFit/>
          </a:bodyPr>
          <a:lstStyle/>
          <a:p>
            <a:pPr algn="ctr">
              <a:lnSpc>
                <a:spcPts val="2750"/>
              </a:lnSpc>
            </a:pPr>
            <a:r>
              <a:rPr lang="en-US" sz="2500" b="1">
                <a:solidFill>
                  <a:srgbClr val="8C0B05"/>
                </a:solidFill>
                <a:latin typeface="DM Sans Bold"/>
                <a:ea typeface="DM Sans Bold"/>
                <a:cs typeface="DM Sans Bold"/>
                <a:sym typeface="DM Sans Bold"/>
              </a:rPr>
              <a:t>PE CANDIDATES ONLY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68471" flipH="1">
            <a:off x="-2788524" y="-705031"/>
            <a:ext cx="5450085" cy="4161883"/>
          </a:xfrm>
          <a:custGeom>
            <a:avLst/>
            <a:gdLst/>
            <a:ahLst/>
            <a:cxnLst/>
            <a:rect l="l" t="t" r="r" b="b"/>
            <a:pathLst>
              <a:path w="5450085" h="4161883">
                <a:moveTo>
                  <a:pt x="5450086" y="0"/>
                </a:moveTo>
                <a:lnTo>
                  <a:pt x="0" y="0"/>
                </a:lnTo>
                <a:lnTo>
                  <a:pt x="0" y="4161884"/>
                </a:lnTo>
                <a:lnTo>
                  <a:pt x="5450086" y="4161884"/>
                </a:lnTo>
                <a:lnTo>
                  <a:pt x="54500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687121" y="5468697"/>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txBody>
            <a:bodyPr/>
            <a:lstStyle/>
            <a:p>
              <a:endParaRPr lang="en-US" dirty="0"/>
            </a:p>
          </p:txBody>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2494557" y="4141858"/>
            <a:ext cx="3741646" cy="881318"/>
            <a:chOff x="0" y="0"/>
            <a:chExt cx="985454" cy="232117"/>
          </a:xfrm>
        </p:grpSpPr>
        <p:sp>
          <p:nvSpPr>
            <p:cNvPr id="8" name="Freeform 8"/>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9" name="TextBox 9"/>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6849940" y="4141858"/>
            <a:ext cx="4588119" cy="3890618"/>
            <a:chOff x="0" y="0"/>
            <a:chExt cx="6117493" cy="5187490"/>
          </a:xfrm>
        </p:grpSpPr>
        <p:grpSp>
          <p:nvGrpSpPr>
            <p:cNvPr id="11" name="Group 11"/>
            <p:cNvGrpSpPr/>
            <p:nvPr/>
          </p:nvGrpSpPr>
          <p:grpSpPr>
            <a:xfrm>
              <a:off x="564315" y="0"/>
              <a:ext cx="4988862" cy="1175091"/>
              <a:chOff x="0" y="0"/>
              <a:chExt cx="985454" cy="232117"/>
            </a:xfrm>
          </p:grpSpPr>
          <p:sp>
            <p:nvSpPr>
              <p:cNvPr id="12" name="Freeform 12"/>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3" name="TextBox 13"/>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3233" y="262926"/>
              <a:ext cx="5831026" cy="678400"/>
            </a:xfrm>
            <a:prstGeom prst="rect">
              <a:avLst/>
            </a:prstGeom>
          </p:spPr>
          <p:txBody>
            <a:bodyPr lIns="0" tIns="0" rIns="0" bIns="0" rtlCol="0" anchor="t">
              <a:spAutoFit/>
            </a:bodyPr>
            <a:lstStyle/>
            <a:p>
              <a:pPr algn="ctr">
                <a:lnSpc>
                  <a:spcPts val="3850"/>
                </a:lnSpc>
              </a:pPr>
              <a:r>
                <a:rPr lang="en-US" sz="3500" b="1">
                  <a:solidFill>
                    <a:srgbClr val="8C0B05"/>
                  </a:solidFill>
                  <a:latin typeface="DM Sans Bold"/>
                  <a:ea typeface="DM Sans Bold"/>
                  <a:cs typeface="DM Sans Bold"/>
                  <a:sym typeface="DM Sans Bold"/>
                </a:rPr>
                <a:t>TRANSCRIPTS</a:t>
              </a:r>
            </a:p>
          </p:txBody>
        </p:sp>
        <p:sp>
          <p:nvSpPr>
            <p:cNvPr id="15" name="TextBox 15"/>
            <p:cNvSpPr txBox="1"/>
            <p:nvPr/>
          </p:nvSpPr>
          <p:spPr>
            <a:xfrm>
              <a:off x="0" y="1498132"/>
              <a:ext cx="6117493" cy="2266958"/>
            </a:xfrm>
            <a:prstGeom prst="rect">
              <a:avLst/>
            </a:prstGeom>
          </p:spPr>
          <p:txBody>
            <a:bodyPr lIns="0" tIns="0" rIns="0" bIns="0" rtlCol="0" anchor="t">
              <a:spAutoFit/>
            </a:bodyPr>
            <a:lstStyle/>
            <a:p>
              <a:pPr algn="ctr">
                <a:lnSpc>
                  <a:spcPts val="3300"/>
                </a:lnSpc>
              </a:pPr>
              <a:r>
                <a:rPr lang="en-US" sz="3000" u="sng" dirty="0">
                  <a:solidFill>
                    <a:schemeClr val="accent2">
                      <a:lumMod val="75000"/>
                    </a:schemeClr>
                  </a:solidFill>
                  <a:latin typeface="DM Sans"/>
                  <a:ea typeface="DM Sans"/>
                  <a:cs typeface="DM Sans"/>
                  <a:sym typeface="DM Sans"/>
                  <a:hlinkClick r:id="rId6" tooltip="https://www.youtube.com/watch?v=Wj97L7djiSk">
                    <a:extLst>
                      <a:ext uri="{A12FA001-AC4F-418D-AE19-62706E023703}">
                        <ahyp:hlinkClr xmlns:ahyp="http://schemas.microsoft.com/office/drawing/2018/hyperlinkcolor" val="tx"/>
                      </a:ext>
                    </a:extLst>
                  </a:hlinkClick>
                </a:rPr>
                <a:t>WATCH this video</a:t>
              </a:r>
              <a:r>
                <a:rPr lang="en-US" sz="3000" dirty="0">
                  <a:solidFill>
                    <a:schemeClr val="accent2">
                      <a:lumMod val="75000"/>
                    </a:schemeClr>
                  </a:solidFill>
                  <a:latin typeface="DM Sans"/>
                  <a:ea typeface="DM Sans"/>
                  <a:cs typeface="DM Sans"/>
                  <a:sym typeface="DM Sans"/>
                </a:rPr>
                <a:t> </a:t>
              </a:r>
              <a:r>
                <a:rPr lang="en-US" sz="3000" dirty="0">
                  <a:solidFill>
                    <a:srgbClr val="FFFFFF"/>
                  </a:solidFill>
                  <a:latin typeface="DM Sans"/>
                  <a:ea typeface="DM Sans"/>
                  <a:cs typeface="DM Sans"/>
                  <a:sym typeface="DM Sans"/>
                </a:rPr>
                <a:t>for instructions on how to send them from Eastern to the state</a:t>
              </a:r>
            </a:p>
          </p:txBody>
        </p:sp>
        <p:sp>
          <p:nvSpPr>
            <p:cNvPr id="16" name="TextBox 16"/>
            <p:cNvSpPr txBox="1"/>
            <p:nvPr/>
          </p:nvSpPr>
          <p:spPr>
            <a:xfrm>
              <a:off x="143233" y="4311190"/>
              <a:ext cx="5831026" cy="876300"/>
            </a:xfrm>
            <a:prstGeom prst="rect">
              <a:avLst/>
            </a:prstGeom>
          </p:spPr>
          <p:txBody>
            <a:bodyPr lIns="0" tIns="0" rIns="0" bIns="0" rtlCol="0" anchor="t">
              <a:spAutoFit/>
            </a:bodyPr>
            <a:lstStyle/>
            <a:p>
              <a:pPr algn="ctr">
                <a:lnSpc>
                  <a:spcPts val="4950"/>
                </a:lnSpc>
              </a:pPr>
              <a:endParaRPr/>
            </a:p>
          </p:txBody>
        </p:sp>
      </p:grpSp>
      <p:grpSp>
        <p:nvGrpSpPr>
          <p:cNvPr id="17" name="Group 17"/>
          <p:cNvGrpSpPr/>
          <p:nvPr/>
        </p:nvGrpSpPr>
        <p:grpSpPr>
          <a:xfrm>
            <a:off x="12051796" y="4141858"/>
            <a:ext cx="3741646" cy="881318"/>
            <a:chOff x="0" y="0"/>
            <a:chExt cx="985454" cy="232117"/>
          </a:xfrm>
        </p:grpSpPr>
        <p:sp>
          <p:nvSpPr>
            <p:cNvPr id="18" name="Freeform 18"/>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9" name="TextBox 19"/>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2911652" y="2524438"/>
            <a:ext cx="1083160" cy="838095"/>
          </a:xfrm>
          <a:custGeom>
            <a:avLst/>
            <a:gdLst/>
            <a:ahLst/>
            <a:cxnLst/>
            <a:rect l="l" t="t" r="r" b="b"/>
            <a:pathLst>
              <a:path w="1083160" h="838095">
                <a:moveTo>
                  <a:pt x="0" y="0"/>
                </a:moveTo>
                <a:lnTo>
                  <a:pt x="1083160" y="0"/>
                </a:lnTo>
                <a:lnTo>
                  <a:pt x="1083160" y="838095"/>
                </a:lnTo>
                <a:lnTo>
                  <a:pt x="0" y="8380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TextBox 21"/>
          <p:cNvSpPr txBox="1"/>
          <p:nvPr/>
        </p:nvSpPr>
        <p:spPr>
          <a:xfrm>
            <a:off x="1842683" y="1551558"/>
            <a:ext cx="14602634" cy="982985"/>
          </a:xfrm>
          <a:prstGeom prst="rect">
            <a:avLst/>
          </a:prstGeom>
        </p:spPr>
        <p:txBody>
          <a:bodyPr lIns="0" tIns="0" rIns="0" bIns="0" rtlCol="0" anchor="t">
            <a:spAutoFit/>
          </a:bodyPr>
          <a:lstStyle/>
          <a:p>
            <a:pPr algn="ctr">
              <a:lnSpc>
                <a:spcPts val="7590"/>
              </a:lnSpc>
            </a:pPr>
            <a:r>
              <a:rPr lang="en-US" sz="6900" b="1">
                <a:solidFill>
                  <a:srgbClr val="FFFFFF"/>
                </a:solidFill>
                <a:latin typeface="DM Sans Bold"/>
                <a:ea typeface="DM Sans Bold"/>
                <a:cs typeface="DM Sans Bold"/>
                <a:sym typeface="DM Sans Bold"/>
              </a:rPr>
              <a:t>FOR THE STATE APPLICATION:</a:t>
            </a:r>
          </a:p>
        </p:txBody>
      </p:sp>
      <p:sp>
        <p:nvSpPr>
          <p:cNvPr id="22" name="TextBox 22"/>
          <p:cNvSpPr txBox="1"/>
          <p:nvPr/>
        </p:nvSpPr>
        <p:spPr>
          <a:xfrm>
            <a:off x="2178746" y="4346197"/>
            <a:ext cx="4373269" cy="501656"/>
          </a:xfrm>
          <a:prstGeom prst="rect">
            <a:avLst/>
          </a:prstGeom>
        </p:spPr>
        <p:txBody>
          <a:bodyPr lIns="0" tIns="0" rIns="0" bIns="0" rtlCol="0" anchor="t">
            <a:spAutoFit/>
          </a:bodyPr>
          <a:lstStyle/>
          <a:p>
            <a:pPr algn="ctr">
              <a:lnSpc>
                <a:spcPts val="3850"/>
              </a:lnSpc>
            </a:pPr>
            <a:r>
              <a:rPr lang="en-US" sz="3500" b="1">
                <a:solidFill>
                  <a:srgbClr val="8C0B05"/>
                </a:solidFill>
                <a:latin typeface="DM Sans Bold"/>
                <a:ea typeface="DM Sans Bold"/>
                <a:cs typeface="DM Sans Bold"/>
                <a:sym typeface="DM Sans Bold"/>
              </a:rPr>
              <a:t>DEPOSIT</a:t>
            </a:r>
          </a:p>
        </p:txBody>
      </p:sp>
      <p:sp>
        <p:nvSpPr>
          <p:cNvPr id="23" name="TextBox 23"/>
          <p:cNvSpPr txBox="1"/>
          <p:nvPr/>
        </p:nvSpPr>
        <p:spPr>
          <a:xfrm>
            <a:off x="2178746" y="5251172"/>
            <a:ext cx="4373269" cy="647700"/>
          </a:xfrm>
          <a:prstGeom prst="rect">
            <a:avLst/>
          </a:prstGeom>
        </p:spPr>
        <p:txBody>
          <a:bodyPr lIns="0" tIns="0" rIns="0" bIns="0" rtlCol="0" anchor="t">
            <a:spAutoFit/>
          </a:bodyPr>
          <a:lstStyle/>
          <a:p>
            <a:pPr algn="ctr">
              <a:lnSpc>
                <a:spcPts val="4950"/>
              </a:lnSpc>
            </a:pPr>
            <a:r>
              <a:rPr lang="en-US" sz="4500" b="1">
                <a:solidFill>
                  <a:srgbClr val="FFFFFF"/>
                </a:solidFill>
                <a:latin typeface="DM Sans Bold"/>
                <a:ea typeface="DM Sans Bold"/>
                <a:cs typeface="DM Sans Bold"/>
                <a:sym typeface="DM Sans Bold"/>
              </a:rPr>
              <a:t>$50</a:t>
            </a:r>
          </a:p>
        </p:txBody>
      </p:sp>
      <p:sp>
        <p:nvSpPr>
          <p:cNvPr id="24" name="TextBox 24"/>
          <p:cNvSpPr txBox="1"/>
          <p:nvPr/>
        </p:nvSpPr>
        <p:spPr>
          <a:xfrm>
            <a:off x="11735985" y="4346197"/>
            <a:ext cx="4373269" cy="501656"/>
          </a:xfrm>
          <a:prstGeom prst="rect">
            <a:avLst/>
          </a:prstGeom>
        </p:spPr>
        <p:txBody>
          <a:bodyPr lIns="0" tIns="0" rIns="0" bIns="0" rtlCol="0" anchor="t">
            <a:spAutoFit/>
          </a:bodyPr>
          <a:lstStyle/>
          <a:p>
            <a:pPr algn="ctr">
              <a:lnSpc>
                <a:spcPts val="3850"/>
              </a:lnSpc>
            </a:pPr>
            <a:r>
              <a:rPr lang="en-US" sz="3500" b="1">
                <a:solidFill>
                  <a:srgbClr val="8C0B05"/>
                </a:solidFill>
                <a:latin typeface="DM Sans Bold"/>
                <a:ea typeface="DM Sans Bold"/>
                <a:cs typeface="DM Sans Bold"/>
                <a:sym typeface="DM Sans Bold"/>
              </a:rPr>
              <a:t>FINAL FEE</a:t>
            </a:r>
          </a:p>
        </p:txBody>
      </p:sp>
      <p:sp>
        <p:nvSpPr>
          <p:cNvPr id="25" name="TextBox 25"/>
          <p:cNvSpPr txBox="1"/>
          <p:nvPr/>
        </p:nvSpPr>
        <p:spPr>
          <a:xfrm>
            <a:off x="11733335" y="5251172"/>
            <a:ext cx="4373269" cy="647700"/>
          </a:xfrm>
          <a:prstGeom prst="rect">
            <a:avLst/>
          </a:prstGeom>
        </p:spPr>
        <p:txBody>
          <a:bodyPr lIns="0" tIns="0" rIns="0" bIns="0" rtlCol="0" anchor="t">
            <a:spAutoFit/>
          </a:bodyPr>
          <a:lstStyle/>
          <a:p>
            <a:pPr algn="ctr">
              <a:lnSpc>
                <a:spcPts val="4950"/>
              </a:lnSpc>
            </a:pPr>
            <a:r>
              <a:rPr lang="en-US" sz="4500" b="1">
                <a:solidFill>
                  <a:srgbClr val="FFFFFF"/>
                </a:solidFill>
                <a:latin typeface="DM Sans Bold"/>
                <a:ea typeface="DM Sans Bold"/>
                <a:cs typeface="DM Sans Bold"/>
                <a:sym typeface="DM Sans Bold"/>
              </a:rPr>
              <a:t>$200</a:t>
            </a:r>
          </a:p>
        </p:txBody>
      </p:sp>
      <p:sp>
        <p:nvSpPr>
          <p:cNvPr id="26" name="TextBox 26"/>
          <p:cNvSpPr txBox="1"/>
          <p:nvPr/>
        </p:nvSpPr>
        <p:spPr>
          <a:xfrm>
            <a:off x="1842683" y="2753618"/>
            <a:ext cx="14602634" cy="414024"/>
          </a:xfrm>
          <a:prstGeom prst="rect">
            <a:avLst/>
          </a:prstGeom>
        </p:spPr>
        <p:txBody>
          <a:bodyPr lIns="0" tIns="0" rIns="0" bIns="0" rtlCol="0" anchor="t">
            <a:spAutoFit/>
          </a:bodyPr>
          <a:lstStyle/>
          <a:p>
            <a:pPr algn="ctr">
              <a:lnSpc>
                <a:spcPts val="3190"/>
              </a:lnSpc>
            </a:pPr>
            <a:r>
              <a:rPr lang="en-US" sz="2900" b="1" u="sng" dirty="0">
                <a:solidFill>
                  <a:schemeClr val="accent2">
                    <a:lumMod val="75000"/>
                  </a:schemeClr>
                </a:solidFill>
                <a:latin typeface="DM Sans Bold"/>
                <a:ea typeface="DM Sans Bold"/>
                <a:cs typeface="DM Sans Bold"/>
                <a:sym typeface="DM Sans Bold"/>
                <a:hlinkClick r:id="rId9" tooltip="https://portal.ct.gov/sdecertification/CECS-Login?language=en_US">
                  <a:extLst>
                    <a:ext uri="{A12FA001-AC4F-418D-AE19-62706E023703}">
                      <ahyp:hlinkClr xmlns:ahyp="http://schemas.microsoft.com/office/drawing/2018/hyperlinkcolor" val="tx"/>
                    </a:ext>
                  </a:extLst>
                </a:hlinkClick>
              </a:rPr>
              <a:t>(BUREAU OF EDUCATOR STANDARDS AND CERTIFICATION)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759210" y="8763000"/>
            <a:ext cx="5500090" cy="1066800"/>
          </a:xfrm>
          <a:prstGeom prst="rect">
            <a:avLst/>
          </a:prstGeom>
        </p:spPr>
        <p:txBody>
          <a:bodyPr lIns="0" tIns="0" rIns="0" bIns="0" rtlCol="0" anchor="t">
            <a:spAutoFit/>
          </a:bodyPr>
          <a:lstStyle/>
          <a:p>
            <a:pPr algn="r">
              <a:lnSpc>
                <a:spcPts val="8250"/>
              </a:lnSpc>
            </a:pPr>
            <a:r>
              <a:rPr lang="en-US" sz="7500" b="1">
                <a:solidFill>
                  <a:srgbClr val="8C0B05"/>
                </a:solidFill>
                <a:latin typeface="DM Sans Bold"/>
                <a:ea typeface="DM Sans Bold"/>
                <a:cs typeface="DM Sans Bold"/>
                <a:sym typeface="DM Sans Bold"/>
              </a:rPr>
              <a:t>TIMELINE</a:t>
            </a:r>
          </a:p>
        </p:txBody>
      </p:sp>
      <p:sp>
        <p:nvSpPr>
          <p:cNvPr id="4" name="TextBox 4"/>
          <p:cNvSpPr txBox="1"/>
          <p:nvPr/>
        </p:nvSpPr>
        <p:spPr>
          <a:xfrm>
            <a:off x="1575111" y="706315"/>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01.</a:t>
            </a:r>
          </a:p>
        </p:txBody>
      </p:sp>
      <p:sp>
        <p:nvSpPr>
          <p:cNvPr id="5" name="TextBox 5"/>
          <p:cNvSpPr txBox="1"/>
          <p:nvPr/>
        </p:nvSpPr>
        <p:spPr>
          <a:xfrm>
            <a:off x="1575111" y="2682763"/>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02.</a:t>
            </a:r>
          </a:p>
        </p:txBody>
      </p:sp>
      <p:sp>
        <p:nvSpPr>
          <p:cNvPr id="6" name="TextBox 6"/>
          <p:cNvSpPr txBox="1"/>
          <p:nvPr/>
        </p:nvSpPr>
        <p:spPr>
          <a:xfrm>
            <a:off x="3513523" y="714251"/>
            <a:ext cx="8355422" cy="501656"/>
          </a:xfrm>
          <a:prstGeom prst="rect">
            <a:avLst/>
          </a:prstGeom>
        </p:spPr>
        <p:txBody>
          <a:bodyPr lIns="0" tIns="0" rIns="0" bIns="0" rtlCol="0" anchor="t">
            <a:spAutoFit/>
          </a:bodyPr>
          <a:lstStyle/>
          <a:p>
            <a:pPr algn="l">
              <a:lnSpc>
                <a:spcPts val="3850"/>
              </a:lnSpc>
            </a:pPr>
            <a:r>
              <a:rPr lang="en-US" sz="3500" b="1">
                <a:solidFill>
                  <a:srgbClr val="737373"/>
                </a:solidFill>
                <a:latin typeface="DM Sans Bold"/>
                <a:ea typeface="DM Sans Bold"/>
                <a:cs typeface="DM Sans Bold"/>
                <a:sym typeface="DM Sans Bold"/>
              </a:rPr>
              <a:t>EASTERN’S APPLICATION IN TK20</a:t>
            </a:r>
          </a:p>
        </p:txBody>
      </p:sp>
      <p:sp>
        <p:nvSpPr>
          <p:cNvPr id="7" name="TextBox 7"/>
          <p:cNvSpPr txBox="1"/>
          <p:nvPr/>
        </p:nvSpPr>
        <p:spPr>
          <a:xfrm>
            <a:off x="3513523" y="2690698"/>
            <a:ext cx="6726444" cy="501656"/>
          </a:xfrm>
          <a:prstGeom prst="rect">
            <a:avLst/>
          </a:prstGeom>
        </p:spPr>
        <p:txBody>
          <a:bodyPr lIns="0" tIns="0" rIns="0" bIns="0" rtlCol="0" anchor="t">
            <a:spAutoFit/>
          </a:bodyPr>
          <a:lstStyle/>
          <a:p>
            <a:pPr algn="l">
              <a:lnSpc>
                <a:spcPts val="3850"/>
              </a:lnSpc>
            </a:pPr>
            <a:r>
              <a:rPr lang="en-US" sz="3500" b="1">
                <a:solidFill>
                  <a:srgbClr val="737373"/>
                </a:solidFill>
                <a:latin typeface="DM Sans Bold"/>
                <a:ea typeface="DM Sans Bold"/>
                <a:cs typeface="DM Sans Bold"/>
                <a:sym typeface="DM Sans Bold"/>
              </a:rPr>
              <a:t>REGISTER FOR YOUR EIN</a:t>
            </a:r>
          </a:p>
        </p:txBody>
      </p:sp>
      <p:sp>
        <p:nvSpPr>
          <p:cNvPr id="8" name="TextBox 8"/>
          <p:cNvSpPr txBox="1"/>
          <p:nvPr/>
        </p:nvSpPr>
        <p:spPr>
          <a:xfrm>
            <a:off x="3513523" y="1234957"/>
            <a:ext cx="10362666" cy="857256"/>
          </a:xfrm>
          <a:prstGeom prst="rect">
            <a:avLst/>
          </a:prstGeom>
        </p:spPr>
        <p:txBody>
          <a:bodyPr lIns="0" tIns="0" rIns="0" bIns="0" rtlCol="0" anchor="t">
            <a:spAutoFit/>
          </a:bodyPr>
          <a:lstStyle/>
          <a:p>
            <a:pPr algn="l">
              <a:lnSpc>
                <a:spcPts val="3300"/>
              </a:lnSpc>
            </a:pPr>
            <a:r>
              <a:rPr lang="en-US" sz="3000" i="1">
                <a:solidFill>
                  <a:srgbClr val="737373"/>
                </a:solidFill>
                <a:latin typeface="DM Sans Italics"/>
                <a:ea typeface="DM Sans Italics"/>
                <a:cs typeface="DM Sans Italics"/>
                <a:sym typeface="DM Sans Italics"/>
              </a:rPr>
              <a:t>You can start this process </a:t>
            </a:r>
            <a:r>
              <a:rPr lang="en-US" sz="3000" b="1" i="1">
                <a:solidFill>
                  <a:srgbClr val="737373"/>
                </a:solidFill>
                <a:latin typeface="DM Sans Bold Italics"/>
                <a:ea typeface="DM Sans Bold Italics"/>
                <a:cs typeface="DM Sans Bold Italics"/>
                <a:sym typeface="DM Sans Bold Italics"/>
              </a:rPr>
              <a:t>now</a:t>
            </a:r>
            <a:r>
              <a:rPr lang="en-US" sz="3000" i="1">
                <a:solidFill>
                  <a:srgbClr val="737373"/>
                </a:solidFill>
                <a:latin typeface="DM Sans Italics"/>
                <a:ea typeface="DM Sans Italics"/>
                <a:cs typeface="DM Sans Italics"/>
                <a:sym typeface="DM Sans Italics"/>
              </a:rPr>
              <a:t>. Be sure to save your progress. DO NOT HIT SUBMIT YET.</a:t>
            </a:r>
          </a:p>
        </p:txBody>
      </p:sp>
      <p:sp>
        <p:nvSpPr>
          <p:cNvPr id="9" name="TextBox 9"/>
          <p:cNvSpPr txBox="1"/>
          <p:nvPr/>
        </p:nvSpPr>
        <p:spPr>
          <a:xfrm>
            <a:off x="1575111" y="4804825"/>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03.</a:t>
            </a:r>
          </a:p>
        </p:txBody>
      </p:sp>
      <p:sp>
        <p:nvSpPr>
          <p:cNvPr id="10" name="TextBox 10"/>
          <p:cNvSpPr txBox="1"/>
          <p:nvPr/>
        </p:nvSpPr>
        <p:spPr>
          <a:xfrm>
            <a:off x="3513523" y="4812760"/>
            <a:ext cx="11434860" cy="501656"/>
          </a:xfrm>
          <a:prstGeom prst="rect">
            <a:avLst/>
          </a:prstGeom>
        </p:spPr>
        <p:txBody>
          <a:bodyPr lIns="0" tIns="0" rIns="0" bIns="0" rtlCol="0" anchor="t">
            <a:spAutoFit/>
          </a:bodyPr>
          <a:lstStyle/>
          <a:p>
            <a:pPr algn="l">
              <a:lnSpc>
                <a:spcPts val="3850"/>
              </a:lnSpc>
            </a:pPr>
            <a:r>
              <a:rPr lang="en-US" sz="3500" b="1" u="sng" dirty="0">
                <a:solidFill>
                  <a:schemeClr val="tx2"/>
                </a:solidFill>
                <a:latin typeface="DM Sans Bold"/>
                <a:ea typeface="DM Sans Bold"/>
                <a:cs typeface="DM Sans Bold"/>
                <a:sym typeface="DM Sans Bold"/>
                <a:hlinkClick r:id="rId4" tooltip="https://portal.ct.gov/sdecertification/CECS-Login?language=en_US">
                  <a:extLst>
                    <a:ext uri="{A12FA001-AC4F-418D-AE19-62706E023703}">
                      <ahyp:hlinkClr xmlns:ahyp="http://schemas.microsoft.com/office/drawing/2018/hyperlinkcolor" val="tx"/>
                    </a:ext>
                  </a:extLst>
                </a:hlinkClick>
              </a:rPr>
              <a:t>APPLY TO THE STATE OF CT </a:t>
            </a:r>
          </a:p>
        </p:txBody>
      </p:sp>
      <p:sp>
        <p:nvSpPr>
          <p:cNvPr id="11" name="TextBox 11"/>
          <p:cNvSpPr txBox="1"/>
          <p:nvPr/>
        </p:nvSpPr>
        <p:spPr>
          <a:xfrm>
            <a:off x="1575111" y="7200372"/>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04.</a:t>
            </a:r>
          </a:p>
        </p:txBody>
      </p:sp>
      <p:sp>
        <p:nvSpPr>
          <p:cNvPr id="12" name="TextBox 12"/>
          <p:cNvSpPr txBox="1"/>
          <p:nvPr/>
        </p:nvSpPr>
        <p:spPr>
          <a:xfrm>
            <a:off x="3513523" y="7208307"/>
            <a:ext cx="6726444" cy="501656"/>
          </a:xfrm>
          <a:prstGeom prst="rect">
            <a:avLst/>
          </a:prstGeom>
        </p:spPr>
        <p:txBody>
          <a:bodyPr lIns="0" tIns="0" rIns="0" bIns="0" rtlCol="0" anchor="t">
            <a:spAutoFit/>
          </a:bodyPr>
          <a:lstStyle/>
          <a:p>
            <a:pPr algn="l">
              <a:lnSpc>
                <a:spcPts val="3850"/>
              </a:lnSpc>
            </a:pPr>
            <a:r>
              <a:rPr lang="en-US" sz="3500" b="1">
                <a:solidFill>
                  <a:srgbClr val="737373"/>
                </a:solidFill>
                <a:latin typeface="DM Sans Bold"/>
                <a:ea typeface="DM Sans Bold"/>
                <a:cs typeface="DM Sans Bold"/>
                <a:sym typeface="DM Sans Bold"/>
              </a:rPr>
              <a:t>REQUEST YOUR TRANSCRIPT</a:t>
            </a:r>
          </a:p>
        </p:txBody>
      </p:sp>
      <p:sp>
        <p:nvSpPr>
          <p:cNvPr id="13" name="TextBox 13"/>
          <p:cNvSpPr txBox="1"/>
          <p:nvPr/>
        </p:nvSpPr>
        <p:spPr>
          <a:xfrm>
            <a:off x="3513523" y="3211404"/>
            <a:ext cx="9492390" cy="857256"/>
          </a:xfrm>
          <a:prstGeom prst="rect">
            <a:avLst/>
          </a:prstGeom>
        </p:spPr>
        <p:txBody>
          <a:bodyPr lIns="0" tIns="0" rIns="0" bIns="0" rtlCol="0" anchor="t">
            <a:spAutoFit/>
          </a:bodyPr>
          <a:lstStyle/>
          <a:p>
            <a:pPr algn="l">
              <a:lnSpc>
                <a:spcPts val="3300"/>
              </a:lnSpc>
            </a:pPr>
            <a:r>
              <a:rPr lang="en-US" sz="3000" i="1">
                <a:solidFill>
                  <a:srgbClr val="737373"/>
                </a:solidFill>
                <a:latin typeface="DM Sans Italics"/>
                <a:ea typeface="DM Sans Italics"/>
                <a:cs typeface="DM Sans Italics"/>
                <a:sym typeface="DM Sans Italics"/>
              </a:rPr>
              <a:t>Again, save your username and password and keep your EIN in a safe place. You will need it again.</a:t>
            </a:r>
          </a:p>
        </p:txBody>
      </p:sp>
      <p:sp>
        <p:nvSpPr>
          <p:cNvPr id="14" name="TextBox 14"/>
          <p:cNvSpPr txBox="1"/>
          <p:nvPr/>
        </p:nvSpPr>
        <p:spPr>
          <a:xfrm>
            <a:off x="3513523" y="5390616"/>
            <a:ext cx="10518870" cy="857256"/>
          </a:xfrm>
          <a:prstGeom prst="rect">
            <a:avLst/>
          </a:prstGeom>
        </p:spPr>
        <p:txBody>
          <a:bodyPr lIns="0" tIns="0" rIns="0" bIns="0" rtlCol="0" anchor="t">
            <a:spAutoFit/>
          </a:bodyPr>
          <a:lstStyle/>
          <a:p>
            <a:pPr algn="l">
              <a:lnSpc>
                <a:spcPts val="3300"/>
              </a:lnSpc>
            </a:pPr>
            <a:r>
              <a:rPr lang="en-US" sz="3000" i="1">
                <a:solidFill>
                  <a:srgbClr val="737373"/>
                </a:solidFill>
                <a:latin typeface="DM Sans Italics"/>
                <a:ea typeface="DM Sans Italics"/>
                <a:cs typeface="DM Sans Italics"/>
                <a:sym typeface="DM Sans Italics"/>
              </a:rPr>
              <a:t>You can submit even though you’re still working on final requirements.</a:t>
            </a:r>
          </a:p>
        </p:txBody>
      </p:sp>
      <p:sp>
        <p:nvSpPr>
          <p:cNvPr id="15" name="TextBox 15"/>
          <p:cNvSpPr txBox="1"/>
          <p:nvPr/>
        </p:nvSpPr>
        <p:spPr>
          <a:xfrm>
            <a:off x="3513523" y="7729013"/>
            <a:ext cx="10153286" cy="857256"/>
          </a:xfrm>
          <a:prstGeom prst="rect">
            <a:avLst/>
          </a:prstGeom>
        </p:spPr>
        <p:txBody>
          <a:bodyPr lIns="0" tIns="0" rIns="0" bIns="0" rtlCol="0" anchor="t">
            <a:spAutoFit/>
          </a:bodyPr>
          <a:lstStyle/>
          <a:p>
            <a:pPr algn="l">
              <a:lnSpc>
                <a:spcPts val="3300"/>
              </a:lnSpc>
            </a:pPr>
            <a:r>
              <a:rPr lang="en-US" sz="3000" i="1">
                <a:solidFill>
                  <a:srgbClr val="737373"/>
                </a:solidFill>
                <a:latin typeface="DM Sans Italics"/>
                <a:ea typeface="DM Sans Italics"/>
                <a:cs typeface="DM Sans Italics"/>
                <a:sym typeface="DM Sans Italics"/>
              </a:rPr>
              <a:t>It cannot be sent until after you graduate and your degree has posted, but you can request it now.</a:t>
            </a:r>
          </a:p>
        </p:txBody>
      </p:sp>
      <p:sp>
        <p:nvSpPr>
          <p:cNvPr id="16" name="Freeform 16"/>
          <p:cNvSpPr/>
          <p:nvPr/>
        </p:nvSpPr>
        <p:spPr>
          <a:xfrm rot="5400000">
            <a:off x="-1599102" y="749529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7052" y="1532407"/>
            <a:ext cx="9962085" cy="501650"/>
          </a:xfrm>
          <a:prstGeom prst="rect">
            <a:avLst/>
          </a:prstGeom>
        </p:spPr>
        <p:txBody>
          <a:bodyPr lIns="0" tIns="0" rIns="0" bIns="0" rtlCol="0" anchor="t">
            <a:spAutoFit/>
          </a:bodyPr>
          <a:lstStyle/>
          <a:p>
            <a:pPr algn="l">
              <a:lnSpc>
                <a:spcPts val="3850"/>
              </a:lnSpc>
            </a:pPr>
            <a:r>
              <a:rPr lang="en-US" sz="3500" b="1">
                <a:solidFill>
                  <a:srgbClr val="737373"/>
                </a:solidFill>
                <a:latin typeface="DM Sans Bold"/>
                <a:ea typeface="DM Sans Bold"/>
                <a:cs typeface="DM Sans Bold"/>
                <a:sym typeface="DM Sans Bold"/>
              </a:rPr>
              <a:t>UPON COMPLETING STUDENT TEACHING</a:t>
            </a:r>
          </a:p>
        </p:txBody>
      </p:sp>
      <p:sp>
        <p:nvSpPr>
          <p:cNvPr id="3" name="Freeform 3"/>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0477268" y="4706421"/>
            <a:ext cx="8114955" cy="5580579"/>
          </a:xfrm>
          <a:custGeom>
            <a:avLst/>
            <a:gdLst/>
            <a:ahLst/>
            <a:cxnLst/>
            <a:rect l="l" t="t" r="r" b="b"/>
            <a:pathLst>
              <a:path w="8114955" h="5580579">
                <a:moveTo>
                  <a:pt x="0" y="0"/>
                </a:moveTo>
                <a:lnTo>
                  <a:pt x="8114956" y="0"/>
                </a:lnTo>
                <a:lnTo>
                  <a:pt x="8114956" y="5580579"/>
                </a:lnTo>
                <a:lnTo>
                  <a:pt x="0" y="5580579"/>
                </a:lnTo>
                <a:lnTo>
                  <a:pt x="0" y="0"/>
                </a:lnTo>
                <a:close/>
              </a:path>
            </a:pathLst>
          </a:custGeom>
          <a:blipFill>
            <a:blip r:embed="rId6"/>
            <a:stretch>
              <a:fillRect l="-3024"/>
            </a:stretch>
          </a:blipFill>
        </p:spPr>
        <p:txBody>
          <a:bodyPr/>
          <a:lstStyle/>
          <a:p>
            <a:endParaRPr lang="en-US"/>
          </a:p>
        </p:txBody>
      </p:sp>
      <p:sp>
        <p:nvSpPr>
          <p:cNvPr id="6" name="TextBox 6"/>
          <p:cNvSpPr txBox="1"/>
          <p:nvPr/>
        </p:nvSpPr>
        <p:spPr>
          <a:xfrm>
            <a:off x="2207052" y="2062632"/>
            <a:ext cx="7448460" cy="2930531"/>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Return to your TK20 application and complete your clock hours.  </a:t>
            </a:r>
          </a:p>
          <a:p>
            <a:pPr algn="l">
              <a:lnSpc>
                <a:spcPts val="3850"/>
              </a:lnSpc>
            </a:pPr>
            <a:endParaRPr lang="en-US" sz="3500">
              <a:solidFill>
                <a:srgbClr val="737373"/>
              </a:solidFill>
              <a:latin typeface="DM Sans"/>
              <a:ea typeface="DM Sans"/>
              <a:cs typeface="DM Sans"/>
              <a:sym typeface="DM Sans"/>
            </a:endParaRPr>
          </a:p>
          <a:p>
            <a:pPr algn="l">
              <a:lnSpc>
                <a:spcPts val="3850"/>
              </a:lnSpc>
            </a:pPr>
            <a:r>
              <a:rPr lang="en-US" sz="3500">
                <a:solidFill>
                  <a:srgbClr val="737373"/>
                </a:solidFill>
                <a:latin typeface="DM Sans"/>
                <a:ea typeface="DM Sans"/>
                <a:cs typeface="DM Sans"/>
                <a:sym typeface="DM Sans"/>
              </a:rPr>
              <a:t>Double check that you have completed everything and then hit </a:t>
            </a:r>
            <a:r>
              <a:rPr lang="en-US" sz="3500" b="1">
                <a:solidFill>
                  <a:srgbClr val="737373"/>
                </a:solidFill>
                <a:latin typeface="DM Sans Bold"/>
                <a:ea typeface="DM Sans Bold"/>
                <a:cs typeface="DM Sans Bold"/>
                <a:sym typeface="DM Sans Bold"/>
              </a:rPr>
              <a:t>SUBMIT</a:t>
            </a:r>
            <a:r>
              <a:rPr lang="en-US" sz="3500">
                <a:solidFill>
                  <a:srgbClr val="737373"/>
                </a:solidFill>
                <a:latin typeface="DM Sans"/>
                <a:ea typeface="DM Sans"/>
                <a:cs typeface="DM Sans"/>
                <a:sym typeface="DM Sans"/>
              </a:rPr>
              <a:t>.</a:t>
            </a:r>
          </a:p>
        </p:txBody>
      </p:sp>
      <p:sp>
        <p:nvSpPr>
          <p:cNvPr id="7" name="TextBox 7"/>
          <p:cNvSpPr txBox="1"/>
          <p:nvPr/>
        </p:nvSpPr>
        <p:spPr>
          <a:xfrm>
            <a:off x="671664" y="1295866"/>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05.</a:t>
            </a:r>
          </a:p>
        </p:txBody>
      </p:sp>
      <p:sp>
        <p:nvSpPr>
          <p:cNvPr id="8" name="TextBox 8"/>
          <p:cNvSpPr txBox="1"/>
          <p:nvPr/>
        </p:nvSpPr>
        <p:spPr>
          <a:xfrm>
            <a:off x="2207052" y="7111707"/>
            <a:ext cx="6119143" cy="1066800"/>
          </a:xfrm>
          <a:prstGeom prst="rect">
            <a:avLst/>
          </a:prstGeom>
        </p:spPr>
        <p:txBody>
          <a:bodyPr lIns="0" tIns="0" rIns="0" bIns="0" rtlCol="0" anchor="t">
            <a:spAutoFit/>
          </a:bodyPr>
          <a:lstStyle/>
          <a:p>
            <a:pPr algn="l">
              <a:lnSpc>
                <a:spcPts val="8250"/>
              </a:lnSpc>
            </a:pPr>
            <a:r>
              <a:rPr lang="en-US" sz="7500" b="1">
                <a:solidFill>
                  <a:srgbClr val="8C0B05"/>
                </a:solidFill>
                <a:latin typeface="DM Sans Bold"/>
                <a:ea typeface="DM Sans Bold"/>
                <a:cs typeface="DM Sans Bold"/>
                <a:sym typeface="DM Sans Bold"/>
              </a:rPr>
              <a:t>FINAL STEPS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1269" y="530229"/>
            <a:ext cx="17245461" cy="9269214"/>
            <a:chOff x="0" y="0"/>
            <a:chExt cx="4542014" cy="2441274"/>
          </a:xfrm>
        </p:grpSpPr>
        <p:sp>
          <p:nvSpPr>
            <p:cNvPr id="3" name="Freeform 3"/>
            <p:cNvSpPr/>
            <p:nvPr/>
          </p:nvSpPr>
          <p:spPr>
            <a:xfrm>
              <a:off x="0" y="0"/>
              <a:ext cx="4542015" cy="2441274"/>
            </a:xfrm>
            <a:custGeom>
              <a:avLst/>
              <a:gdLst/>
              <a:ahLst/>
              <a:cxnLst/>
              <a:rect l="l" t="t" r="r" b="b"/>
              <a:pathLst>
                <a:path w="4542015" h="2441274">
                  <a:moveTo>
                    <a:pt x="21548" y="0"/>
                  </a:moveTo>
                  <a:lnTo>
                    <a:pt x="4520466" y="0"/>
                  </a:lnTo>
                  <a:cubicBezTo>
                    <a:pt x="4532367" y="0"/>
                    <a:pt x="4542015" y="9648"/>
                    <a:pt x="4542015" y="21548"/>
                  </a:cubicBezTo>
                  <a:lnTo>
                    <a:pt x="4542015" y="2419726"/>
                  </a:lnTo>
                  <a:cubicBezTo>
                    <a:pt x="4542015" y="2425441"/>
                    <a:pt x="4539744" y="2430922"/>
                    <a:pt x="4535703" y="2434963"/>
                  </a:cubicBezTo>
                  <a:cubicBezTo>
                    <a:pt x="4531662" y="2439004"/>
                    <a:pt x="4526181" y="2441274"/>
                    <a:pt x="4520466" y="2441274"/>
                  </a:cubicBezTo>
                  <a:lnTo>
                    <a:pt x="21548" y="2441274"/>
                  </a:lnTo>
                  <a:cubicBezTo>
                    <a:pt x="9648" y="2441274"/>
                    <a:pt x="0" y="2431627"/>
                    <a:pt x="0" y="2419726"/>
                  </a:cubicBezTo>
                  <a:lnTo>
                    <a:pt x="0" y="21548"/>
                  </a:lnTo>
                  <a:cubicBezTo>
                    <a:pt x="0" y="15833"/>
                    <a:pt x="2270" y="10352"/>
                    <a:pt x="6311" y="6311"/>
                  </a:cubicBezTo>
                  <a:cubicBezTo>
                    <a:pt x="10352" y="2270"/>
                    <a:pt x="15833" y="0"/>
                    <a:pt x="21548" y="0"/>
                  </a:cubicBezTo>
                  <a:close/>
                </a:path>
              </a:pathLst>
            </a:custGeom>
            <a:solidFill>
              <a:srgbClr val="002A5C"/>
            </a:solidFill>
          </p:spPr>
          <p:txBody>
            <a:bodyPr/>
            <a:lstStyle/>
            <a:p>
              <a:endParaRPr lang="en-US"/>
            </a:p>
          </p:txBody>
        </p:sp>
        <p:sp>
          <p:nvSpPr>
            <p:cNvPr id="4" name="TextBox 4"/>
            <p:cNvSpPr txBox="1"/>
            <p:nvPr/>
          </p:nvSpPr>
          <p:spPr>
            <a:xfrm>
              <a:off x="0" y="-38100"/>
              <a:ext cx="4542014" cy="247937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99778" y="931225"/>
            <a:ext cx="7124935" cy="1066800"/>
          </a:xfrm>
          <a:prstGeom prst="rect">
            <a:avLst/>
          </a:prstGeom>
        </p:spPr>
        <p:txBody>
          <a:bodyPr lIns="0" tIns="0" rIns="0" bIns="0" rtlCol="0" anchor="t">
            <a:spAutoFit/>
          </a:bodyPr>
          <a:lstStyle/>
          <a:p>
            <a:pPr algn="l">
              <a:lnSpc>
                <a:spcPts val="8250"/>
              </a:lnSpc>
            </a:pPr>
            <a:r>
              <a:rPr lang="en-US" sz="7500" b="1">
                <a:solidFill>
                  <a:srgbClr val="FFFFFF"/>
                </a:solidFill>
                <a:latin typeface="DM Sans Bold"/>
                <a:ea typeface="DM Sans Bold"/>
                <a:cs typeface="DM Sans Bold"/>
                <a:sym typeface="DM Sans Bold"/>
              </a:rPr>
              <a:t>THE PROCESS</a:t>
            </a:r>
          </a:p>
        </p:txBody>
      </p:sp>
      <p:sp>
        <p:nvSpPr>
          <p:cNvPr id="6" name="TextBox 6"/>
          <p:cNvSpPr txBox="1"/>
          <p:nvPr/>
        </p:nvSpPr>
        <p:spPr>
          <a:xfrm>
            <a:off x="2199778" y="2239850"/>
            <a:ext cx="12000834" cy="5467356"/>
          </a:xfrm>
          <a:prstGeom prst="rect">
            <a:avLst/>
          </a:prstGeom>
        </p:spPr>
        <p:txBody>
          <a:bodyPr lIns="0" tIns="0" rIns="0" bIns="0" rtlCol="0" anchor="t">
            <a:spAutoFit/>
          </a:bodyPr>
          <a:lstStyle/>
          <a:p>
            <a:pPr algn="l">
              <a:lnSpc>
                <a:spcPts val="3300"/>
              </a:lnSpc>
            </a:pPr>
            <a:r>
              <a:rPr lang="en-US" sz="3000" b="1" i="1">
                <a:solidFill>
                  <a:srgbClr val="FFFFFF"/>
                </a:solidFill>
                <a:latin typeface="DM Sans Bold Italics"/>
                <a:ea typeface="DM Sans Bold Italics"/>
                <a:cs typeface="DM Sans Bold Italics"/>
                <a:sym typeface="DM Sans Bold Italics"/>
              </a:rPr>
              <a:t>Once you complete your student teaching, graduate, and have submitted both applications, you can look for two things:</a:t>
            </a:r>
          </a:p>
          <a:p>
            <a:pPr algn="l">
              <a:lnSpc>
                <a:spcPts val="3300"/>
              </a:lnSpc>
            </a:pPr>
            <a:endParaRPr lang="en-US" sz="3000" b="1" i="1">
              <a:solidFill>
                <a:srgbClr val="FFFFFF"/>
              </a:solidFill>
              <a:latin typeface="DM Sans Bold Italics"/>
              <a:ea typeface="DM Sans Bold Italics"/>
              <a:cs typeface="DM Sans Bold Italics"/>
              <a:sym typeface="DM Sans Bold Italics"/>
            </a:endParaRPr>
          </a:p>
          <a:p>
            <a:pPr algn="l">
              <a:lnSpc>
                <a:spcPts val="3300"/>
              </a:lnSpc>
            </a:pPr>
            <a:r>
              <a:rPr lang="en-US" sz="3000" i="1">
                <a:solidFill>
                  <a:srgbClr val="FFFFFF"/>
                </a:solidFill>
                <a:latin typeface="DM Sans Italics"/>
                <a:ea typeface="DM Sans Italics"/>
                <a:cs typeface="DM Sans Italics"/>
                <a:sym typeface="DM Sans Italics"/>
              </a:rPr>
              <a:t> Eastern will fill out your recommendation to the state IF you have met all of the requirements (including all necessary testing, etc.)</a:t>
            </a:r>
          </a:p>
          <a:p>
            <a:pPr algn="l">
              <a:lnSpc>
                <a:spcPts val="3300"/>
              </a:lnSpc>
            </a:pPr>
            <a:endParaRPr lang="en-US" sz="3000" i="1">
              <a:solidFill>
                <a:srgbClr val="FFFFFF"/>
              </a:solidFill>
              <a:latin typeface="DM Sans Italics"/>
              <a:ea typeface="DM Sans Italics"/>
              <a:cs typeface="DM Sans Italics"/>
              <a:sym typeface="DM Sans Italics"/>
            </a:endParaRPr>
          </a:p>
          <a:p>
            <a:pPr algn="l">
              <a:lnSpc>
                <a:spcPts val="3300"/>
              </a:lnSpc>
            </a:pPr>
            <a:r>
              <a:rPr lang="en-US" sz="3000" i="1">
                <a:solidFill>
                  <a:srgbClr val="FFFFFF"/>
                </a:solidFill>
                <a:latin typeface="DM Sans Italics"/>
                <a:ea typeface="DM Sans Italics"/>
                <a:cs typeface="DM Sans Italics"/>
                <a:sym typeface="DM Sans Italics"/>
              </a:rPr>
              <a:t>Eastern sends your recommendation to the state and will send you an email letting you know we did so. At the state, it goes to a special email “bank” where it will be checked in the order it was received. </a:t>
            </a:r>
            <a:r>
              <a:rPr lang="en-US" sz="3000" b="1" i="1">
                <a:solidFill>
                  <a:srgbClr val="FFFFFF"/>
                </a:solidFill>
                <a:latin typeface="DM Sans Bold Italics"/>
                <a:ea typeface="DM Sans Bold Italics"/>
                <a:cs typeface="DM Sans Bold Italics"/>
                <a:sym typeface="DM Sans Bold Italics"/>
              </a:rPr>
              <a:t>If we have sent you an email confirmation, the state has it.</a:t>
            </a:r>
            <a:r>
              <a:rPr lang="en-US" sz="3000" i="1">
                <a:solidFill>
                  <a:srgbClr val="FFFFFF"/>
                </a:solidFill>
                <a:latin typeface="DM Sans Italics"/>
                <a:ea typeface="DM Sans Italics"/>
                <a:cs typeface="DM Sans Italics"/>
                <a:sym typeface="DM Sans Italics"/>
              </a:rPr>
              <a:t> </a:t>
            </a:r>
          </a:p>
          <a:p>
            <a:pPr algn="l">
              <a:lnSpc>
                <a:spcPts val="3300"/>
              </a:lnSpc>
            </a:pPr>
            <a:endParaRPr lang="en-US" sz="3000" i="1">
              <a:solidFill>
                <a:srgbClr val="FFFFFF"/>
              </a:solidFill>
              <a:latin typeface="DM Sans Italics"/>
              <a:ea typeface="DM Sans Italics"/>
              <a:cs typeface="DM Sans Italics"/>
              <a:sym typeface="DM Sans Italics"/>
            </a:endParaRPr>
          </a:p>
          <a:p>
            <a:pPr algn="l">
              <a:lnSpc>
                <a:spcPts val="3300"/>
              </a:lnSpc>
            </a:pPr>
            <a:endParaRPr lang="en-US" sz="3000" i="1">
              <a:solidFill>
                <a:srgbClr val="FFFFFF"/>
              </a:solidFill>
              <a:latin typeface="DM Sans Italics"/>
              <a:ea typeface="DM Sans Italics"/>
              <a:cs typeface="DM Sans Italics"/>
              <a:sym typeface="DM Sans Italics"/>
            </a:endParaRPr>
          </a:p>
        </p:txBody>
      </p:sp>
      <p:sp>
        <p:nvSpPr>
          <p:cNvPr id="7" name="Freeform 7"/>
          <p:cNvSpPr/>
          <p:nvPr/>
        </p:nvSpPr>
        <p:spPr>
          <a:xfrm>
            <a:off x="-1022789"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028700" y="3371011"/>
            <a:ext cx="1674947" cy="859172"/>
          </a:xfrm>
          <a:prstGeom prst="rect">
            <a:avLst/>
          </a:prstGeom>
        </p:spPr>
        <p:txBody>
          <a:bodyPr lIns="0" tIns="0" rIns="0" bIns="0" rtlCol="0" anchor="t">
            <a:spAutoFit/>
          </a:bodyPr>
          <a:lstStyle/>
          <a:p>
            <a:pPr algn="l">
              <a:lnSpc>
                <a:spcPts val="6654"/>
              </a:lnSpc>
            </a:pPr>
            <a:r>
              <a:rPr lang="en-US" sz="6049" b="1">
                <a:solidFill>
                  <a:srgbClr val="8C0B05"/>
                </a:solidFill>
                <a:latin typeface="DM Sans Bold"/>
                <a:ea typeface="DM Sans Bold"/>
                <a:cs typeface="DM Sans Bold"/>
                <a:sym typeface="DM Sans Bold"/>
              </a:rPr>
              <a:t>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08893"/>
            <a:ext cx="16230600" cy="9269214"/>
            <a:chOff x="0" y="0"/>
            <a:chExt cx="4274726" cy="2441274"/>
          </a:xfrm>
        </p:grpSpPr>
        <p:sp>
          <p:nvSpPr>
            <p:cNvPr id="3" name="Freeform 3"/>
            <p:cNvSpPr/>
            <p:nvPr/>
          </p:nvSpPr>
          <p:spPr>
            <a:xfrm>
              <a:off x="0" y="0"/>
              <a:ext cx="4274726" cy="2441274"/>
            </a:xfrm>
            <a:custGeom>
              <a:avLst/>
              <a:gdLst/>
              <a:ahLst/>
              <a:cxnLst/>
              <a:rect l="l" t="t" r="r" b="b"/>
              <a:pathLst>
                <a:path w="4274726" h="2441274">
                  <a:moveTo>
                    <a:pt x="22896" y="0"/>
                  </a:moveTo>
                  <a:lnTo>
                    <a:pt x="4251830" y="0"/>
                  </a:lnTo>
                  <a:cubicBezTo>
                    <a:pt x="4264475" y="0"/>
                    <a:pt x="4274726" y="10251"/>
                    <a:pt x="4274726" y="22896"/>
                  </a:cubicBezTo>
                  <a:lnTo>
                    <a:pt x="4274726" y="2418379"/>
                  </a:lnTo>
                  <a:cubicBezTo>
                    <a:pt x="4274726" y="2424451"/>
                    <a:pt x="4272314" y="2430275"/>
                    <a:pt x="4268020" y="2434568"/>
                  </a:cubicBezTo>
                  <a:cubicBezTo>
                    <a:pt x="4263726" y="2438862"/>
                    <a:pt x="4257903" y="2441274"/>
                    <a:pt x="4251830" y="2441274"/>
                  </a:cubicBezTo>
                  <a:lnTo>
                    <a:pt x="22896" y="2441274"/>
                  </a:lnTo>
                  <a:cubicBezTo>
                    <a:pt x="10251" y="2441274"/>
                    <a:pt x="0" y="2431024"/>
                    <a:pt x="0" y="2418379"/>
                  </a:cubicBezTo>
                  <a:lnTo>
                    <a:pt x="0" y="22896"/>
                  </a:lnTo>
                  <a:cubicBezTo>
                    <a:pt x="0" y="16823"/>
                    <a:pt x="2412" y="11000"/>
                    <a:pt x="6706" y="6706"/>
                  </a:cubicBezTo>
                  <a:cubicBezTo>
                    <a:pt x="11000" y="2412"/>
                    <a:pt x="16823" y="0"/>
                    <a:pt x="22896" y="0"/>
                  </a:cubicBezTo>
                  <a:close/>
                </a:path>
              </a:pathLst>
            </a:custGeom>
            <a:solidFill>
              <a:srgbClr val="002A5C"/>
            </a:solidFill>
          </p:spPr>
          <p:txBody>
            <a:bodyPr/>
            <a:lstStyle/>
            <a:p>
              <a:endParaRPr lang="en-US"/>
            </a:p>
          </p:txBody>
        </p:sp>
        <p:sp>
          <p:nvSpPr>
            <p:cNvPr id="4" name="TextBox 4"/>
            <p:cNvSpPr txBox="1"/>
            <p:nvPr/>
          </p:nvSpPr>
          <p:spPr>
            <a:xfrm>
              <a:off x="0" y="-38100"/>
              <a:ext cx="4274726" cy="247937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817115" y="931225"/>
            <a:ext cx="6705647" cy="1066800"/>
          </a:xfrm>
          <a:prstGeom prst="rect">
            <a:avLst/>
          </a:prstGeom>
        </p:spPr>
        <p:txBody>
          <a:bodyPr lIns="0" tIns="0" rIns="0" bIns="0" rtlCol="0" anchor="t">
            <a:spAutoFit/>
          </a:bodyPr>
          <a:lstStyle/>
          <a:p>
            <a:pPr algn="l">
              <a:lnSpc>
                <a:spcPts val="8250"/>
              </a:lnSpc>
            </a:pPr>
            <a:r>
              <a:rPr lang="en-US" sz="7500" b="1">
                <a:solidFill>
                  <a:srgbClr val="FFFFFF"/>
                </a:solidFill>
                <a:latin typeface="DM Sans Bold"/>
                <a:ea typeface="DM Sans Bold"/>
                <a:cs typeface="DM Sans Bold"/>
                <a:sym typeface="DM Sans Bold"/>
              </a:rPr>
              <a:t>THE PROCESS</a:t>
            </a:r>
          </a:p>
        </p:txBody>
      </p:sp>
      <p:sp>
        <p:nvSpPr>
          <p:cNvPr id="6" name="TextBox 6"/>
          <p:cNvSpPr txBox="1"/>
          <p:nvPr/>
        </p:nvSpPr>
        <p:spPr>
          <a:xfrm>
            <a:off x="3080189" y="2239850"/>
            <a:ext cx="11294609" cy="7562856"/>
          </a:xfrm>
          <a:prstGeom prst="rect">
            <a:avLst/>
          </a:prstGeom>
        </p:spPr>
        <p:txBody>
          <a:bodyPr lIns="0" tIns="0" rIns="0" bIns="0" rtlCol="0" anchor="t">
            <a:spAutoFit/>
          </a:bodyPr>
          <a:lstStyle/>
          <a:p>
            <a:pPr algn="l">
              <a:lnSpc>
                <a:spcPts val="3300"/>
              </a:lnSpc>
            </a:pPr>
            <a:r>
              <a:rPr lang="en-US" sz="3000" b="1" i="1" dirty="0">
                <a:solidFill>
                  <a:srgbClr val="FFFFFF"/>
                </a:solidFill>
                <a:latin typeface="DM Sans Bold Italics"/>
                <a:ea typeface="DM Sans Bold Italics"/>
                <a:cs typeface="DM Sans Bold Italics"/>
                <a:sym typeface="DM Sans Bold Italics"/>
              </a:rPr>
              <a:t>Once you complete your student teaching, graduate, and have submitted both applications, you can look for two things:</a:t>
            </a:r>
          </a:p>
          <a:p>
            <a:pPr algn="l">
              <a:lnSpc>
                <a:spcPts val="3300"/>
              </a:lnSpc>
            </a:pPr>
            <a:endParaRPr lang="en-US" sz="3000" b="1" i="1" dirty="0">
              <a:solidFill>
                <a:srgbClr val="FFFFFF"/>
              </a:solidFill>
              <a:latin typeface="DM Sans Bold Italics"/>
              <a:ea typeface="DM Sans Bold Italics"/>
              <a:cs typeface="DM Sans Bold Italics"/>
              <a:sym typeface="DM Sans Bold Italics"/>
            </a:endParaRPr>
          </a:p>
          <a:p>
            <a:pPr algn="l">
              <a:lnSpc>
                <a:spcPts val="3300"/>
              </a:lnSpc>
            </a:pPr>
            <a:r>
              <a:rPr lang="en-US" sz="3000" i="1" dirty="0">
                <a:solidFill>
                  <a:srgbClr val="FFFFFF"/>
                </a:solidFill>
                <a:latin typeface="DM Sans Italics"/>
                <a:ea typeface="DM Sans Italics"/>
                <a:cs typeface="DM Sans Italics"/>
                <a:sym typeface="DM Sans Italics"/>
              </a:rPr>
              <a:t> The state will inform you of any other information you may need to turn in to them, such as test scores, transcripts, etc. Please do so.</a:t>
            </a:r>
          </a:p>
          <a:p>
            <a:pPr algn="l">
              <a:lnSpc>
                <a:spcPts val="3300"/>
              </a:lnSpc>
            </a:pPr>
            <a:endParaRPr lang="en-US" sz="3000" i="1" dirty="0">
              <a:solidFill>
                <a:srgbClr val="FFFFFF"/>
              </a:solidFill>
              <a:latin typeface="DM Sans Italics"/>
              <a:ea typeface="DM Sans Italics"/>
              <a:cs typeface="DM Sans Italics"/>
              <a:sym typeface="DM Sans Italics"/>
            </a:endParaRPr>
          </a:p>
          <a:p>
            <a:pPr algn="l">
              <a:lnSpc>
                <a:spcPts val="3300"/>
              </a:lnSpc>
            </a:pPr>
            <a:r>
              <a:rPr lang="en-US" sz="3000" i="1" dirty="0">
                <a:solidFill>
                  <a:srgbClr val="FFFFFF"/>
                </a:solidFill>
                <a:latin typeface="DM Sans Italics"/>
                <a:ea typeface="DM Sans Italics"/>
                <a:cs typeface="DM Sans Italics"/>
                <a:sym typeface="DM Sans Italics"/>
              </a:rPr>
              <a:t>Again, sometimes you may be told that they have not received your recommendation from Eastern. </a:t>
            </a:r>
            <a:r>
              <a:rPr lang="en-US" sz="3000" i="1" u="sng" dirty="0">
                <a:solidFill>
                  <a:srgbClr val="FFFFFF"/>
                </a:solidFill>
                <a:latin typeface="DM Sans Italics"/>
                <a:ea typeface="DM Sans Italics"/>
                <a:cs typeface="DM Sans Italics"/>
                <a:sym typeface="DM Sans Italics"/>
              </a:rPr>
              <a:t>If you have our email confirmation, they do have it.</a:t>
            </a:r>
            <a:r>
              <a:rPr lang="en-US" sz="3000" i="1" dirty="0">
                <a:solidFill>
                  <a:srgbClr val="FFFFFF"/>
                </a:solidFill>
                <a:latin typeface="DM Sans Italics"/>
                <a:ea typeface="DM Sans Italics"/>
                <a:cs typeface="DM Sans Italics"/>
                <a:sym typeface="DM Sans Italics"/>
              </a:rPr>
              <a:t> They have not processed it from the email “bank”. </a:t>
            </a:r>
          </a:p>
          <a:p>
            <a:pPr algn="l">
              <a:lnSpc>
                <a:spcPts val="3300"/>
              </a:lnSpc>
            </a:pPr>
            <a:endParaRPr lang="en-US" sz="3000" i="1" dirty="0">
              <a:solidFill>
                <a:srgbClr val="FFFFFF"/>
              </a:solidFill>
              <a:latin typeface="DM Sans Italics"/>
              <a:ea typeface="DM Sans Italics"/>
              <a:cs typeface="DM Sans Italics"/>
              <a:sym typeface="DM Sans Italics"/>
            </a:endParaRPr>
          </a:p>
          <a:p>
            <a:pPr algn="l">
              <a:lnSpc>
                <a:spcPts val="3300"/>
              </a:lnSpc>
            </a:pPr>
            <a:r>
              <a:rPr lang="en-US" sz="3000" i="1" dirty="0">
                <a:solidFill>
                  <a:srgbClr val="FFFFFF"/>
                </a:solidFill>
                <a:latin typeface="DM Sans Italics"/>
                <a:ea typeface="DM Sans Italics"/>
                <a:cs typeface="DM Sans Italics"/>
                <a:sym typeface="DM Sans Italics"/>
              </a:rPr>
              <a:t>That being said- if it’s been </a:t>
            </a:r>
            <a:r>
              <a:rPr lang="en-US" sz="3000" b="1" i="1" dirty="0">
                <a:solidFill>
                  <a:srgbClr val="FFFFFF"/>
                </a:solidFill>
                <a:latin typeface="DM Sans Bold Italics"/>
                <a:ea typeface="DM Sans Bold Italics"/>
                <a:cs typeface="DM Sans Bold Italics"/>
                <a:sym typeface="DM Sans Bold Italics"/>
              </a:rPr>
              <a:t>at least four to six weeks</a:t>
            </a:r>
            <a:r>
              <a:rPr lang="en-US" sz="3000" i="1" dirty="0">
                <a:solidFill>
                  <a:srgbClr val="FFFFFF"/>
                </a:solidFill>
                <a:latin typeface="DM Sans Italics"/>
                <a:ea typeface="DM Sans Italics"/>
                <a:cs typeface="DM Sans Italics"/>
                <a:sym typeface="DM Sans Italics"/>
              </a:rPr>
              <a:t> since graduation and everything else has been turned in, feel free to inquire with </a:t>
            </a:r>
            <a:r>
              <a:rPr lang="en-US" sz="3000" i="1" u="sng" dirty="0">
                <a:solidFill>
                  <a:schemeClr val="accent2"/>
                </a:solidFill>
                <a:latin typeface="DM Sans Italics"/>
                <a:ea typeface="DM Sans Italics"/>
                <a:cs typeface="DM Sans Italics"/>
                <a:sym typeface="DM Sans Italics"/>
                <a:hlinkClick r:id="rId2" tooltip="mailto:nowosielskik@easternct.edu">
                  <a:extLst>
                    <a:ext uri="{A12FA001-AC4F-418D-AE19-62706E023703}">
                      <ahyp:hlinkClr xmlns:ahyp="http://schemas.microsoft.com/office/drawing/2018/hyperlinkcolor" val="tx"/>
                    </a:ext>
                  </a:extLst>
                </a:hlinkClick>
              </a:rPr>
              <a:t>nowosielskik@easternct.edu</a:t>
            </a:r>
            <a:r>
              <a:rPr lang="en-US" sz="3000" i="1" dirty="0">
                <a:solidFill>
                  <a:schemeClr val="accent2"/>
                </a:solidFill>
                <a:latin typeface="DM Sans Italics"/>
                <a:ea typeface="DM Sans Italics"/>
                <a:cs typeface="DM Sans Italics"/>
                <a:sym typeface="DM Sans Italics"/>
              </a:rPr>
              <a:t> </a:t>
            </a:r>
            <a:r>
              <a:rPr lang="en-US" sz="3000" i="1" dirty="0">
                <a:solidFill>
                  <a:srgbClr val="FFFFFF"/>
                </a:solidFill>
                <a:latin typeface="DM Sans Italics"/>
                <a:ea typeface="DM Sans Italics"/>
                <a:cs typeface="DM Sans Italics"/>
                <a:sym typeface="DM Sans Italics"/>
              </a:rPr>
              <a:t>for assistance.</a:t>
            </a:r>
          </a:p>
          <a:p>
            <a:pPr algn="l">
              <a:lnSpc>
                <a:spcPts val="3300"/>
              </a:lnSpc>
            </a:pPr>
            <a:endParaRPr lang="en-US" sz="3000" i="1" dirty="0">
              <a:solidFill>
                <a:srgbClr val="FFFFFF"/>
              </a:solidFill>
              <a:latin typeface="DM Sans Italics"/>
              <a:ea typeface="DM Sans Italics"/>
              <a:cs typeface="DM Sans Italics"/>
              <a:sym typeface="DM Sans Italics"/>
            </a:endParaRPr>
          </a:p>
          <a:p>
            <a:pPr algn="l">
              <a:lnSpc>
                <a:spcPts val="3300"/>
              </a:lnSpc>
            </a:pPr>
            <a:endParaRPr lang="en-US" sz="3000" i="1" dirty="0">
              <a:solidFill>
                <a:srgbClr val="FFFFFF"/>
              </a:solidFill>
              <a:latin typeface="DM Sans Italics"/>
              <a:ea typeface="DM Sans Italics"/>
              <a:cs typeface="DM Sans Italics"/>
              <a:sym typeface="DM Sans Italics"/>
            </a:endParaRPr>
          </a:p>
        </p:txBody>
      </p:sp>
      <p:sp>
        <p:nvSpPr>
          <p:cNvPr id="7" name="Freeform 7"/>
          <p:cNvSpPr/>
          <p:nvPr/>
        </p:nvSpPr>
        <p:spPr>
          <a:xfrm>
            <a:off x="-1397807"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137186" y="-2245448"/>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488315" y="4071824"/>
            <a:ext cx="1938412" cy="1003308"/>
          </a:xfrm>
          <a:prstGeom prst="rect">
            <a:avLst/>
          </a:prstGeom>
        </p:spPr>
        <p:txBody>
          <a:bodyPr lIns="0" tIns="0" rIns="0" bIns="0" rtlCol="0" anchor="t">
            <a:spAutoFit/>
          </a:bodyPr>
          <a:lstStyle/>
          <a:p>
            <a:pPr algn="l">
              <a:lnSpc>
                <a:spcPts val="7700"/>
              </a:lnSpc>
            </a:pPr>
            <a:r>
              <a:rPr lang="en-US" sz="7000" b="1">
                <a:solidFill>
                  <a:srgbClr val="8C0B05"/>
                </a:solidFill>
                <a:latin typeface="DM Sans Bold"/>
                <a:ea typeface="DM Sans Bold"/>
                <a:cs typeface="DM Sans Bold"/>
                <a:sym typeface="DM Sans Bold"/>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385129" y="607904"/>
            <a:ext cx="17567246" cy="9120698"/>
            <a:chOff x="0" y="0"/>
            <a:chExt cx="4626765" cy="2402159"/>
          </a:xfrm>
        </p:grpSpPr>
        <p:sp>
          <p:nvSpPr>
            <p:cNvPr id="5" name="Freeform 5"/>
            <p:cNvSpPr/>
            <p:nvPr/>
          </p:nvSpPr>
          <p:spPr>
            <a:xfrm>
              <a:off x="0" y="0"/>
              <a:ext cx="4626764" cy="2402159"/>
            </a:xfrm>
            <a:custGeom>
              <a:avLst/>
              <a:gdLst/>
              <a:ahLst/>
              <a:cxnLst/>
              <a:rect l="l" t="t" r="r" b="b"/>
              <a:pathLst>
                <a:path w="4626764" h="2402159">
                  <a:moveTo>
                    <a:pt x="21154" y="0"/>
                  </a:moveTo>
                  <a:lnTo>
                    <a:pt x="4605611" y="0"/>
                  </a:lnTo>
                  <a:cubicBezTo>
                    <a:pt x="4611221" y="0"/>
                    <a:pt x="4616602" y="2229"/>
                    <a:pt x="4620569" y="6196"/>
                  </a:cubicBezTo>
                  <a:cubicBezTo>
                    <a:pt x="4624536" y="10163"/>
                    <a:pt x="4626764" y="15543"/>
                    <a:pt x="4626764" y="21154"/>
                  </a:cubicBezTo>
                  <a:lnTo>
                    <a:pt x="4626764" y="2381005"/>
                  </a:lnTo>
                  <a:cubicBezTo>
                    <a:pt x="4626764" y="2386616"/>
                    <a:pt x="4624536" y="2391996"/>
                    <a:pt x="4620569" y="2395963"/>
                  </a:cubicBezTo>
                  <a:cubicBezTo>
                    <a:pt x="4616602" y="2399930"/>
                    <a:pt x="4611221" y="2402159"/>
                    <a:pt x="4605611" y="2402159"/>
                  </a:cubicBezTo>
                  <a:lnTo>
                    <a:pt x="21154" y="2402159"/>
                  </a:lnTo>
                  <a:cubicBezTo>
                    <a:pt x="15543" y="2402159"/>
                    <a:pt x="10163" y="2399930"/>
                    <a:pt x="6196" y="2395963"/>
                  </a:cubicBezTo>
                  <a:cubicBezTo>
                    <a:pt x="2229" y="2391996"/>
                    <a:pt x="0" y="2386616"/>
                    <a:pt x="0" y="2381005"/>
                  </a:cubicBezTo>
                  <a:lnTo>
                    <a:pt x="0" y="21154"/>
                  </a:lnTo>
                  <a:cubicBezTo>
                    <a:pt x="0" y="15543"/>
                    <a:pt x="2229" y="10163"/>
                    <a:pt x="6196" y="6196"/>
                  </a:cubicBezTo>
                  <a:cubicBezTo>
                    <a:pt x="10163" y="2229"/>
                    <a:pt x="15543" y="0"/>
                    <a:pt x="21154" y="0"/>
                  </a:cubicBezTo>
                  <a:close/>
                </a:path>
              </a:pathLst>
            </a:custGeom>
            <a:solidFill>
              <a:srgbClr val="002A5C"/>
            </a:solidFill>
          </p:spPr>
          <p:txBody>
            <a:bodyPr/>
            <a:lstStyle/>
            <a:p>
              <a:endParaRPr lang="en-US"/>
            </a:p>
          </p:txBody>
        </p:sp>
        <p:sp>
          <p:nvSpPr>
            <p:cNvPr id="6" name="TextBox 6"/>
            <p:cNvSpPr txBox="1"/>
            <p:nvPr/>
          </p:nvSpPr>
          <p:spPr>
            <a:xfrm>
              <a:off x="0" y="-38100"/>
              <a:ext cx="4626765" cy="244025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687816" y="920495"/>
            <a:ext cx="8912367" cy="982985"/>
          </a:xfrm>
          <a:prstGeom prst="rect">
            <a:avLst/>
          </a:prstGeom>
        </p:spPr>
        <p:txBody>
          <a:bodyPr lIns="0" tIns="0" rIns="0" bIns="0" rtlCol="0" anchor="t">
            <a:spAutoFit/>
          </a:bodyPr>
          <a:lstStyle/>
          <a:p>
            <a:pPr algn="ctr">
              <a:lnSpc>
                <a:spcPts val="7590"/>
              </a:lnSpc>
            </a:pPr>
            <a:r>
              <a:rPr lang="en-US" sz="6900" b="1">
                <a:solidFill>
                  <a:srgbClr val="FFFFFF"/>
                </a:solidFill>
                <a:latin typeface="DM Sans Bold"/>
                <a:ea typeface="DM Sans Bold"/>
                <a:cs typeface="DM Sans Bold"/>
                <a:sym typeface="DM Sans Bold"/>
              </a:rPr>
              <a:t>FAQ’S</a:t>
            </a:r>
          </a:p>
        </p:txBody>
      </p:sp>
      <p:grpSp>
        <p:nvGrpSpPr>
          <p:cNvPr id="8" name="Group 8"/>
          <p:cNvGrpSpPr/>
          <p:nvPr/>
        </p:nvGrpSpPr>
        <p:grpSpPr>
          <a:xfrm>
            <a:off x="2387132" y="2427355"/>
            <a:ext cx="3741646" cy="881318"/>
            <a:chOff x="0" y="0"/>
            <a:chExt cx="985454" cy="232117"/>
          </a:xfrm>
        </p:grpSpPr>
        <p:sp>
          <p:nvSpPr>
            <p:cNvPr id="9" name="Freeform 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0" name="TextBox 1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071321" y="2631693"/>
            <a:ext cx="4373269" cy="501656"/>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1.</a:t>
            </a:r>
          </a:p>
        </p:txBody>
      </p:sp>
      <p:sp>
        <p:nvSpPr>
          <p:cNvPr id="12" name="TextBox 12"/>
          <p:cNvSpPr txBox="1"/>
          <p:nvPr/>
        </p:nvSpPr>
        <p:spPr>
          <a:xfrm>
            <a:off x="2071321" y="3555716"/>
            <a:ext cx="4588119" cy="8572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How long does it take to get my certification?</a:t>
            </a:r>
          </a:p>
        </p:txBody>
      </p:sp>
      <p:grpSp>
        <p:nvGrpSpPr>
          <p:cNvPr id="13" name="Group 13"/>
          <p:cNvGrpSpPr/>
          <p:nvPr/>
        </p:nvGrpSpPr>
        <p:grpSpPr>
          <a:xfrm>
            <a:off x="7273177" y="2427355"/>
            <a:ext cx="3741646" cy="881318"/>
            <a:chOff x="0" y="0"/>
            <a:chExt cx="985454" cy="232117"/>
          </a:xfrm>
        </p:grpSpPr>
        <p:sp>
          <p:nvSpPr>
            <p:cNvPr id="14" name="Freeform 14"/>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15" name="TextBox 15"/>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6957365" y="2631693"/>
            <a:ext cx="4373269" cy="501656"/>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2.</a:t>
            </a:r>
          </a:p>
        </p:txBody>
      </p:sp>
      <p:sp>
        <p:nvSpPr>
          <p:cNvPr id="17" name="TextBox 17"/>
          <p:cNvSpPr txBox="1"/>
          <p:nvPr/>
        </p:nvSpPr>
        <p:spPr>
          <a:xfrm>
            <a:off x="6849940" y="3555716"/>
            <a:ext cx="4588119" cy="16954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Can I apply for jobs even if the state hasn’t processed my certification?</a:t>
            </a:r>
          </a:p>
        </p:txBody>
      </p:sp>
      <p:grpSp>
        <p:nvGrpSpPr>
          <p:cNvPr id="18" name="Group 18"/>
          <p:cNvGrpSpPr/>
          <p:nvPr/>
        </p:nvGrpSpPr>
        <p:grpSpPr>
          <a:xfrm>
            <a:off x="11944371" y="2427355"/>
            <a:ext cx="3741646" cy="881318"/>
            <a:chOff x="0" y="0"/>
            <a:chExt cx="985454" cy="232117"/>
          </a:xfrm>
        </p:grpSpPr>
        <p:sp>
          <p:nvSpPr>
            <p:cNvPr id="19" name="Freeform 1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endParaRPr lang="en-US"/>
            </a:p>
          </p:txBody>
        </p:sp>
        <p:sp>
          <p:nvSpPr>
            <p:cNvPr id="20" name="TextBox 2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11628560" y="2631693"/>
            <a:ext cx="4373269" cy="501656"/>
          </a:xfrm>
          <a:prstGeom prst="rect">
            <a:avLst/>
          </a:prstGeom>
        </p:spPr>
        <p:txBody>
          <a:bodyPr lIns="0" tIns="0" rIns="0" bIns="0" rtlCol="0" anchor="t">
            <a:spAutoFit/>
          </a:bodyPr>
          <a:lstStyle/>
          <a:p>
            <a:pPr algn="ctr">
              <a:lnSpc>
                <a:spcPts val="3850"/>
              </a:lnSpc>
            </a:pPr>
            <a:r>
              <a:rPr lang="en-US" sz="3500" b="1">
                <a:solidFill>
                  <a:srgbClr val="737373"/>
                </a:solidFill>
                <a:latin typeface="DM Sans Bold"/>
                <a:ea typeface="DM Sans Bold"/>
                <a:cs typeface="DM Sans Bold"/>
                <a:sym typeface="DM Sans Bold"/>
              </a:rPr>
              <a:t>3.</a:t>
            </a:r>
          </a:p>
        </p:txBody>
      </p:sp>
      <p:sp>
        <p:nvSpPr>
          <p:cNvPr id="22" name="TextBox 22"/>
          <p:cNvSpPr txBox="1"/>
          <p:nvPr/>
        </p:nvSpPr>
        <p:spPr>
          <a:xfrm>
            <a:off x="11628560" y="3680148"/>
            <a:ext cx="4588119" cy="1695456"/>
          </a:xfrm>
          <a:prstGeom prst="rect">
            <a:avLst/>
          </a:prstGeom>
        </p:spPr>
        <p:txBody>
          <a:bodyPr lIns="0" tIns="0" rIns="0" bIns="0" rtlCol="0" anchor="t">
            <a:spAutoFit/>
          </a:bodyPr>
          <a:lstStyle/>
          <a:p>
            <a:pPr algn="ctr">
              <a:lnSpc>
                <a:spcPts val="3300"/>
              </a:lnSpc>
            </a:pPr>
            <a:r>
              <a:rPr lang="en-US" sz="3000" i="1">
                <a:solidFill>
                  <a:srgbClr val="FFFFFF"/>
                </a:solidFill>
                <a:latin typeface="DM Sans Italics"/>
                <a:ea typeface="DM Sans Italics"/>
                <a:cs typeface="DM Sans Italics"/>
                <a:sym typeface="DM Sans Italics"/>
              </a:rPr>
              <a:t>I want to make sure I’m not missing anything. Can you walk me through this?</a:t>
            </a:r>
          </a:p>
        </p:txBody>
      </p:sp>
      <p:sp>
        <p:nvSpPr>
          <p:cNvPr id="23" name="TextBox 23"/>
          <p:cNvSpPr txBox="1"/>
          <p:nvPr/>
        </p:nvSpPr>
        <p:spPr>
          <a:xfrm>
            <a:off x="2071321" y="6060797"/>
            <a:ext cx="4588119" cy="2533656"/>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Once everything has been submitted, including your Eastern recommendation, it can take 4-8 weeks for your certification to process.</a:t>
            </a:r>
          </a:p>
        </p:txBody>
      </p:sp>
      <p:sp>
        <p:nvSpPr>
          <p:cNvPr id="24" name="TextBox 24"/>
          <p:cNvSpPr txBox="1"/>
          <p:nvPr/>
        </p:nvSpPr>
        <p:spPr>
          <a:xfrm>
            <a:off x="7040440" y="6060797"/>
            <a:ext cx="4588119" cy="2952756"/>
          </a:xfrm>
          <a:prstGeom prst="rect">
            <a:avLst/>
          </a:prstGeom>
        </p:spPr>
        <p:txBody>
          <a:bodyPr lIns="0" tIns="0" rIns="0" bIns="0" rtlCol="0" anchor="t">
            <a:spAutoFit/>
          </a:bodyPr>
          <a:lstStyle/>
          <a:p>
            <a:pPr algn="ctr">
              <a:lnSpc>
                <a:spcPts val="3300"/>
              </a:lnSpc>
            </a:pPr>
            <a:r>
              <a:rPr lang="en-US" sz="3000">
                <a:solidFill>
                  <a:srgbClr val="FFFFFF"/>
                </a:solidFill>
                <a:latin typeface="DM Sans"/>
                <a:ea typeface="DM Sans"/>
                <a:cs typeface="DM Sans"/>
                <a:sym typeface="DM Sans"/>
              </a:rPr>
              <a:t>Yes! If everything has been submitted and you’re just waiting...  please apply! Let them know that you’re just waiting on the state to process everything.</a:t>
            </a:r>
          </a:p>
        </p:txBody>
      </p:sp>
      <p:sp>
        <p:nvSpPr>
          <p:cNvPr id="25" name="TextBox 25"/>
          <p:cNvSpPr txBox="1"/>
          <p:nvPr/>
        </p:nvSpPr>
        <p:spPr>
          <a:xfrm>
            <a:off x="11559777" y="6089979"/>
            <a:ext cx="5528722" cy="25336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ea typeface="DM Sans"/>
                <a:cs typeface="DM Sans"/>
                <a:sym typeface="DM Sans"/>
              </a:rPr>
              <a:t>Absolutely. Make an appointment with Kari Nowosielski (</a:t>
            </a:r>
            <a:r>
              <a:rPr lang="en-US" sz="3000" u="sng" dirty="0">
                <a:solidFill>
                  <a:schemeClr val="accent2"/>
                </a:solidFill>
                <a:latin typeface="DM Sans"/>
                <a:ea typeface="DM Sans"/>
                <a:cs typeface="DM Sans"/>
                <a:sym typeface="DM Sans"/>
                <a:hlinkClick r:id="rId6" tooltip="mailto:nowosielskik@easternct.edu">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ea typeface="DM Sans"/>
                <a:cs typeface="DM Sans"/>
                <a:sym typeface="DM Sans"/>
              </a:rPr>
              <a:t>) and we can meet and do it together.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842</Words>
  <Application>Microsoft Office PowerPoint</Application>
  <PresentationFormat>Custom</PresentationFormat>
  <Paragraphs>100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DM Sans Bold</vt:lpstr>
      <vt:lpstr>DM Sans</vt:lpstr>
      <vt:lpstr>DM Sans Italics</vt:lpstr>
      <vt:lpstr>Arial</vt:lpstr>
      <vt:lpstr>DM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Certification PowerPoint</dc:title>
  <cp:lastModifiedBy>Nowosielski,Kari A.(Education)</cp:lastModifiedBy>
  <cp:revision>2</cp:revision>
  <dcterms:created xsi:type="dcterms:W3CDTF">2006-08-16T00:00:00Z</dcterms:created>
  <dcterms:modified xsi:type="dcterms:W3CDTF">2025-03-13T18:02:53Z</dcterms:modified>
  <dc:identifier>DAGADVcidEs</dc:identifier>
</cp:coreProperties>
</file>