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38"/>
  </p:notesMasterIdLst>
  <p:sldIdLst>
    <p:sldId id="256" r:id="rId2"/>
    <p:sldId id="268" r:id="rId3"/>
    <p:sldId id="277" r:id="rId4"/>
    <p:sldId id="301" r:id="rId5"/>
    <p:sldId id="324" r:id="rId6"/>
    <p:sldId id="325" r:id="rId7"/>
    <p:sldId id="269" r:id="rId8"/>
    <p:sldId id="304" r:id="rId9"/>
    <p:sldId id="305" r:id="rId10"/>
    <p:sldId id="306" r:id="rId11"/>
    <p:sldId id="307" r:id="rId12"/>
    <p:sldId id="308" r:id="rId13"/>
    <p:sldId id="326" r:id="rId14"/>
    <p:sldId id="282" r:id="rId15"/>
    <p:sldId id="310" r:id="rId16"/>
    <p:sldId id="309" r:id="rId17"/>
    <p:sldId id="300" r:id="rId18"/>
    <p:sldId id="327" r:id="rId19"/>
    <p:sldId id="271" r:id="rId20"/>
    <p:sldId id="289" r:id="rId21"/>
    <p:sldId id="272" r:id="rId22"/>
    <p:sldId id="323" r:id="rId23"/>
    <p:sldId id="311" r:id="rId24"/>
    <p:sldId id="312" r:id="rId25"/>
    <p:sldId id="261" r:id="rId26"/>
    <p:sldId id="321" r:id="rId27"/>
    <p:sldId id="322" r:id="rId28"/>
    <p:sldId id="314" r:id="rId29"/>
    <p:sldId id="318" r:id="rId30"/>
    <p:sldId id="315" r:id="rId31"/>
    <p:sldId id="316" r:id="rId32"/>
    <p:sldId id="317" r:id="rId33"/>
    <p:sldId id="258" r:id="rId34"/>
    <p:sldId id="319" r:id="rId35"/>
    <p:sldId id="320" r:id="rId36"/>
    <p:sldId id="27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Trawick-Smith" initials="JTS" lastIdx="5" clrIdx="0"/>
  <p:cmAuthor id="2" name="DeLapp, Julia (Center for Early Childhood Education)" initials="JAD"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8759" autoAdjust="0"/>
  </p:normalViewPr>
  <p:slideViewPr>
    <p:cSldViewPr snapToGrid="0">
      <p:cViewPr varScale="1">
        <p:scale>
          <a:sx n="82" d="100"/>
          <a:sy n="82" d="100"/>
        </p:scale>
        <p:origin x="894" y="84"/>
      </p:cViewPr>
      <p:guideLst>
        <p:guide orient="horz" pos="2160"/>
        <p:guide pos="3816"/>
      </p:guideLst>
    </p:cSldViewPr>
  </p:slideViewPr>
  <p:outlineViewPr>
    <p:cViewPr>
      <p:scale>
        <a:sx n="33" d="100"/>
        <a:sy n="33" d="100"/>
      </p:scale>
      <p:origin x="0" y="-2071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323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DAD696-481F-4A42-A0F2-EC7752B21A32}" type="datetimeFigureOut">
              <a:rPr lang="en-US" smtClean="0"/>
              <a:t>11/15/2016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ADF1F7-EDD7-4408-B14B-6CFDDDD7CA7B}" type="slidenum">
              <a:rPr lang="en-US" smtClean="0"/>
              <a:t>‹#›</a:t>
            </a:fld>
            <a:endParaRPr lang="en-US"/>
          </a:p>
        </p:txBody>
      </p:sp>
    </p:spTree>
    <p:extLst>
      <p:ext uri="{BB962C8B-B14F-4D97-AF65-F5344CB8AC3E}">
        <p14:creationId xmlns:p14="http://schemas.microsoft.com/office/powerpoint/2010/main" val="2275781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5DCBF5D-E36A-476E-B870-D74FFAAA233F}" type="slidenum">
              <a:rPr lang="en-US" altLang="en-US" smtClean="0">
                <a:latin typeface="Arial" charset="0"/>
                <a:cs typeface="Arial" charset="0"/>
              </a:rPr>
              <a:pPr eaLnBrk="1" hangingPunct="1">
                <a:spcBef>
                  <a:spcPct val="0"/>
                </a:spcBef>
              </a:pPr>
              <a:t>2</a:t>
            </a:fld>
            <a:endParaRPr lang="en-US" altLang="en-US" smtClean="0">
              <a:latin typeface="Arial" charset="0"/>
              <a:cs typeface="Arial" charset="0"/>
            </a:endParaRPr>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endParaRPr lang="en-US" altLang="en-US" dirty="0" smtClean="0">
              <a:latin typeface="Arial" charset="0"/>
              <a:cs typeface="Arial" charset="0"/>
            </a:endParaRPr>
          </a:p>
        </p:txBody>
      </p:sp>
    </p:spTree>
    <p:extLst>
      <p:ext uri="{BB962C8B-B14F-4D97-AF65-F5344CB8AC3E}">
        <p14:creationId xmlns:p14="http://schemas.microsoft.com/office/powerpoint/2010/main" val="714810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Our faculty have published in virtually every major early childhood research journal there is</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3BEB331F-5224-4682-8398-0FA5F06024E7}" type="slidenum">
              <a:rPr lang="en-US" altLang="en-US">
                <a:latin typeface="Arial" panose="020B0604020202020204" pitchFamily="34" charset="0"/>
              </a:rPr>
              <a:pPr eaLnBrk="1" hangingPunct="1">
                <a:spcBef>
                  <a:spcPct val="0"/>
                </a:spcBef>
              </a:pPr>
              <a:t>14</a:t>
            </a:fld>
            <a:endParaRPr lang="en-US" altLang="en-US">
              <a:latin typeface="Arial" panose="020B0604020202020204" pitchFamily="34" charset="0"/>
            </a:endParaRPr>
          </a:p>
        </p:txBody>
      </p:sp>
    </p:spTree>
    <p:extLst>
      <p:ext uri="{BB962C8B-B14F-4D97-AF65-F5344CB8AC3E}">
        <p14:creationId xmlns:p14="http://schemas.microsoft.com/office/powerpoint/2010/main" val="2262329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We produce different documents for different audiences – available for free from our website.</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3BEB331F-5224-4682-8398-0FA5F06024E7}" type="slidenum">
              <a:rPr lang="en-US" altLang="en-US">
                <a:latin typeface="Arial" panose="020B0604020202020204" pitchFamily="34" charset="0"/>
              </a:rPr>
              <a:pPr eaLnBrk="1" hangingPunct="1">
                <a:spcBef>
                  <a:spcPct val="0"/>
                </a:spcBef>
              </a:pPr>
              <a:t>15</a:t>
            </a:fld>
            <a:endParaRPr lang="en-US" altLang="en-US">
              <a:latin typeface="Arial" panose="020B0604020202020204" pitchFamily="34" charset="0"/>
            </a:endParaRPr>
          </a:p>
        </p:txBody>
      </p:sp>
    </p:spTree>
    <p:extLst>
      <p:ext uri="{BB962C8B-B14F-4D97-AF65-F5344CB8AC3E}">
        <p14:creationId xmlns:p14="http://schemas.microsoft.com/office/powerpoint/2010/main" val="214620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Also make videos about our studies</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3BEB331F-5224-4682-8398-0FA5F06024E7}" type="slidenum">
              <a:rPr lang="en-US" altLang="en-US">
                <a:latin typeface="Arial" panose="020B0604020202020204" pitchFamily="34" charset="0"/>
              </a:rPr>
              <a:pPr eaLnBrk="1" hangingPunct="1">
                <a:spcBef>
                  <a:spcPct val="0"/>
                </a:spcBef>
              </a:pPr>
              <a:t>16</a:t>
            </a:fld>
            <a:endParaRPr lang="en-US" altLang="en-US">
              <a:latin typeface="Arial" panose="020B0604020202020204" pitchFamily="34" charset="0"/>
            </a:endParaRPr>
          </a:p>
        </p:txBody>
      </p:sp>
    </p:spTree>
    <p:extLst>
      <p:ext uri="{BB962C8B-B14F-4D97-AF65-F5344CB8AC3E}">
        <p14:creationId xmlns:p14="http://schemas.microsoft.com/office/powerpoint/2010/main" val="2940986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We have provided</a:t>
            </a:r>
            <a:r>
              <a:rPr lang="en-US" altLang="en-US" baseline="0" dirty="0" smtClean="0"/>
              <a:t> professional development to providers in the field using a variety of methods.</a:t>
            </a:r>
            <a:endParaRPr lang="en-US" altLang="en-US" dirty="0"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B56AAFF-DBB4-4F10-BA6E-FFFE9076A90B}" type="slidenum">
              <a:rPr lang="en-US" altLang="en-US" smtClean="0">
                <a:latin typeface="Arial" charset="0"/>
              </a:rPr>
              <a:pPr eaLnBrk="1" hangingPunct="1">
                <a:spcBef>
                  <a:spcPct val="0"/>
                </a:spcBef>
              </a:pPr>
              <a:t>19</a:t>
            </a:fld>
            <a:endParaRPr lang="en-US" altLang="en-US" smtClean="0">
              <a:latin typeface="Arial" charset="0"/>
            </a:endParaRPr>
          </a:p>
        </p:txBody>
      </p:sp>
    </p:spTree>
    <p:extLst>
      <p:ext uri="{BB962C8B-B14F-4D97-AF65-F5344CB8AC3E}">
        <p14:creationId xmlns:p14="http://schemas.microsoft.com/office/powerpoint/2010/main" val="2634626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76B45DF9-8109-4DC9-9CDD-D790AC8BC731}" type="slidenum">
              <a:rPr lang="en-US" altLang="en-US">
                <a:latin typeface="Arial" panose="020B0604020202020204" pitchFamily="34" charset="0"/>
              </a:rPr>
              <a:pPr eaLnBrk="1" hangingPunct="1">
                <a:spcBef>
                  <a:spcPct val="0"/>
                </a:spcBef>
              </a:pPr>
              <a:t>20</a:t>
            </a:fld>
            <a:endParaRPr lang="en-US" altLang="en-US">
              <a:latin typeface="Arial" panose="020B0604020202020204" pitchFamily="34" charset="0"/>
            </a:endParaRPr>
          </a:p>
        </p:txBody>
      </p:sp>
    </p:spTree>
    <p:extLst>
      <p:ext uri="{BB962C8B-B14F-4D97-AF65-F5344CB8AC3E}">
        <p14:creationId xmlns:p14="http://schemas.microsoft.com/office/powerpoint/2010/main" val="25707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a:p>
            <a:r>
              <a:rPr lang="en-US" altLang="en-US" dirty="0" smtClean="0"/>
              <a:t>Teachers, trainers, faculty</a:t>
            </a:r>
            <a:r>
              <a:rPr lang="en-US" altLang="en-US" baseline="0" dirty="0" smtClean="0"/>
              <a:t> and government entities from all over the world have requested permission to use our videos.</a:t>
            </a:r>
            <a:endParaRPr lang="en-US" altLang="en-US" dirty="0"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391E114-ACAA-4F49-BD64-BB0F3D5756B1}" type="slidenum">
              <a:rPr lang="en-US" altLang="en-US" smtClean="0">
                <a:latin typeface="Arial" charset="0"/>
              </a:rPr>
              <a:pPr eaLnBrk="1" hangingPunct="1">
                <a:spcBef>
                  <a:spcPct val="0"/>
                </a:spcBef>
              </a:pPr>
              <a:t>21</a:t>
            </a:fld>
            <a:endParaRPr lang="en-US" altLang="en-US" smtClean="0">
              <a:latin typeface="Arial" charset="0"/>
            </a:endParaRPr>
          </a:p>
        </p:txBody>
      </p:sp>
    </p:spTree>
    <p:extLst>
      <p:ext uri="{BB962C8B-B14F-4D97-AF65-F5344CB8AC3E}">
        <p14:creationId xmlns:p14="http://schemas.microsoft.com/office/powerpoint/2010/main" val="973364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Many faculty in Connecticut and other states have</a:t>
            </a:r>
            <a:r>
              <a:rPr lang="en-US" altLang="en-US" baseline="0" dirty="0" smtClean="0"/>
              <a:t> incorporated our videos into their syllabi as required viewing</a:t>
            </a:r>
            <a:endParaRPr lang="en-US" altLang="en-US" dirty="0"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391E114-ACAA-4F49-BD64-BB0F3D5756B1}" type="slidenum">
              <a:rPr lang="en-US" altLang="en-US" smtClean="0">
                <a:latin typeface="Arial" charset="0"/>
              </a:rPr>
              <a:pPr eaLnBrk="1" hangingPunct="1">
                <a:spcBef>
                  <a:spcPct val="0"/>
                </a:spcBef>
              </a:pPr>
              <a:t>22</a:t>
            </a:fld>
            <a:endParaRPr lang="en-US" altLang="en-US" smtClean="0">
              <a:latin typeface="Arial" charset="0"/>
            </a:endParaRPr>
          </a:p>
        </p:txBody>
      </p:sp>
    </p:spTree>
    <p:extLst>
      <p:ext uri="{BB962C8B-B14F-4D97-AF65-F5344CB8AC3E}">
        <p14:creationId xmlns:p14="http://schemas.microsoft.com/office/powerpoint/2010/main" val="51789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a:p>
            <a:r>
              <a:rPr lang="en-US" altLang="en-US" dirty="0" smtClean="0"/>
              <a:t>We feature teachers and providers from many different</a:t>
            </a:r>
            <a:r>
              <a:rPr lang="en-US" altLang="en-US" baseline="0" dirty="0" smtClean="0"/>
              <a:t> kinds of settings – public preschool, community-based programs, family child care settings, home visits</a:t>
            </a:r>
            <a:endParaRPr lang="en-US" altLang="en-US" dirty="0"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391E114-ACAA-4F49-BD64-BB0F3D5756B1}" type="slidenum">
              <a:rPr lang="en-US" altLang="en-US" smtClean="0">
                <a:latin typeface="Arial" charset="0"/>
              </a:rPr>
              <a:pPr eaLnBrk="1" hangingPunct="1">
                <a:spcBef>
                  <a:spcPct val="0"/>
                </a:spcBef>
              </a:pPr>
              <a:t>23</a:t>
            </a:fld>
            <a:endParaRPr lang="en-US" altLang="en-US" smtClean="0">
              <a:latin typeface="Arial" charset="0"/>
            </a:endParaRPr>
          </a:p>
        </p:txBody>
      </p:sp>
    </p:spTree>
    <p:extLst>
      <p:ext uri="{BB962C8B-B14F-4D97-AF65-F5344CB8AC3E}">
        <p14:creationId xmlns:p14="http://schemas.microsoft.com/office/powerpoint/2010/main" val="4232362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391E114-ACAA-4F49-BD64-BB0F3D5756B1}" type="slidenum">
              <a:rPr lang="en-US" altLang="en-US" smtClean="0">
                <a:latin typeface="Arial" charset="0"/>
              </a:rPr>
              <a:pPr eaLnBrk="1" hangingPunct="1">
                <a:spcBef>
                  <a:spcPct val="0"/>
                </a:spcBef>
              </a:pPr>
              <a:t>24</a:t>
            </a:fld>
            <a:endParaRPr lang="en-US" altLang="en-US" smtClean="0">
              <a:latin typeface="Arial" charset="0"/>
            </a:endParaRPr>
          </a:p>
        </p:txBody>
      </p:sp>
    </p:spTree>
    <p:extLst>
      <p:ext uri="{BB962C8B-B14F-4D97-AF65-F5344CB8AC3E}">
        <p14:creationId xmlns:p14="http://schemas.microsoft.com/office/powerpoint/2010/main" val="2576926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videotaped in over 20 sites in CT and RI</a:t>
            </a:r>
            <a:endParaRPr lang="en-US" dirty="0"/>
          </a:p>
        </p:txBody>
      </p:sp>
      <p:sp>
        <p:nvSpPr>
          <p:cNvPr id="4" name="Slide Number Placeholder 3"/>
          <p:cNvSpPr>
            <a:spLocks noGrp="1"/>
          </p:cNvSpPr>
          <p:nvPr>
            <p:ph type="sldNum" sz="quarter" idx="10"/>
          </p:nvPr>
        </p:nvSpPr>
        <p:spPr/>
        <p:txBody>
          <a:bodyPr/>
          <a:lstStyle/>
          <a:p>
            <a:fld id="{D8ADF1F7-EDD7-4408-B14B-6CFDDDD7CA7B}" type="slidenum">
              <a:rPr lang="en-US" smtClean="0"/>
              <a:t>25</a:t>
            </a:fld>
            <a:endParaRPr lang="en-US"/>
          </a:p>
        </p:txBody>
      </p:sp>
    </p:spTree>
    <p:extLst>
      <p:ext uri="{BB962C8B-B14F-4D97-AF65-F5344CB8AC3E}">
        <p14:creationId xmlns:p14="http://schemas.microsoft.com/office/powerpoint/2010/main" val="2996225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5EB9AC30-CA8B-4314-87E5-41B1BD7B97F1}" type="slidenum">
              <a:rPr lang="en-US" altLang="en-US">
                <a:latin typeface="Arial" panose="020B0604020202020204" pitchFamily="34" charset="0"/>
                <a:cs typeface="Arial" panose="020B0604020202020204" pitchFamily="34" charset="0"/>
              </a:rPr>
              <a:pPr eaLnBrk="1" hangingPunct="1">
                <a:spcBef>
                  <a:spcPct val="0"/>
                </a:spcBef>
              </a:pPr>
              <a:t>3</a:t>
            </a:fld>
            <a:endParaRPr lang="en-US" altLang="en-US">
              <a:latin typeface="Arial" panose="020B0604020202020204" pitchFamily="34" charset="0"/>
              <a:cs typeface="Arial" panose="020B0604020202020204" pitchFamily="34" charset="0"/>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1000" dirty="0" smtClean="0">
                <a:latin typeface="Arial" panose="020B0604020202020204" pitchFamily="34" charset="0"/>
                <a:cs typeface="Arial" panose="020B0604020202020204" pitchFamily="34" charset="0"/>
              </a:rPr>
              <a:t>Enrollment was meant to reflect ethnic and socioeconomic diversity.  Not only does this serve the community, but it also ensures that our teaching and our research work is grounded in the real world</a:t>
            </a:r>
          </a:p>
        </p:txBody>
      </p:sp>
    </p:spTree>
    <p:extLst>
      <p:ext uri="{BB962C8B-B14F-4D97-AF65-F5344CB8AC3E}">
        <p14:creationId xmlns:p14="http://schemas.microsoft.com/office/powerpoint/2010/main" val="4126541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391E114-ACAA-4F49-BD64-BB0F3D5756B1}" type="slidenum">
              <a:rPr lang="en-US" altLang="en-US" smtClean="0">
                <a:latin typeface="Arial" charset="0"/>
              </a:rPr>
              <a:pPr eaLnBrk="1" hangingPunct="1">
                <a:spcBef>
                  <a:spcPct val="0"/>
                </a:spcBef>
              </a:pPr>
              <a:t>26</a:t>
            </a:fld>
            <a:endParaRPr lang="en-US" altLang="en-US" smtClean="0">
              <a:latin typeface="Arial" charset="0"/>
            </a:endParaRPr>
          </a:p>
        </p:txBody>
      </p:sp>
    </p:spTree>
    <p:extLst>
      <p:ext uri="{BB962C8B-B14F-4D97-AF65-F5344CB8AC3E}">
        <p14:creationId xmlns:p14="http://schemas.microsoft.com/office/powerpoint/2010/main" val="1239375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Show</a:t>
            </a:r>
            <a:r>
              <a:rPr lang="en-US" altLang="en-US" baseline="0" dirty="0" smtClean="0"/>
              <a:t> math videos</a:t>
            </a:r>
            <a:endParaRPr lang="en-US" altLang="en-US" dirty="0"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391E114-ACAA-4F49-BD64-BB0F3D5756B1}" type="slidenum">
              <a:rPr lang="en-US" altLang="en-US" smtClean="0">
                <a:latin typeface="Arial" charset="0"/>
              </a:rPr>
              <a:pPr eaLnBrk="1" hangingPunct="1">
                <a:spcBef>
                  <a:spcPct val="0"/>
                </a:spcBef>
              </a:pPr>
              <a:t>27</a:t>
            </a:fld>
            <a:endParaRPr lang="en-US" altLang="en-US" smtClean="0">
              <a:latin typeface="Arial" charset="0"/>
            </a:endParaRPr>
          </a:p>
        </p:txBody>
      </p:sp>
    </p:spTree>
    <p:extLst>
      <p:ext uri="{BB962C8B-B14F-4D97-AF65-F5344CB8AC3E}">
        <p14:creationId xmlns:p14="http://schemas.microsoft.com/office/powerpoint/2010/main" val="3124568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391E114-ACAA-4F49-BD64-BB0F3D5756B1}" type="slidenum">
              <a:rPr lang="en-US" altLang="en-US" smtClean="0">
                <a:latin typeface="Arial" charset="0"/>
              </a:rPr>
              <a:pPr eaLnBrk="1" hangingPunct="1">
                <a:spcBef>
                  <a:spcPct val="0"/>
                </a:spcBef>
              </a:pPr>
              <a:t>28</a:t>
            </a:fld>
            <a:endParaRPr lang="en-US" altLang="en-US" smtClean="0">
              <a:latin typeface="Arial" charset="0"/>
            </a:endParaRPr>
          </a:p>
        </p:txBody>
      </p:sp>
    </p:spTree>
    <p:extLst>
      <p:ext uri="{BB962C8B-B14F-4D97-AF65-F5344CB8AC3E}">
        <p14:creationId xmlns:p14="http://schemas.microsoft.com/office/powerpoint/2010/main" val="124616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391E114-ACAA-4F49-BD64-BB0F3D5756B1}" type="slidenum">
              <a:rPr lang="en-US" altLang="en-US" smtClean="0">
                <a:latin typeface="Arial" charset="0"/>
              </a:rPr>
              <a:pPr eaLnBrk="1" hangingPunct="1">
                <a:spcBef>
                  <a:spcPct val="0"/>
                </a:spcBef>
              </a:pPr>
              <a:t>30</a:t>
            </a:fld>
            <a:endParaRPr lang="en-US" altLang="en-US" smtClean="0">
              <a:latin typeface="Arial" charset="0"/>
            </a:endParaRPr>
          </a:p>
        </p:txBody>
      </p:sp>
    </p:spTree>
    <p:extLst>
      <p:ext uri="{BB962C8B-B14F-4D97-AF65-F5344CB8AC3E}">
        <p14:creationId xmlns:p14="http://schemas.microsoft.com/office/powerpoint/2010/main" val="23607843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391E114-ACAA-4F49-BD64-BB0F3D5756B1}" type="slidenum">
              <a:rPr lang="en-US" altLang="en-US" smtClean="0">
                <a:latin typeface="Arial" charset="0"/>
              </a:rPr>
              <a:pPr eaLnBrk="1" hangingPunct="1">
                <a:spcBef>
                  <a:spcPct val="0"/>
                </a:spcBef>
              </a:pPr>
              <a:t>31</a:t>
            </a:fld>
            <a:endParaRPr lang="en-US" altLang="en-US" smtClean="0">
              <a:latin typeface="Arial" charset="0"/>
            </a:endParaRPr>
          </a:p>
        </p:txBody>
      </p:sp>
    </p:spTree>
    <p:extLst>
      <p:ext uri="{BB962C8B-B14F-4D97-AF65-F5344CB8AC3E}">
        <p14:creationId xmlns:p14="http://schemas.microsoft.com/office/powerpoint/2010/main" val="1532667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short clips without narration so they can used to meet a</a:t>
            </a:r>
            <a:r>
              <a:rPr lang="en-US" baseline="0" dirty="0" smtClean="0"/>
              <a:t> faculty member’s specific needs.</a:t>
            </a:r>
            <a:endParaRPr lang="en-US" dirty="0"/>
          </a:p>
        </p:txBody>
      </p:sp>
      <p:sp>
        <p:nvSpPr>
          <p:cNvPr id="4" name="Slide Number Placeholder 3"/>
          <p:cNvSpPr>
            <a:spLocks noGrp="1"/>
          </p:cNvSpPr>
          <p:nvPr>
            <p:ph type="sldNum" sz="quarter" idx="10"/>
          </p:nvPr>
        </p:nvSpPr>
        <p:spPr/>
        <p:txBody>
          <a:bodyPr/>
          <a:lstStyle/>
          <a:p>
            <a:fld id="{D8ADF1F7-EDD7-4408-B14B-6CFDDDD7CA7B}" type="slidenum">
              <a:rPr lang="en-US" smtClean="0"/>
              <a:t>33</a:t>
            </a:fld>
            <a:endParaRPr lang="en-US"/>
          </a:p>
        </p:txBody>
      </p:sp>
    </p:spTree>
    <p:extLst>
      <p:ext uri="{BB962C8B-B14F-4D97-AF65-F5344CB8AC3E}">
        <p14:creationId xmlns:p14="http://schemas.microsoft.com/office/powerpoint/2010/main" val="1866060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library was unveiled to Connecticut ECE faculty, one of them said, “You</a:t>
            </a:r>
            <a:r>
              <a:rPr lang="en-US" baseline="0" dirty="0" smtClean="0"/>
              <a:t> have transformed our work!”</a:t>
            </a:r>
            <a:endParaRPr lang="en-US" dirty="0"/>
          </a:p>
        </p:txBody>
      </p:sp>
      <p:sp>
        <p:nvSpPr>
          <p:cNvPr id="4" name="Slide Number Placeholder 3"/>
          <p:cNvSpPr>
            <a:spLocks noGrp="1"/>
          </p:cNvSpPr>
          <p:nvPr>
            <p:ph type="sldNum" sz="quarter" idx="10"/>
          </p:nvPr>
        </p:nvSpPr>
        <p:spPr/>
        <p:txBody>
          <a:bodyPr/>
          <a:lstStyle/>
          <a:p>
            <a:fld id="{D8ADF1F7-EDD7-4408-B14B-6CFDDDD7CA7B}" type="slidenum">
              <a:rPr lang="en-US" smtClean="0"/>
              <a:t>34</a:t>
            </a:fld>
            <a:endParaRPr lang="en-US"/>
          </a:p>
        </p:txBody>
      </p:sp>
    </p:spTree>
    <p:extLst>
      <p:ext uri="{BB962C8B-B14F-4D97-AF65-F5344CB8AC3E}">
        <p14:creationId xmlns:p14="http://schemas.microsoft.com/office/powerpoint/2010/main" val="3469804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A2C0BAC-EAFA-4C79-8CA7-A5A96A658B7B}" type="slidenum">
              <a:rPr lang="en-US" altLang="en-US" smtClean="0">
                <a:latin typeface="Arial" charset="0"/>
              </a:rPr>
              <a:pPr eaLnBrk="1" hangingPunct="1">
                <a:spcBef>
                  <a:spcPct val="0"/>
                </a:spcBef>
              </a:pPr>
              <a:t>36</a:t>
            </a:fld>
            <a:endParaRPr lang="en-US" altLang="en-US" smtClean="0">
              <a:latin typeface="Arial" charset="0"/>
            </a:endParaRPr>
          </a:p>
        </p:txBody>
      </p:sp>
    </p:spTree>
    <p:extLst>
      <p:ext uri="{BB962C8B-B14F-4D97-AF65-F5344CB8AC3E}">
        <p14:creationId xmlns:p14="http://schemas.microsoft.com/office/powerpoint/2010/main" val="936893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AB09867-F2A7-4A22-B212-890FC552DEEB}" type="slidenum">
              <a:rPr lang="en-US" altLang="en-US" smtClean="0">
                <a:latin typeface="Arial" charset="0"/>
              </a:rPr>
              <a:pPr eaLnBrk="1" hangingPunct="1">
                <a:spcBef>
                  <a:spcPct val="0"/>
                </a:spcBef>
              </a:pPr>
              <a:t>7</a:t>
            </a:fld>
            <a:endParaRPr lang="en-US" altLang="en-US" smtClean="0">
              <a:latin typeface="Arial" charset="0"/>
            </a:endParaRPr>
          </a:p>
        </p:txBody>
      </p:sp>
    </p:spTree>
    <p:extLst>
      <p:ext uri="{BB962C8B-B14F-4D97-AF65-F5344CB8AC3E}">
        <p14:creationId xmlns:p14="http://schemas.microsoft.com/office/powerpoint/2010/main" val="1188752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9EF5D4E-81C2-4BBB-87D5-E3982D6EA726}" type="slidenum">
              <a:rPr lang="en-US" altLang="en-US" smtClean="0">
                <a:latin typeface="Arial" charset="0"/>
              </a:rPr>
              <a:pPr eaLnBrk="1" hangingPunct="1">
                <a:spcBef>
                  <a:spcPct val="0"/>
                </a:spcBef>
              </a:pPr>
              <a:t>8</a:t>
            </a:fld>
            <a:endParaRPr lang="en-US" altLang="en-US" smtClean="0">
              <a:latin typeface="Arial" charset="0"/>
            </a:endParaRPr>
          </a:p>
        </p:txBody>
      </p:sp>
    </p:spTree>
    <p:extLst>
      <p:ext uri="{BB962C8B-B14F-4D97-AF65-F5344CB8AC3E}">
        <p14:creationId xmlns:p14="http://schemas.microsoft.com/office/powerpoint/2010/main" val="1889981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9EF5D4E-81C2-4BBB-87D5-E3982D6EA726}" type="slidenum">
              <a:rPr lang="en-US" altLang="en-US" smtClean="0">
                <a:latin typeface="Arial" charset="0"/>
              </a:rPr>
              <a:pPr eaLnBrk="1" hangingPunct="1">
                <a:spcBef>
                  <a:spcPct val="0"/>
                </a:spcBef>
              </a:pPr>
              <a:t>9</a:t>
            </a:fld>
            <a:endParaRPr lang="en-US" altLang="en-US" smtClean="0">
              <a:latin typeface="Arial" charset="0"/>
            </a:endParaRPr>
          </a:p>
        </p:txBody>
      </p:sp>
    </p:spTree>
    <p:extLst>
      <p:ext uri="{BB962C8B-B14F-4D97-AF65-F5344CB8AC3E}">
        <p14:creationId xmlns:p14="http://schemas.microsoft.com/office/powerpoint/2010/main" val="3822010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9EF5D4E-81C2-4BBB-87D5-E3982D6EA726}" type="slidenum">
              <a:rPr lang="en-US" altLang="en-US" smtClean="0">
                <a:latin typeface="Arial" charset="0"/>
              </a:rPr>
              <a:pPr eaLnBrk="1" hangingPunct="1">
                <a:spcBef>
                  <a:spcPct val="0"/>
                </a:spcBef>
              </a:pPr>
              <a:t>10</a:t>
            </a:fld>
            <a:endParaRPr lang="en-US" altLang="en-US" smtClean="0">
              <a:latin typeface="Arial" charset="0"/>
            </a:endParaRPr>
          </a:p>
        </p:txBody>
      </p:sp>
    </p:spTree>
    <p:extLst>
      <p:ext uri="{BB962C8B-B14F-4D97-AF65-F5344CB8AC3E}">
        <p14:creationId xmlns:p14="http://schemas.microsoft.com/office/powerpoint/2010/main" val="2110849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9EF5D4E-81C2-4BBB-87D5-E3982D6EA726}" type="slidenum">
              <a:rPr lang="en-US" altLang="en-US" smtClean="0">
                <a:latin typeface="Arial" charset="0"/>
              </a:rPr>
              <a:pPr eaLnBrk="1" hangingPunct="1">
                <a:spcBef>
                  <a:spcPct val="0"/>
                </a:spcBef>
              </a:pPr>
              <a:t>11</a:t>
            </a:fld>
            <a:endParaRPr lang="en-US" altLang="en-US" smtClean="0">
              <a:latin typeface="Arial" charset="0"/>
            </a:endParaRPr>
          </a:p>
        </p:txBody>
      </p:sp>
    </p:spTree>
    <p:extLst>
      <p:ext uri="{BB962C8B-B14F-4D97-AF65-F5344CB8AC3E}">
        <p14:creationId xmlns:p14="http://schemas.microsoft.com/office/powerpoint/2010/main" val="3525787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9EF5D4E-81C2-4BBB-87D5-E3982D6EA726}" type="slidenum">
              <a:rPr lang="en-US" altLang="en-US" smtClean="0">
                <a:latin typeface="Arial" charset="0"/>
              </a:rPr>
              <a:pPr eaLnBrk="1" hangingPunct="1">
                <a:spcBef>
                  <a:spcPct val="0"/>
                </a:spcBef>
              </a:pPr>
              <a:t>12</a:t>
            </a:fld>
            <a:endParaRPr lang="en-US" altLang="en-US" smtClean="0">
              <a:latin typeface="Arial" charset="0"/>
            </a:endParaRPr>
          </a:p>
        </p:txBody>
      </p:sp>
    </p:spTree>
    <p:extLst>
      <p:ext uri="{BB962C8B-B14F-4D97-AF65-F5344CB8AC3E}">
        <p14:creationId xmlns:p14="http://schemas.microsoft.com/office/powerpoint/2010/main" val="1407256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9EF5D4E-81C2-4BBB-87D5-E3982D6EA726}" type="slidenum">
              <a:rPr lang="en-US" altLang="en-US" smtClean="0">
                <a:latin typeface="Arial" charset="0"/>
              </a:rPr>
              <a:pPr eaLnBrk="1" hangingPunct="1">
                <a:spcBef>
                  <a:spcPct val="0"/>
                </a:spcBef>
              </a:pPr>
              <a:t>13</a:t>
            </a:fld>
            <a:endParaRPr lang="en-US" altLang="en-US" smtClean="0">
              <a:latin typeface="Arial" charset="0"/>
            </a:endParaRPr>
          </a:p>
        </p:txBody>
      </p:sp>
    </p:spTree>
    <p:extLst>
      <p:ext uri="{BB962C8B-B14F-4D97-AF65-F5344CB8AC3E}">
        <p14:creationId xmlns:p14="http://schemas.microsoft.com/office/powerpoint/2010/main" val="2443538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7B2A1090-E8AB-4A14-84C4-711F15DBB793}" type="datetime1">
              <a:rPr lang="en-US" smtClean="0"/>
              <a:t>11/15/2016</a:t>
            </a:fld>
            <a:endParaRPr lang="en-US"/>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14C38C80-3DCA-4912-8876-B98423D51BCC}" type="slidenum">
              <a:rPr lang="en-US" smtClean="0"/>
              <a:t>‹#›</a:t>
            </a:fld>
            <a:endParaRPr lang="en-US"/>
          </a:p>
        </p:txBody>
      </p:sp>
    </p:spTree>
    <p:extLst>
      <p:ext uri="{BB962C8B-B14F-4D97-AF65-F5344CB8AC3E}">
        <p14:creationId xmlns:p14="http://schemas.microsoft.com/office/powerpoint/2010/main" val="3349255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ABA323-BD94-42E2-A50C-611A3CA1A502}" type="datetime1">
              <a:rPr lang="en-US" smtClean="0"/>
              <a:t>11/15/2016</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4C38C80-3DCA-4912-8876-B98423D51BCC}" type="slidenum">
              <a:rPr lang="en-US" smtClean="0"/>
              <a:t>‹#›</a:t>
            </a:fld>
            <a:endParaRPr lang="en-US"/>
          </a:p>
        </p:txBody>
      </p:sp>
    </p:spTree>
    <p:extLst>
      <p:ext uri="{BB962C8B-B14F-4D97-AF65-F5344CB8AC3E}">
        <p14:creationId xmlns:p14="http://schemas.microsoft.com/office/powerpoint/2010/main" val="3011836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D9A694-8EBA-459B-B38A-002769C597ED}" type="datetime1">
              <a:rPr lang="en-US" smtClean="0"/>
              <a:t>11/15/2016</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4C38C80-3DCA-4912-8876-B98423D51BCC}" type="slidenum">
              <a:rPr lang="en-US" smtClean="0"/>
              <a:t>‹#›</a:t>
            </a:fld>
            <a:endParaRPr lang="en-US"/>
          </a:p>
        </p:txBody>
      </p:sp>
    </p:spTree>
    <p:extLst>
      <p:ext uri="{BB962C8B-B14F-4D97-AF65-F5344CB8AC3E}">
        <p14:creationId xmlns:p14="http://schemas.microsoft.com/office/powerpoint/2010/main" val="1877077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20AAB2-C620-4C55-8C0B-BB1A34C9BD27}" type="datetime1">
              <a:rPr lang="en-US" smtClean="0"/>
              <a:t>11/15/2016</a:t>
            </a:fld>
            <a:endParaRPr lang="en-US"/>
          </a:p>
        </p:txBody>
      </p:sp>
      <p:sp>
        <p:nvSpPr>
          <p:cNvPr id="5" name="Footer Placeholder 4"/>
          <p:cNvSpPr>
            <a:spLocks noGrp="1"/>
          </p:cNvSpPr>
          <p:nvPr>
            <p:ph type="ftr" sz="quarter" idx="11"/>
          </p:nvPr>
        </p:nvSpPr>
        <p:spPr/>
        <p:txBody>
          <a:bodyPr/>
          <a:lstStyle/>
          <a:p>
            <a:endParaRPr lang="en-US"/>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4C38C80-3DCA-4912-8876-B98423D51BCC}" type="slidenum">
              <a:rPr lang="en-US" smtClean="0"/>
              <a:t>‹#›</a:t>
            </a:fld>
            <a:endParaRPr lang="en-US"/>
          </a:p>
        </p:txBody>
      </p:sp>
    </p:spTree>
    <p:extLst>
      <p:ext uri="{BB962C8B-B14F-4D97-AF65-F5344CB8AC3E}">
        <p14:creationId xmlns:p14="http://schemas.microsoft.com/office/powerpoint/2010/main" val="3760365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F0AEC0-BFAC-4248-8517-C90818FACD81}" type="datetime1">
              <a:rPr lang="en-US" smtClean="0"/>
              <a:t>11/15/2016</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4C38C80-3DCA-4912-8876-B98423D51BCC}" type="slidenum">
              <a:rPr lang="en-US" smtClean="0"/>
              <a:t>‹#›</a:t>
            </a:fld>
            <a:endParaRPr lang="en-US"/>
          </a:p>
        </p:txBody>
      </p:sp>
    </p:spTree>
    <p:extLst>
      <p:ext uri="{BB962C8B-B14F-4D97-AF65-F5344CB8AC3E}">
        <p14:creationId xmlns:p14="http://schemas.microsoft.com/office/powerpoint/2010/main" val="2304026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D8848B2-E66E-4765-9A05-25CE56AB044A}" type="datetime1">
              <a:rPr lang="en-US" smtClean="0"/>
              <a:t>11/15/2016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C38C80-3DCA-4912-8876-B98423D51BCC}" type="slidenum">
              <a:rPr lang="en-US" smtClean="0"/>
              <a:t>‹#›</a:t>
            </a:fld>
            <a:endParaRPr lang="en-US"/>
          </a:p>
        </p:txBody>
      </p:sp>
    </p:spTree>
    <p:extLst>
      <p:ext uri="{BB962C8B-B14F-4D97-AF65-F5344CB8AC3E}">
        <p14:creationId xmlns:p14="http://schemas.microsoft.com/office/powerpoint/2010/main" val="293470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D4C89A0-EADB-4333-BBCE-53B4587779B3}" type="datetime1">
              <a:rPr lang="en-US" smtClean="0"/>
              <a:t>11/15/2016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C38C80-3DCA-4912-8876-B98423D51BCC}" type="slidenum">
              <a:rPr lang="en-US" smtClean="0"/>
              <a:t>‹#›</a:t>
            </a:fld>
            <a:endParaRPr lang="en-US"/>
          </a:p>
        </p:txBody>
      </p:sp>
    </p:spTree>
    <p:extLst>
      <p:ext uri="{BB962C8B-B14F-4D97-AF65-F5344CB8AC3E}">
        <p14:creationId xmlns:p14="http://schemas.microsoft.com/office/powerpoint/2010/main" val="914255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7DF0039-50E8-4103-9361-DEA35BD33470}" type="datetime1">
              <a:rPr lang="en-US" smtClean="0"/>
              <a:t>11/15/2016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C38C80-3DCA-4912-8876-B98423D51BCC}" type="slidenum">
              <a:rPr lang="en-US" smtClean="0"/>
              <a:t>‹#›</a:t>
            </a:fld>
            <a:endParaRPr lang="en-US"/>
          </a:p>
        </p:txBody>
      </p:sp>
    </p:spTree>
    <p:extLst>
      <p:ext uri="{BB962C8B-B14F-4D97-AF65-F5344CB8AC3E}">
        <p14:creationId xmlns:p14="http://schemas.microsoft.com/office/powerpoint/2010/main" val="1172624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39F0F86-5A9B-4C10-9547-51EE4DAED8C4}" type="datetime1">
              <a:rPr lang="en-US" smtClean="0"/>
              <a:t>11/15/2016</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4C38C80-3DCA-4912-8876-B98423D51BCC}" type="slidenum">
              <a:rPr lang="en-US" smtClean="0"/>
              <a:t>‹#›</a:t>
            </a:fld>
            <a:endParaRPr lang="en-US"/>
          </a:p>
        </p:txBody>
      </p:sp>
    </p:spTree>
    <p:extLst>
      <p:ext uri="{BB962C8B-B14F-4D97-AF65-F5344CB8AC3E}">
        <p14:creationId xmlns:p14="http://schemas.microsoft.com/office/powerpoint/2010/main" val="79472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D26439-713C-4AD9-B22A-9121D0A31EFF}" type="datetime1">
              <a:rPr lang="en-US" smtClean="0"/>
              <a:t>11/15/2016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C38C80-3DCA-4912-8876-B98423D51BCC}" type="slidenum">
              <a:rPr lang="en-US" smtClean="0"/>
              <a:t>‹#›</a:t>
            </a:fld>
            <a:endParaRPr lang="en-US"/>
          </a:p>
        </p:txBody>
      </p:sp>
    </p:spTree>
    <p:extLst>
      <p:ext uri="{BB962C8B-B14F-4D97-AF65-F5344CB8AC3E}">
        <p14:creationId xmlns:p14="http://schemas.microsoft.com/office/powerpoint/2010/main" val="4275916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C32AFB-3C83-4F27-92F9-BDE75B9DB8CE}" type="datetime1">
              <a:rPr lang="en-US" smtClean="0"/>
              <a:t>11/15/2016</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4C38C80-3DCA-4912-8876-B98423D51BCC}" type="slidenum">
              <a:rPr lang="en-US" smtClean="0"/>
              <a:t>‹#›</a:t>
            </a:fld>
            <a:endParaRPr lang="en-US"/>
          </a:p>
        </p:txBody>
      </p:sp>
    </p:spTree>
    <p:extLst>
      <p:ext uri="{BB962C8B-B14F-4D97-AF65-F5344CB8AC3E}">
        <p14:creationId xmlns:p14="http://schemas.microsoft.com/office/powerpoint/2010/main" val="1804865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2A6216-26D3-440E-A2FE-F024C1F5BE04}" type="datetime1">
              <a:rPr lang="en-US" smtClean="0"/>
              <a:t>11/15/2016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C38C80-3DCA-4912-8876-B98423D51BCC}" type="slidenum">
              <a:rPr lang="en-US" smtClean="0"/>
              <a:t>‹#›</a:t>
            </a:fld>
            <a:endParaRPr lang="en-US"/>
          </a:p>
        </p:txBody>
      </p:sp>
    </p:spTree>
    <p:extLst>
      <p:ext uri="{BB962C8B-B14F-4D97-AF65-F5344CB8AC3E}">
        <p14:creationId xmlns:p14="http://schemas.microsoft.com/office/powerpoint/2010/main" val="4137182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B655CF-1FCC-495C-878C-917145181887}" type="datetime1">
              <a:rPr lang="en-US" smtClean="0"/>
              <a:t>11/15/2016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C38C80-3DCA-4912-8876-B98423D51BCC}" type="slidenum">
              <a:rPr lang="en-US" smtClean="0"/>
              <a:t>‹#›</a:t>
            </a:fld>
            <a:endParaRPr lang="en-US"/>
          </a:p>
        </p:txBody>
      </p:sp>
    </p:spTree>
    <p:extLst>
      <p:ext uri="{BB962C8B-B14F-4D97-AF65-F5344CB8AC3E}">
        <p14:creationId xmlns:p14="http://schemas.microsoft.com/office/powerpoint/2010/main" val="160803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0C69664-CDC5-4A7B-A5B0-FF5A39BD3E88}" type="datetime1">
              <a:rPr lang="en-US" smtClean="0"/>
              <a:t>11/15/2016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C38C80-3DCA-4912-8876-B98423D51BCC}" type="slidenum">
              <a:rPr lang="en-US" smtClean="0"/>
              <a:t>‹#›</a:t>
            </a:fld>
            <a:endParaRPr lang="en-US"/>
          </a:p>
        </p:txBody>
      </p:sp>
    </p:spTree>
    <p:extLst>
      <p:ext uri="{BB962C8B-B14F-4D97-AF65-F5344CB8AC3E}">
        <p14:creationId xmlns:p14="http://schemas.microsoft.com/office/powerpoint/2010/main" val="399529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A4F8AE-41FB-4E2C-A075-F744AED3B77B}" type="datetime1">
              <a:rPr lang="en-US" smtClean="0"/>
              <a:t>11/15/2016</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14C38C80-3DCA-4912-8876-B98423D51BCC}" type="slidenum">
              <a:rPr lang="en-US" smtClean="0"/>
              <a:t>‹#›</a:t>
            </a:fld>
            <a:endParaRPr lang="en-US"/>
          </a:p>
        </p:txBody>
      </p:sp>
    </p:spTree>
    <p:extLst>
      <p:ext uri="{BB962C8B-B14F-4D97-AF65-F5344CB8AC3E}">
        <p14:creationId xmlns:p14="http://schemas.microsoft.com/office/powerpoint/2010/main" val="2075493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945D4-F66E-43AE-9C58-EFC66CB66F0C}" type="datetime1">
              <a:rPr lang="en-US" smtClean="0"/>
              <a:t>11/15/2016</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4C38C80-3DCA-4912-8876-B98423D51BCC}" type="slidenum">
              <a:rPr lang="en-US" smtClean="0"/>
              <a:t>‹#›</a:t>
            </a:fld>
            <a:endParaRPr lang="en-US"/>
          </a:p>
        </p:txBody>
      </p:sp>
    </p:spTree>
    <p:extLst>
      <p:ext uri="{BB962C8B-B14F-4D97-AF65-F5344CB8AC3E}">
        <p14:creationId xmlns:p14="http://schemas.microsoft.com/office/powerpoint/2010/main" val="625247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A510DF-ED14-414F-834B-BFC1D8652012}" type="datetime1">
              <a:rPr lang="en-US" smtClean="0"/>
              <a:t>11/15/2016</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4C38C80-3DCA-4912-8876-B98423D51BCC}" type="slidenum">
              <a:rPr lang="en-US" smtClean="0"/>
              <a:t>‹#›</a:t>
            </a:fld>
            <a:endParaRPr lang="en-US"/>
          </a:p>
        </p:txBody>
      </p:sp>
    </p:spTree>
    <p:extLst>
      <p:ext uri="{BB962C8B-B14F-4D97-AF65-F5344CB8AC3E}">
        <p14:creationId xmlns:p14="http://schemas.microsoft.com/office/powerpoint/2010/main" val="2857004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344952D2-924D-4E1F-AAD1-A81C1366847F}" type="datetime1">
              <a:rPr lang="en-US" smtClean="0"/>
              <a:t>11/15/2016</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14C38C80-3DCA-4912-8876-B98423D51BCC}" type="slidenum">
              <a:rPr lang="en-US" smtClean="0"/>
              <a:t>‹#›</a:t>
            </a:fld>
            <a:endParaRPr lang="en-US"/>
          </a:p>
        </p:txBody>
      </p:sp>
    </p:spTree>
    <p:extLst>
      <p:ext uri="{BB962C8B-B14F-4D97-AF65-F5344CB8AC3E}">
        <p14:creationId xmlns:p14="http://schemas.microsoft.com/office/powerpoint/2010/main" val="159386191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www.easternct.edu/cece"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hyperlink" Target="http://www.easternct.edu/cece/"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easternct.edu/cece/understanding-challenging-behavior-in-young-children/"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www.easternct.edu/cece/search"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5612" y="3410464"/>
            <a:ext cx="10219037" cy="2310713"/>
          </a:xfrm>
        </p:spPr>
        <p:txBody>
          <a:bodyPr/>
          <a:lstStyle/>
          <a:p>
            <a:pPr algn="ctr">
              <a:spcAft>
                <a:spcPts val="1200"/>
              </a:spcAft>
            </a:pPr>
            <a:r>
              <a:rPr lang="en-US" dirty="0" smtClean="0"/>
              <a:t/>
            </a:r>
            <a:br>
              <a:rPr lang="en-US" dirty="0" smtClean="0"/>
            </a:br>
            <a:r>
              <a:rPr lang="en-US" sz="4200" b="1" dirty="0" smtClean="0"/>
              <a:t>Center for Early Childhood Education</a:t>
            </a:r>
            <a:br>
              <a:rPr lang="en-US" sz="4200" b="1" dirty="0" smtClean="0"/>
            </a:br>
            <a:r>
              <a:rPr lang="en-US" sz="1600" dirty="0" smtClean="0"/>
              <a:t/>
            </a:r>
            <a:br>
              <a:rPr lang="en-US" sz="1600" dirty="0" smtClean="0"/>
            </a:br>
            <a:r>
              <a:rPr lang="en-US" sz="3600" dirty="0" smtClean="0"/>
              <a:t>A National Learning Consortium for Research and Professional Development</a:t>
            </a:r>
            <a:endParaRPr lang="en-US" sz="4000" dirty="0"/>
          </a:p>
        </p:txBody>
      </p:sp>
      <p:pic>
        <p:nvPicPr>
          <p:cNvPr id="5" name="Picture 6" descr="CECElogo_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44743" y="829778"/>
            <a:ext cx="4451880" cy="242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0207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1"/>
          <p:cNvSpPr>
            <a:spLocks noGrp="1"/>
          </p:cNvSpPr>
          <p:nvPr>
            <p:ph type="title"/>
          </p:nvPr>
        </p:nvSpPr>
        <p:spPr>
          <a:xfrm>
            <a:off x="1686301" y="973668"/>
            <a:ext cx="8761413" cy="706964"/>
          </a:xfrm>
        </p:spPr>
        <p:txBody>
          <a:bodyPr/>
          <a:lstStyle/>
          <a:p>
            <a:pPr algn="ctr"/>
            <a:r>
              <a:rPr lang="en-US" altLang="en-US" sz="4000" b="1" dirty="0" smtClean="0"/>
              <a:t>Research</a:t>
            </a:r>
            <a:endParaRPr lang="en-US" altLang="en-US" sz="4000" b="1" dirty="0"/>
          </a:p>
        </p:txBody>
      </p:sp>
      <p:sp>
        <p:nvSpPr>
          <p:cNvPr id="2" name="Content Placeholder 1"/>
          <p:cNvSpPr>
            <a:spLocks noGrp="1"/>
          </p:cNvSpPr>
          <p:nvPr>
            <p:ph sz="half" idx="2"/>
          </p:nvPr>
        </p:nvSpPr>
        <p:spPr/>
        <p:txBody>
          <a:bodyPr>
            <a:normAutofit/>
          </a:bodyPr>
          <a:lstStyle/>
          <a:p>
            <a:r>
              <a:rPr lang="en-US" dirty="0" smtClean="0"/>
              <a:t>Studies funded </a:t>
            </a:r>
            <a:r>
              <a:rPr lang="en-US" dirty="0"/>
              <a:t>by U.S. Department of Education, Spencer Foundation, Head Start Body Start</a:t>
            </a:r>
          </a:p>
          <a:p>
            <a:r>
              <a:rPr lang="en-US" b="1" dirty="0"/>
              <a:t>41 students served as research assistants</a:t>
            </a:r>
          </a:p>
          <a:p>
            <a:endParaRPr lang="en-US" dirty="0"/>
          </a:p>
        </p:txBody>
      </p:sp>
      <p:pic>
        <p:nvPicPr>
          <p:cNvPr id="3" name="Content Placeholder 2"/>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15546" y="2603500"/>
            <a:ext cx="5029893" cy="3772420"/>
          </a:xfrm>
        </p:spPr>
      </p:pic>
    </p:spTree>
    <p:extLst>
      <p:ext uri="{BB962C8B-B14F-4D97-AF65-F5344CB8AC3E}">
        <p14:creationId xmlns:p14="http://schemas.microsoft.com/office/powerpoint/2010/main" val="2130610282"/>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1"/>
          <p:cNvSpPr>
            <a:spLocks noGrp="1"/>
          </p:cNvSpPr>
          <p:nvPr>
            <p:ph type="title"/>
          </p:nvPr>
        </p:nvSpPr>
        <p:spPr>
          <a:xfrm>
            <a:off x="1686293" y="973668"/>
            <a:ext cx="8761413" cy="706964"/>
          </a:xfrm>
        </p:spPr>
        <p:txBody>
          <a:bodyPr/>
          <a:lstStyle/>
          <a:p>
            <a:pPr algn="ctr"/>
            <a:r>
              <a:rPr lang="en-US" altLang="en-US" sz="4000" b="1" dirty="0" smtClean="0"/>
              <a:t>Research</a:t>
            </a:r>
            <a:endParaRPr lang="en-US" altLang="en-US" sz="4000" b="1" dirty="0"/>
          </a:p>
        </p:txBody>
      </p:sp>
      <p:sp>
        <p:nvSpPr>
          <p:cNvPr id="2" name="Content Placeholder 1"/>
          <p:cNvSpPr>
            <a:spLocks noGrp="1"/>
          </p:cNvSpPr>
          <p:nvPr>
            <p:ph sz="half" idx="2"/>
          </p:nvPr>
        </p:nvSpPr>
        <p:spPr/>
        <p:txBody>
          <a:bodyPr>
            <a:normAutofit/>
          </a:bodyPr>
          <a:lstStyle/>
          <a:p>
            <a:r>
              <a:rPr lang="en-US" dirty="0" smtClean="0"/>
              <a:t>Studies funded </a:t>
            </a:r>
            <a:r>
              <a:rPr lang="en-US" dirty="0"/>
              <a:t>by U.S. Department of Education, Spencer Foundation, Head Start Body Start</a:t>
            </a:r>
          </a:p>
          <a:p>
            <a:r>
              <a:rPr lang="en-US" dirty="0"/>
              <a:t>41 students served as research </a:t>
            </a:r>
            <a:r>
              <a:rPr lang="en-US" dirty="0" smtClean="0"/>
              <a:t>assistants</a:t>
            </a:r>
          </a:p>
          <a:p>
            <a:r>
              <a:rPr lang="en-US" b="1" dirty="0"/>
              <a:t>30 (additional) students trained and hired to conduct child assessments</a:t>
            </a:r>
          </a:p>
          <a:p>
            <a:endParaRPr lang="en-US" dirty="0"/>
          </a:p>
          <a:p>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54908" y="2603499"/>
            <a:ext cx="5190531" cy="3892899"/>
          </a:xfrm>
        </p:spPr>
      </p:pic>
    </p:spTree>
    <p:extLst>
      <p:ext uri="{BB962C8B-B14F-4D97-AF65-F5344CB8AC3E}">
        <p14:creationId xmlns:p14="http://schemas.microsoft.com/office/powerpoint/2010/main" val="3617710087"/>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1"/>
          <p:cNvSpPr>
            <a:spLocks noGrp="1"/>
          </p:cNvSpPr>
          <p:nvPr>
            <p:ph type="title"/>
          </p:nvPr>
        </p:nvSpPr>
        <p:spPr>
          <a:xfrm>
            <a:off x="1673945" y="973668"/>
            <a:ext cx="8761413" cy="706964"/>
          </a:xfrm>
        </p:spPr>
        <p:txBody>
          <a:bodyPr/>
          <a:lstStyle/>
          <a:p>
            <a:pPr algn="ctr"/>
            <a:r>
              <a:rPr lang="en-US" altLang="en-US" sz="4000" b="1" dirty="0" smtClean="0"/>
              <a:t>Research</a:t>
            </a:r>
            <a:endParaRPr lang="en-US" altLang="en-US" sz="4000" b="1" dirty="0"/>
          </a:p>
        </p:txBody>
      </p:sp>
      <p:sp>
        <p:nvSpPr>
          <p:cNvPr id="2" name="Content Placeholder 1"/>
          <p:cNvSpPr>
            <a:spLocks noGrp="1"/>
          </p:cNvSpPr>
          <p:nvPr>
            <p:ph sz="half" idx="2"/>
          </p:nvPr>
        </p:nvSpPr>
        <p:spPr/>
        <p:txBody>
          <a:bodyPr>
            <a:normAutofit/>
          </a:bodyPr>
          <a:lstStyle/>
          <a:p>
            <a:r>
              <a:rPr lang="en-US" dirty="0" smtClean="0"/>
              <a:t>Studies funded </a:t>
            </a:r>
            <a:r>
              <a:rPr lang="en-US" dirty="0"/>
              <a:t>by U.S. Department of Education, Spencer Foundation, Head Start Body Start</a:t>
            </a:r>
          </a:p>
          <a:p>
            <a:r>
              <a:rPr lang="en-US" dirty="0"/>
              <a:t>41 students served as research </a:t>
            </a:r>
            <a:r>
              <a:rPr lang="en-US" dirty="0" smtClean="0"/>
              <a:t>assistants</a:t>
            </a:r>
          </a:p>
          <a:p>
            <a:r>
              <a:rPr lang="en-US" dirty="0"/>
              <a:t>30 (additional) students trained and hired to conduct child assessments</a:t>
            </a:r>
          </a:p>
          <a:p>
            <a:r>
              <a:rPr lang="en-US" b="1" dirty="0"/>
              <a:t>3 students conducted independent research (with faculty guidance)</a:t>
            </a:r>
          </a:p>
          <a:p>
            <a:endParaRPr lang="en-US" dirty="0"/>
          </a:p>
          <a:p>
            <a:endParaRPr lang="en-US" dirty="0"/>
          </a:p>
        </p:txBody>
      </p:sp>
      <p:pic>
        <p:nvPicPr>
          <p:cNvPr id="7"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40259" y="2603500"/>
            <a:ext cx="5005180" cy="3753886"/>
          </a:xfrm>
        </p:spPr>
      </p:pic>
    </p:spTree>
    <p:extLst>
      <p:ext uri="{BB962C8B-B14F-4D97-AF65-F5344CB8AC3E}">
        <p14:creationId xmlns:p14="http://schemas.microsoft.com/office/powerpoint/2010/main" val="2140268293"/>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1"/>
          <p:cNvSpPr>
            <a:spLocks noGrp="1"/>
          </p:cNvSpPr>
          <p:nvPr>
            <p:ph type="title"/>
          </p:nvPr>
        </p:nvSpPr>
        <p:spPr>
          <a:xfrm>
            <a:off x="1673945" y="973668"/>
            <a:ext cx="8761413" cy="706964"/>
          </a:xfrm>
        </p:spPr>
        <p:txBody>
          <a:bodyPr/>
          <a:lstStyle/>
          <a:p>
            <a:pPr algn="ctr"/>
            <a:r>
              <a:rPr lang="en-US" altLang="en-US" sz="4000" b="1" dirty="0" smtClean="0"/>
              <a:t>Research</a:t>
            </a:r>
            <a:endParaRPr lang="en-US" altLang="en-US" sz="4000" b="1" dirty="0"/>
          </a:p>
        </p:txBody>
      </p:sp>
      <p:sp>
        <p:nvSpPr>
          <p:cNvPr id="2" name="Content Placeholder 1"/>
          <p:cNvSpPr>
            <a:spLocks noGrp="1"/>
          </p:cNvSpPr>
          <p:nvPr>
            <p:ph sz="half" idx="2"/>
          </p:nvPr>
        </p:nvSpPr>
        <p:spPr>
          <a:xfrm>
            <a:off x="6208712" y="2603500"/>
            <a:ext cx="4825159" cy="3760230"/>
          </a:xfrm>
        </p:spPr>
        <p:txBody>
          <a:bodyPr>
            <a:normAutofit/>
          </a:bodyPr>
          <a:lstStyle/>
          <a:p>
            <a:r>
              <a:rPr lang="en-US" dirty="0" smtClean="0"/>
              <a:t>Studies funded </a:t>
            </a:r>
            <a:r>
              <a:rPr lang="en-US" dirty="0"/>
              <a:t>by U.S. Department of Education, Spencer Foundation, Head Start Body Start</a:t>
            </a:r>
          </a:p>
          <a:p>
            <a:r>
              <a:rPr lang="en-US" dirty="0"/>
              <a:t>41 students served as research </a:t>
            </a:r>
            <a:r>
              <a:rPr lang="en-US" dirty="0" smtClean="0"/>
              <a:t>assistants</a:t>
            </a:r>
          </a:p>
          <a:p>
            <a:r>
              <a:rPr lang="en-US" dirty="0"/>
              <a:t>30 (additional) students trained and hired to conduct child assessments</a:t>
            </a:r>
          </a:p>
          <a:p>
            <a:r>
              <a:rPr lang="en-US" dirty="0"/>
              <a:t>3 students conducted independent research (with faculty guidance</a:t>
            </a:r>
            <a:r>
              <a:rPr lang="en-US" dirty="0" smtClean="0"/>
              <a:t>)</a:t>
            </a:r>
          </a:p>
          <a:p>
            <a:r>
              <a:rPr lang="en-US" b="1" dirty="0"/>
              <a:t>13 students co-authored articles published in peer-reviewed journals</a:t>
            </a:r>
          </a:p>
          <a:p>
            <a:endParaRPr lang="en-US" dirty="0" smtClean="0"/>
          </a:p>
          <a:p>
            <a:endParaRPr lang="en-US" dirty="0"/>
          </a:p>
          <a:p>
            <a:endParaRPr lang="en-US" dirty="0"/>
          </a:p>
        </p:txBody>
      </p:sp>
      <p:pic>
        <p:nvPicPr>
          <p:cNvPr id="8" name="Picture 7"/>
          <p:cNvPicPr>
            <a:picLocks noChangeAspect="1"/>
          </p:cNvPicPr>
          <p:nvPr/>
        </p:nvPicPr>
        <p:blipFill>
          <a:blip r:embed="rId3"/>
          <a:stretch>
            <a:fillRect/>
          </a:stretch>
        </p:blipFill>
        <p:spPr>
          <a:xfrm>
            <a:off x="482815" y="2027151"/>
            <a:ext cx="5394274" cy="4830849"/>
          </a:xfrm>
          <a:prstGeom prst="rect">
            <a:avLst/>
          </a:prstGeom>
        </p:spPr>
      </p:pic>
    </p:spTree>
    <p:extLst>
      <p:ext uri="{BB962C8B-B14F-4D97-AF65-F5344CB8AC3E}">
        <p14:creationId xmlns:p14="http://schemas.microsoft.com/office/powerpoint/2010/main" val="315848571"/>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893404" y="654050"/>
            <a:ext cx="8229600" cy="960438"/>
          </a:xfrm>
        </p:spPr>
        <p:txBody>
          <a:bodyPr/>
          <a:lstStyle/>
          <a:p>
            <a:pPr algn="ctr"/>
            <a:r>
              <a:rPr lang="en-US" altLang="en-US" b="1" dirty="0" smtClean="0"/>
              <a:t>Area #2: Research Dissemination</a:t>
            </a:r>
          </a:p>
        </p:txBody>
      </p:sp>
      <p:pic>
        <p:nvPicPr>
          <p:cNvPr id="1638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472" y="4222750"/>
            <a:ext cx="2201863" cy="220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Content Placeholder 5" descr="http://www.tandfonline.com/na101/home/literatum/publisher/tandf/journals/content/ujrc20/2014/ujrc20.v028.i01/ujrc20.v028.i01/20131220-01/ujrc20.v028.i01.cover.jpg"/>
          <p:cNvPicPr>
            <a:picLocks noGrp="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5123174" y="1847850"/>
            <a:ext cx="1397000" cy="1993900"/>
          </a:xfrm>
        </p:spPr>
      </p:pic>
      <p:pic>
        <p:nvPicPr>
          <p:cNvPr id="16389" name="Picture 6" descr="http://library.sbcc.edu/friends/files/2012/05/childhood-educ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6333" y="3841750"/>
            <a:ext cx="2498725"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Content Placeholder 7" descr="http://www.naeyc.org/files/yc/image/cover/Cover0111.jpg"/>
          <p:cNvPicPr>
            <a:picLocks noGrp="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4989513" y="4159249"/>
            <a:ext cx="1749425" cy="2265363"/>
          </a:xfrm>
        </p:spPr>
      </p:pic>
      <p:pic>
        <p:nvPicPr>
          <p:cNvPr id="16391" name="Picture 8" descr="http://www.tandfonline.com/na101/home/literatum/publisher/tandf/journals/content/gecd20/2012/gecd20.v182.i08/gecd20.v182.i08/production/gecd20.v182.i08.cov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0700" y="1614488"/>
            <a:ext cx="1469990" cy="207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9" descr="http://www.diatrope.com/DB/1168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794" y="1757363"/>
            <a:ext cx="1419225"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1" descr="http://www.tandfonline.com/na101/home/literatum/publisher/tandf/journals/content/heed20/2014/heed20.v025.i02/heed20.v025.i02/20140127-01/heed20.v025.i02.cove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312" y="3833812"/>
            <a:ext cx="173196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2" descr="http://ecx.images-amazon.com/images/I/51kEzcela9L._SX258_BO1,204,203,200_.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64478" y="3727449"/>
            <a:ext cx="2171700"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0675050"/>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711010" y="973668"/>
            <a:ext cx="8761413" cy="706964"/>
          </a:xfrm>
        </p:spPr>
        <p:txBody>
          <a:bodyPr/>
          <a:lstStyle/>
          <a:p>
            <a:pPr algn="ctr"/>
            <a:r>
              <a:rPr lang="en-US" altLang="en-US" b="1" dirty="0" smtClean="0"/>
              <a:t>Research Dissemination</a:t>
            </a:r>
          </a:p>
        </p:txBody>
      </p:sp>
      <p:pic>
        <p:nvPicPr>
          <p:cNvPr id="3" name="Picture 2"/>
          <p:cNvPicPr>
            <a:picLocks noChangeAspect="1"/>
          </p:cNvPicPr>
          <p:nvPr/>
        </p:nvPicPr>
        <p:blipFill>
          <a:blip r:embed="rId3"/>
          <a:stretch>
            <a:fillRect/>
          </a:stretch>
        </p:blipFill>
        <p:spPr>
          <a:xfrm>
            <a:off x="2636799" y="2449287"/>
            <a:ext cx="6918401" cy="4099793"/>
          </a:xfrm>
          <a:prstGeom prst="rect">
            <a:avLst/>
          </a:prstGeom>
        </p:spPr>
      </p:pic>
    </p:spTree>
    <p:extLst>
      <p:ext uri="{BB962C8B-B14F-4D97-AF65-F5344CB8AC3E}">
        <p14:creationId xmlns:p14="http://schemas.microsoft.com/office/powerpoint/2010/main" val="4072286734"/>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723365" y="973668"/>
            <a:ext cx="8761413" cy="706964"/>
          </a:xfrm>
        </p:spPr>
        <p:txBody>
          <a:bodyPr/>
          <a:lstStyle/>
          <a:p>
            <a:pPr algn="ctr"/>
            <a:r>
              <a:rPr lang="en-US" altLang="en-US" b="1" dirty="0" smtClean="0"/>
              <a:t>Research Dissemination</a:t>
            </a:r>
          </a:p>
        </p:txBody>
      </p:sp>
      <p:pic>
        <p:nvPicPr>
          <p:cNvPr id="5" name="Content Placeholder 4"/>
          <p:cNvPicPr>
            <a:picLocks noGrp="1" noChangeAspect="1"/>
          </p:cNvPicPr>
          <p:nvPr>
            <p:ph idx="1"/>
          </p:nvPr>
        </p:nvPicPr>
        <p:blipFill>
          <a:blip r:embed="rId3"/>
          <a:stretch>
            <a:fillRect/>
          </a:stretch>
        </p:blipFill>
        <p:spPr>
          <a:xfrm>
            <a:off x="226056" y="2681416"/>
            <a:ext cx="11739888" cy="2780270"/>
          </a:xfrm>
          <a:prstGeom prst="rect">
            <a:avLst/>
          </a:prstGeom>
        </p:spPr>
      </p:pic>
    </p:spTree>
    <p:extLst>
      <p:ext uri="{BB962C8B-B14F-4D97-AF65-F5344CB8AC3E}">
        <p14:creationId xmlns:p14="http://schemas.microsoft.com/office/powerpoint/2010/main" val="1759967108"/>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3365" y="973668"/>
            <a:ext cx="8761413" cy="706964"/>
          </a:xfrm>
        </p:spPr>
        <p:txBody>
          <a:bodyPr/>
          <a:lstStyle/>
          <a:p>
            <a:pPr algn="ctr"/>
            <a:r>
              <a:rPr lang="en-US" b="1" dirty="0" smtClean="0"/>
              <a:t>Research Dissemination</a:t>
            </a:r>
            <a:endParaRPr lang="en-US" b="1" dirty="0"/>
          </a:p>
        </p:txBody>
      </p:sp>
      <p:sp>
        <p:nvSpPr>
          <p:cNvPr id="3" name="Content Placeholder 2"/>
          <p:cNvSpPr>
            <a:spLocks noGrp="1"/>
          </p:cNvSpPr>
          <p:nvPr>
            <p:ph sz="half" idx="1"/>
          </p:nvPr>
        </p:nvSpPr>
        <p:spPr>
          <a:xfrm>
            <a:off x="710109" y="2603500"/>
            <a:ext cx="4825158" cy="3416301"/>
          </a:xfrm>
        </p:spPr>
        <p:txBody>
          <a:bodyPr>
            <a:normAutofit/>
          </a:bodyPr>
          <a:lstStyle/>
          <a:p>
            <a:r>
              <a:rPr lang="en-US" sz="2400" dirty="0" smtClean="0"/>
              <a:t>18 students co-presented at national conferences on research findings</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881817" y="2460121"/>
            <a:ext cx="5978988" cy="4002463"/>
          </a:xfrm>
        </p:spPr>
      </p:pic>
    </p:spTree>
    <p:extLst>
      <p:ext uri="{BB962C8B-B14F-4D97-AF65-F5344CB8AC3E}">
        <p14:creationId xmlns:p14="http://schemas.microsoft.com/office/powerpoint/2010/main" val="31233485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3365" y="973668"/>
            <a:ext cx="8761413" cy="706964"/>
          </a:xfrm>
        </p:spPr>
        <p:txBody>
          <a:bodyPr/>
          <a:lstStyle/>
          <a:p>
            <a:pPr algn="ctr"/>
            <a:r>
              <a:rPr lang="en-US" b="1" dirty="0" smtClean="0"/>
              <a:t>Research Dissemination</a:t>
            </a:r>
            <a:endParaRPr lang="en-US" b="1" dirty="0"/>
          </a:p>
        </p:txBody>
      </p:sp>
      <p:sp>
        <p:nvSpPr>
          <p:cNvPr id="3" name="Content Placeholder 2"/>
          <p:cNvSpPr>
            <a:spLocks noGrp="1"/>
          </p:cNvSpPr>
          <p:nvPr>
            <p:ph sz="half" idx="1"/>
          </p:nvPr>
        </p:nvSpPr>
        <p:spPr>
          <a:xfrm>
            <a:off x="710109" y="2603500"/>
            <a:ext cx="4825158" cy="3416301"/>
          </a:xfrm>
        </p:spPr>
        <p:txBody>
          <a:bodyPr>
            <a:normAutofit/>
          </a:bodyPr>
          <a:lstStyle/>
          <a:p>
            <a:r>
              <a:rPr lang="en-US" sz="2400" dirty="0" smtClean="0"/>
              <a:t>18 students co-presented at national conferences on research findings</a:t>
            </a:r>
          </a:p>
          <a:p>
            <a:r>
              <a:rPr lang="en-US" sz="2400" dirty="0" smtClean="0"/>
              <a:t>33+ students gave presentations at student research conferences or presented posters at a CECE-sponsored conference</a:t>
            </a:r>
            <a:endParaRPr lang="en-US" sz="2400"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057899" y="2389385"/>
            <a:ext cx="5779873" cy="4334906"/>
          </a:xfrm>
        </p:spPr>
      </p:pic>
    </p:spTree>
    <p:extLst>
      <p:ext uri="{BB962C8B-B14F-4D97-AF65-F5344CB8AC3E}">
        <p14:creationId xmlns:p14="http://schemas.microsoft.com/office/powerpoint/2010/main" val="34585496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853514" y="609600"/>
            <a:ext cx="8357286" cy="1021492"/>
          </a:xfrm>
        </p:spPr>
        <p:txBody>
          <a:bodyPr/>
          <a:lstStyle/>
          <a:p>
            <a:pPr algn="ctr"/>
            <a:r>
              <a:rPr lang="en-US" altLang="en-US" sz="4000" b="1" dirty="0" smtClean="0"/>
              <a:t>Area #3: Professional</a:t>
            </a:r>
            <a:r>
              <a:rPr lang="en-US" altLang="en-US" sz="3500" b="1" dirty="0" smtClean="0"/>
              <a:t> </a:t>
            </a:r>
            <a:r>
              <a:rPr lang="en-US" altLang="en-US" sz="3500" b="1" dirty="0"/>
              <a:t>Development</a:t>
            </a:r>
          </a:p>
        </p:txBody>
      </p:sp>
      <p:sp>
        <p:nvSpPr>
          <p:cNvPr id="15363" name="Content Placeholder 2"/>
          <p:cNvSpPr>
            <a:spLocks noGrp="1"/>
          </p:cNvSpPr>
          <p:nvPr>
            <p:ph sz="half" idx="1"/>
          </p:nvPr>
        </p:nvSpPr>
        <p:spPr>
          <a:xfrm>
            <a:off x="827903" y="2483708"/>
            <a:ext cx="5039497" cy="3642456"/>
          </a:xfrm>
        </p:spPr>
        <p:txBody>
          <a:bodyPr>
            <a:normAutofit/>
          </a:bodyPr>
          <a:lstStyle/>
          <a:p>
            <a:r>
              <a:rPr lang="en-US" altLang="en-US" sz="2400" dirty="0" smtClean="0"/>
              <a:t>Conferences</a:t>
            </a:r>
          </a:p>
          <a:p>
            <a:r>
              <a:rPr lang="en-US" altLang="en-US" sz="2400" dirty="0" smtClean="0"/>
              <a:t>Face-to-face PD sessions</a:t>
            </a:r>
          </a:p>
          <a:p>
            <a:r>
              <a:rPr lang="en-US" altLang="en-US" sz="2400" dirty="0" smtClean="0"/>
              <a:t>Coaching</a:t>
            </a:r>
          </a:p>
          <a:p>
            <a:r>
              <a:rPr lang="en-US" altLang="en-US" sz="2400" dirty="0" smtClean="0"/>
              <a:t>Self-guided modules</a:t>
            </a:r>
          </a:p>
          <a:p>
            <a:r>
              <a:rPr lang="en-US" altLang="en-US" sz="2400" dirty="0" smtClean="0"/>
              <a:t>Video </a:t>
            </a:r>
          </a:p>
          <a:p>
            <a:endParaRPr lang="en-US" altLang="en-US" sz="2400" dirty="0" smtClean="0"/>
          </a:p>
          <a:p>
            <a:endParaRPr lang="en-US" altLang="en-US" sz="2800" dirty="0" smtClean="0"/>
          </a:p>
        </p:txBody>
      </p:sp>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68995" y="2362200"/>
            <a:ext cx="5168214" cy="3445476"/>
          </a:xfrm>
        </p:spPr>
      </p:pic>
    </p:spTree>
    <p:extLst>
      <p:ext uri="{BB962C8B-B14F-4D97-AF65-F5344CB8AC3E}">
        <p14:creationId xmlns:p14="http://schemas.microsoft.com/office/powerpoint/2010/main" val="1814414808"/>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5"/>
          <p:cNvSpPr>
            <a:spLocks noGrp="1" noChangeArrowheads="1"/>
          </p:cNvSpPr>
          <p:nvPr>
            <p:ph type="title"/>
          </p:nvPr>
        </p:nvSpPr>
        <p:spPr>
          <a:xfrm>
            <a:off x="1536701" y="890641"/>
            <a:ext cx="9144000" cy="858838"/>
          </a:xfrm>
        </p:spPr>
        <p:txBody>
          <a:bodyPr/>
          <a:lstStyle/>
          <a:p>
            <a:pPr algn="ctr" eaLnBrk="1" hangingPunct="1"/>
            <a:r>
              <a:rPr lang="en-US" altLang="en-US" sz="3500" b="1" dirty="0" smtClean="0"/>
              <a:t>One Piece of a Larger Picture</a:t>
            </a:r>
            <a:endParaRPr lang="en-US" altLang="en-US" sz="3500" b="1" dirty="0"/>
          </a:p>
        </p:txBody>
      </p:sp>
      <p:grpSp>
        <p:nvGrpSpPr>
          <p:cNvPr id="6147" name="Group 10"/>
          <p:cNvGrpSpPr>
            <a:grpSpLocks/>
          </p:cNvGrpSpPr>
          <p:nvPr/>
        </p:nvGrpSpPr>
        <p:grpSpPr bwMode="auto">
          <a:xfrm>
            <a:off x="2329028" y="4020284"/>
            <a:ext cx="7834061" cy="2082800"/>
            <a:chOff x="665762" y="2391102"/>
            <a:chExt cx="7833633" cy="2081981"/>
          </a:xfrm>
        </p:grpSpPr>
        <p:grpSp>
          <p:nvGrpSpPr>
            <p:cNvPr id="6151" name="Group 18"/>
            <p:cNvGrpSpPr>
              <a:grpSpLocks/>
            </p:cNvGrpSpPr>
            <p:nvPr/>
          </p:nvGrpSpPr>
          <p:grpSpPr bwMode="auto">
            <a:xfrm>
              <a:off x="4232005" y="2393061"/>
              <a:ext cx="4267390" cy="2080022"/>
              <a:chOff x="4295069" y="3597425"/>
              <a:chExt cx="4267390" cy="2080022"/>
            </a:xfrm>
          </p:grpSpPr>
          <p:sp>
            <p:nvSpPr>
              <p:cNvPr id="6155" name="_s10254"/>
              <p:cNvSpPr>
                <a:spLocks noChangeArrowheads="1"/>
              </p:cNvSpPr>
              <p:nvPr/>
            </p:nvSpPr>
            <p:spPr bwMode="auto">
              <a:xfrm>
                <a:off x="6505059" y="4586374"/>
                <a:ext cx="2057400" cy="51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600" dirty="0">
                    <a:cs typeface="Arial" charset="0"/>
                  </a:rPr>
                  <a:t>Child &amp; Family</a:t>
                </a:r>
              </a:p>
              <a:p>
                <a:pPr algn="ctr" eaLnBrk="1" hangingPunct="1">
                  <a:spcBef>
                    <a:spcPct val="0"/>
                  </a:spcBef>
                  <a:buFontTx/>
                  <a:buNone/>
                </a:pPr>
                <a:r>
                  <a:rPr lang="en-US" altLang="en-US" sz="1600" dirty="0">
                    <a:cs typeface="Arial" charset="0"/>
                  </a:rPr>
                  <a:t>Development Resource Center</a:t>
                </a:r>
              </a:p>
            </p:txBody>
          </p:sp>
          <p:sp>
            <p:nvSpPr>
              <p:cNvPr id="6156" name="_s10251"/>
              <p:cNvSpPr>
                <a:spLocks noChangeArrowheads="1" noTextEdit="1"/>
              </p:cNvSpPr>
              <p:nvPr/>
            </p:nvSpPr>
            <p:spPr bwMode="auto">
              <a:xfrm>
                <a:off x="4295069" y="3597425"/>
                <a:ext cx="2060575" cy="2080022"/>
              </a:xfrm>
              <a:prstGeom prst="ellipse">
                <a:avLst/>
              </a:prstGeom>
              <a:solidFill>
                <a:schemeClr val="tx2">
                  <a:alpha val="79999"/>
                </a:schemeClr>
              </a:solidFill>
              <a:ln>
                <a:noFill/>
              </a:ln>
              <a:extLst>
                <a:ext uri="{91240B29-F687-4F45-9708-019B960494DF}">
                  <a14:hiddenLine xmlns:a14="http://schemas.microsoft.com/office/drawing/2010/main" w="4699">
                    <a:solidFill>
                      <a:srgbClr val="000000"/>
                    </a:solidFill>
                    <a:round/>
                    <a:headEnd/>
                    <a:tailEnd/>
                  </a14:hiddenLine>
                </a:ext>
              </a:extLst>
            </p:spPr>
            <p:txBody>
              <a:bodyPr lIns="0" tIns="0" rIns="0" bIns="0" anchor="ctr"/>
              <a:lstStyle/>
              <a:p>
                <a:endParaRPr lang="en-US"/>
              </a:p>
            </p:txBody>
          </p:sp>
        </p:grpSp>
        <p:grpSp>
          <p:nvGrpSpPr>
            <p:cNvPr id="6152" name="Group 13"/>
            <p:cNvGrpSpPr>
              <a:grpSpLocks/>
            </p:cNvGrpSpPr>
            <p:nvPr/>
          </p:nvGrpSpPr>
          <p:grpSpPr bwMode="auto">
            <a:xfrm>
              <a:off x="665762" y="2391102"/>
              <a:ext cx="4270564" cy="2080022"/>
              <a:chOff x="728826" y="3595466"/>
              <a:chExt cx="4270564" cy="2080022"/>
            </a:xfrm>
          </p:grpSpPr>
          <p:sp>
            <p:nvSpPr>
              <p:cNvPr id="6153" name="_s10250"/>
              <p:cNvSpPr>
                <a:spLocks noChangeArrowheads="1"/>
              </p:cNvSpPr>
              <p:nvPr/>
            </p:nvSpPr>
            <p:spPr bwMode="auto">
              <a:xfrm>
                <a:off x="728826" y="4618417"/>
                <a:ext cx="2060575" cy="51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600" dirty="0">
                    <a:cs typeface="Arial" charset="0"/>
                  </a:rPr>
                  <a:t>Eastern Faculty and</a:t>
                </a:r>
              </a:p>
              <a:p>
                <a:pPr algn="ctr" eaLnBrk="1" hangingPunct="1">
                  <a:spcBef>
                    <a:spcPct val="0"/>
                  </a:spcBef>
                  <a:buFontTx/>
                  <a:buNone/>
                </a:pPr>
                <a:r>
                  <a:rPr lang="en-US" altLang="en-US" sz="1600" dirty="0">
                    <a:cs typeface="Arial" charset="0"/>
                  </a:rPr>
                  <a:t>Degree Programs</a:t>
                </a:r>
              </a:p>
            </p:txBody>
          </p:sp>
          <p:sp>
            <p:nvSpPr>
              <p:cNvPr id="6154" name="_s10253"/>
              <p:cNvSpPr>
                <a:spLocks noChangeArrowheads="1" noTextEdit="1"/>
              </p:cNvSpPr>
              <p:nvPr/>
            </p:nvSpPr>
            <p:spPr bwMode="auto">
              <a:xfrm>
                <a:off x="2938815" y="3595466"/>
                <a:ext cx="2060575" cy="2080022"/>
              </a:xfrm>
              <a:prstGeom prst="ellipse">
                <a:avLst/>
              </a:prstGeom>
              <a:solidFill>
                <a:srgbClr val="FFFF66">
                  <a:alpha val="79999"/>
                </a:srgbClr>
              </a:solidFill>
              <a:ln>
                <a:noFill/>
              </a:ln>
              <a:extLst>
                <a:ext uri="{91240B29-F687-4F45-9708-019B960494DF}">
                  <a14:hiddenLine xmlns:a14="http://schemas.microsoft.com/office/drawing/2010/main" w="4699">
                    <a:solidFill>
                      <a:srgbClr val="000000"/>
                    </a:solidFill>
                    <a:round/>
                    <a:headEnd/>
                    <a:tailEnd/>
                  </a14:hiddenLine>
                </a:ext>
              </a:extLst>
            </p:spPr>
            <p:txBody>
              <a:bodyPr lIns="0" tIns="0" rIns="0" bIns="0" anchor="ctr"/>
              <a:lstStyle/>
              <a:p>
                <a:endParaRPr lang="en-US"/>
              </a:p>
            </p:txBody>
          </p:sp>
        </p:grpSp>
      </p:grpSp>
      <p:grpSp>
        <p:nvGrpSpPr>
          <p:cNvPr id="6148" name="Group 16"/>
          <p:cNvGrpSpPr>
            <a:grpSpLocks/>
          </p:cNvGrpSpPr>
          <p:nvPr/>
        </p:nvGrpSpPr>
        <p:grpSpPr bwMode="auto">
          <a:xfrm>
            <a:off x="5038726" y="2333374"/>
            <a:ext cx="2100263" cy="2738438"/>
            <a:chOff x="3578225" y="1752600"/>
            <a:chExt cx="2100263" cy="2737941"/>
          </a:xfrm>
        </p:grpSpPr>
        <p:sp>
          <p:nvSpPr>
            <p:cNvPr id="6149" name="_s10252"/>
            <p:cNvSpPr>
              <a:spLocks noChangeArrowheads="1"/>
            </p:cNvSpPr>
            <p:nvPr/>
          </p:nvSpPr>
          <p:spPr bwMode="auto">
            <a:xfrm>
              <a:off x="3578225" y="1752600"/>
              <a:ext cx="2060575" cy="51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600">
                  <a:cs typeface="Arial" charset="0"/>
                </a:rPr>
                <a:t>Center for Early Childhood Education</a:t>
              </a:r>
            </a:p>
          </p:txBody>
        </p:sp>
        <p:sp>
          <p:nvSpPr>
            <p:cNvPr id="6150" name="_s10249"/>
            <p:cNvSpPr>
              <a:spLocks noChangeArrowheads="1" noTextEdit="1"/>
            </p:cNvSpPr>
            <p:nvPr/>
          </p:nvSpPr>
          <p:spPr bwMode="auto">
            <a:xfrm>
              <a:off x="3617913" y="2410519"/>
              <a:ext cx="2060575" cy="2080022"/>
            </a:xfrm>
            <a:prstGeom prst="ellipse">
              <a:avLst/>
            </a:prstGeom>
            <a:solidFill>
              <a:srgbClr val="C00000">
                <a:alpha val="63921"/>
              </a:srgbClr>
            </a:solidFill>
            <a:ln>
              <a:noFill/>
            </a:ln>
            <a:extLst>
              <a:ext uri="{91240B29-F687-4F45-9708-019B960494DF}">
                <a14:hiddenLine xmlns:a14="http://schemas.microsoft.com/office/drawing/2010/main" w="4699">
                  <a:solidFill>
                    <a:srgbClr val="000000"/>
                  </a:solidFill>
                  <a:round/>
                  <a:headEnd/>
                  <a:tailEnd/>
                </a14:hiddenLine>
              </a:ext>
            </a:extLst>
          </p:spPr>
          <p:txBody>
            <a:bodyPr lIns="0" tIns="0" rIns="0" bIns="0" anchor="ctr"/>
            <a:lstStyle/>
            <a:p>
              <a:endParaRPr lang="en-US"/>
            </a:p>
          </p:txBody>
        </p:sp>
      </p:grpSp>
    </p:spTree>
    <p:custDataLst>
      <p:tags r:id="rId1"/>
    </p:custDataLst>
    <p:extLst>
      <p:ext uri="{BB962C8B-B14F-4D97-AF65-F5344CB8AC3E}">
        <p14:creationId xmlns:p14="http://schemas.microsoft.com/office/powerpoint/2010/main" val="131446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210963" y="811425"/>
            <a:ext cx="9749481" cy="884238"/>
          </a:xfrm>
        </p:spPr>
        <p:txBody>
          <a:bodyPr/>
          <a:lstStyle/>
          <a:p>
            <a:pPr algn="ctr"/>
            <a:r>
              <a:rPr lang="en-US" altLang="en-US" sz="4400" b="1" dirty="0" smtClean="0"/>
              <a:t>Professional Development Projects</a:t>
            </a:r>
          </a:p>
        </p:txBody>
      </p:sp>
      <p:sp>
        <p:nvSpPr>
          <p:cNvPr id="23555" name="Content Placeholder 2"/>
          <p:cNvSpPr>
            <a:spLocks noGrp="1"/>
          </p:cNvSpPr>
          <p:nvPr>
            <p:ph sz="half" idx="1"/>
          </p:nvPr>
        </p:nvSpPr>
        <p:spPr>
          <a:xfrm>
            <a:off x="704335" y="2332037"/>
            <a:ext cx="5099222" cy="3889589"/>
          </a:xfrm>
        </p:spPr>
        <p:txBody>
          <a:bodyPr>
            <a:normAutofit/>
          </a:bodyPr>
          <a:lstStyle/>
          <a:p>
            <a:r>
              <a:rPr lang="en-US" altLang="en-US" sz="2400" dirty="0" smtClean="0"/>
              <a:t>U.S. Navy grant</a:t>
            </a:r>
          </a:p>
          <a:p>
            <a:r>
              <a:rPr lang="en-US" altLang="en-US" sz="2400" dirty="0" smtClean="0"/>
              <a:t>Early Reading First grant</a:t>
            </a:r>
          </a:p>
          <a:p>
            <a:r>
              <a:rPr lang="en-US" altLang="en-US" sz="2400" dirty="0" smtClean="0"/>
              <a:t>Head Start Body Start project</a:t>
            </a:r>
          </a:p>
          <a:p>
            <a:r>
              <a:rPr lang="en-US" altLang="en-US" sz="2400" dirty="0" smtClean="0"/>
              <a:t>Dialogic Reading for Multi-Lingual Families</a:t>
            </a:r>
          </a:p>
          <a:p>
            <a:r>
              <a:rPr lang="en-US" altLang="en-US" sz="2400" dirty="0" smtClean="0"/>
              <a:t>Connecticut Office of Early Childhood</a:t>
            </a:r>
          </a:p>
        </p:txBody>
      </p:sp>
      <p:pic>
        <p:nvPicPr>
          <p:cNvPr id="23556"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561391" y="1695663"/>
            <a:ext cx="2965450" cy="4525963"/>
          </a:xfrm>
        </p:spPr>
      </p:pic>
    </p:spTree>
    <p:extLst>
      <p:ext uri="{BB962C8B-B14F-4D97-AF65-F5344CB8AC3E}">
        <p14:creationId xmlns:p14="http://schemas.microsoft.com/office/powerpoint/2010/main" val="1032225308"/>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981200" y="718751"/>
            <a:ext cx="8229600" cy="1066800"/>
          </a:xfrm>
        </p:spPr>
        <p:txBody>
          <a:bodyPr/>
          <a:lstStyle/>
          <a:p>
            <a:pPr algn="ctr"/>
            <a:r>
              <a:rPr lang="en-US" altLang="en-US" sz="3500" b="1" dirty="0" smtClean="0"/>
              <a:t>Videos</a:t>
            </a:r>
            <a:endParaRPr lang="en-US" altLang="en-US" sz="3500" b="1" dirty="0"/>
          </a:p>
        </p:txBody>
      </p:sp>
      <p:sp>
        <p:nvSpPr>
          <p:cNvPr id="21507" name="Content Placeholder 2"/>
          <p:cNvSpPr>
            <a:spLocks noGrp="1"/>
          </p:cNvSpPr>
          <p:nvPr>
            <p:ph sz="half" idx="1"/>
          </p:nvPr>
        </p:nvSpPr>
        <p:spPr>
          <a:xfrm>
            <a:off x="617838" y="2384854"/>
            <a:ext cx="5362274" cy="3904735"/>
          </a:xfrm>
        </p:spPr>
        <p:txBody>
          <a:bodyPr/>
          <a:lstStyle/>
          <a:p>
            <a:r>
              <a:rPr lang="en-US" altLang="en-US" sz="2600" dirty="0"/>
              <a:t>Over 100 educational videos </a:t>
            </a:r>
          </a:p>
        </p:txBody>
      </p:sp>
      <p:pic>
        <p:nvPicPr>
          <p:cNvPr id="21508"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413158" y="2575011"/>
            <a:ext cx="5103987" cy="3444790"/>
          </a:xfrm>
        </p:spPr>
      </p:pic>
    </p:spTree>
    <p:extLst>
      <p:ext uri="{BB962C8B-B14F-4D97-AF65-F5344CB8AC3E}">
        <p14:creationId xmlns:p14="http://schemas.microsoft.com/office/powerpoint/2010/main" val="3841856605"/>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981200" y="718751"/>
            <a:ext cx="8229600" cy="1066800"/>
          </a:xfrm>
        </p:spPr>
        <p:txBody>
          <a:bodyPr/>
          <a:lstStyle/>
          <a:p>
            <a:pPr algn="ctr"/>
            <a:r>
              <a:rPr lang="en-US" altLang="en-US" sz="3500" b="1" dirty="0" smtClean="0"/>
              <a:t>Videos</a:t>
            </a:r>
            <a:endParaRPr lang="en-US" altLang="en-US" sz="3500" b="1" dirty="0"/>
          </a:p>
        </p:txBody>
      </p:sp>
      <p:sp>
        <p:nvSpPr>
          <p:cNvPr id="21507" name="Content Placeholder 2"/>
          <p:cNvSpPr>
            <a:spLocks noGrp="1"/>
          </p:cNvSpPr>
          <p:nvPr>
            <p:ph sz="half" idx="1"/>
          </p:nvPr>
        </p:nvSpPr>
        <p:spPr>
          <a:xfrm>
            <a:off x="617838" y="2384854"/>
            <a:ext cx="5362274" cy="3904735"/>
          </a:xfrm>
        </p:spPr>
        <p:txBody>
          <a:bodyPr/>
          <a:lstStyle/>
          <a:p>
            <a:r>
              <a:rPr lang="en-US" altLang="en-US" sz="2600" dirty="0"/>
              <a:t>Over 100 educational videos </a:t>
            </a:r>
          </a:p>
          <a:p>
            <a:r>
              <a:rPr lang="en-US" altLang="en-US" sz="2600" dirty="0" smtClean="0"/>
              <a:t>11 </a:t>
            </a:r>
            <a:r>
              <a:rPr lang="en-US" altLang="en-US" sz="2600" dirty="0"/>
              <a:t>video </a:t>
            </a:r>
            <a:r>
              <a:rPr lang="en-US" altLang="en-US" sz="2600" dirty="0" smtClean="0"/>
              <a:t>series</a:t>
            </a:r>
            <a:endParaRPr lang="en-US" altLang="en-US" sz="2600" dirty="0"/>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08713" y="2535130"/>
            <a:ext cx="4824412" cy="3256478"/>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4065" y="4349304"/>
            <a:ext cx="2426686" cy="1016017"/>
          </a:xfrm>
          <a:prstGeom prst="rect">
            <a:avLst/>
          </a:prstGeom>
        </p:spPr>
      </p:pic>
    </p:spTree>
    <p:extLst>
      <p:ext uri="{BB962C8B-B14F-4D97-AF65-F5344CB8AC3E}">
        <p14:creationId xmlns:p14="http://schemas.microsoft.com/office/powerpoint/2010/main" val="3547857647"/>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981200" y="718751"/>
            <a:ext cx="8229600" cy="1066800"/>
          </a:xfrm>
        </p:spPr>
        <p:txBody>
          <a:bodyPr/>
          <a:lstStyle/>
          <a:p>
            <a:pPr algn="ctr"/>
            <a:r>
              <a:rPr lang="en-US" altLang="en-US" sz="3500" b="1" dirty="0" smtClean="0"/>
              <a:t>Videos</a:t>
            </a:r>
            <a:endParaRPr lang="en-US" altLang="en-US" sz="3500" b="1" dirty="0"/>
          </a:p>
        </p:txBody>
      </p:sp>
      <p:sp>
        <p:nvSpPr>
          <p:cNvPr id="21507" name="Content Placeholder 2"/>
          <p:cNvSpPr>
            <a:spLocks noGrp="1"/>
          </p:cNvSpPr>
          <p:nvPr>
            <p:ph sz="half" idx="1"/>
          </p:nvPr>
        </p:nvSpPr>
        <p:spPr>
          <a:xfrm>
            <a:off x="617838" y="2384854"/>
            <a:ext cx="5362274" cy="3904735"/>
          </a:xfrm>
        </p:spPr>
        <p:txBody>
          <a:bodyPr>
            <a:normAutofit/>
          </a:bodyPr>
          <a:lstStyle/>
          <a:p>
            <a:r>
              <a:rPr lang="en-US" altLang="en-US" sz="2600" dirty="0"/>
              <a:t>Over 100 educational videos </a:t>
            </a:r>
          </a:p>
          <a:p>
            <a:r>
              <a:rPr lang="en-US" altLang="en-US" sz="2600" dirty="0" smtClean="0"/>
              <a:t>11 </a:t>
            </a:r>
            <a:r>
              <a:rPr lang="en-US" altLang="en-US" sz="2600" dirty="0"/>
              <a:t>video series</a:t>
            </a:r>
          </a:p>
          <a:p>
            <a:r>
              <a:rPr lang="en-US" altLang="en-US" sz="2600" dirty="0" smtClean="0"/>
              <a:t>Feature 35 teachers and providers</a:t>
            </a:r>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33426" y="2384854"/>
            <a:ext cx="5495399" cy="3064476"/>
          </a:xfrm>
        </p:spPr>
      </p:pic>
    </p:spTree>
    <p:extLst>
      <p:ext uri="{BB962C8B-B14F-4D97-AF65-F5344CB8AC3E}">
        <p14:creationId xmlns:p14="http://schemas.microsoft.com/office/powerpoint/2010/main" val="4086475517"/>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981200" y="718751"/>
            <a:ext cx="8229600" cy="1066800"/>
          </a:xfrm>
        </p:spPr>
        <p:txBody>
          <a:bodyPr/>
          <a:lstStyle/>
          <a:p>
            <a:pPr algn="ctr"/>
            <a:r>
              <a:rPr lang="en-US" altLang="en-US" sz="3500" b="1" dirty="0" smtClean="0"/>
              <a:t>Videos</a:t>
            </a:r>
            <a:endParaRPr lang="en-US" altLang="en-US" sz="3500" b="1" dirty="0"/>
          </a:p>
        </p:txBody>
      </p:sp>
      <p:sp>
        <p:nvSpPr>
          <p:cNvPr id="21507" name="Content Placeholder 2"/>
          <p:cNvSpPr>
            <a:spLocks noGrp="1"/>
          </p:cNvSpPr>
          <p:nvPr>
            <p:ph sz="half" idx="1"/>
          </p:nvPr>
        </p:nvSpPr>
        <p:spPr>
          <a:xfrm>
            <a:off x="617838" y="2384854"/>
            <a:ext cx="5362274" cy="3904735"/>
          </a:xfrm>
        </p:spPr>
        <p:txBody>
          <a:bodyPr>
            <a:normAutofit/>
          </a:bodyPr>
          <a:lstStyle/>
          <a:p>
            <a:r>
              <a:rPr lang="en-US" altLang="en-US" sz="2600" dirty="0"/>
              <a:t>Over 100 educational videos </a:t>
            </a:r>
          </a:p>
          <a:p>
            <a:r>
              <a:rPr lang="en-US" altLang="en-US" sz="2600" dirty="0" smtClean="0"/>
              <a:t>11 </a:t>
            </a:r>
            <a:r>
              <a:rPr lang="en-US" altLang="en-US" sz="2600" dirty="0"/>
              <a:t>video series</a:t>
            </a:r>
          </a:p>
          <a:p>
            <a:r>
              <a:rPr lang="en-US" altLang="en-US" sz="2600" dirty="0" smtClean="0"/>
              <a:t>Feature 35 teachers and providers</a:t>
            </a:r>
          </a:p>
          <a:p>
            <a:r>
              <a:rPr lang="en-US" altLang="en-US" sz="2600" dirty="0" smtClean="0"/>
              <a:t>Features many diverse families and settings</a:t>
            </a:r>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980111" y="2384854"/>
            <a:ext cx="5579761" cy="3138616"/>
          </a:xfrm>
          <a:prstGeom prst="rect">
            <a:avLst/>
          </a:prstGeom>
        </p:spPr>
      </p:pic>
    </p:spTree>
    <p:extLst>
      <p:ext uri="{BB962C8B-B14F-4D97-AF65-F5344CB8AC3E}">
        <p14:creationId xmlns:p14="http://schemas.microsoft.com/office/powerpoint/2010/main" val="2662946993"/>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5-Point Star 2"/>
          <p:cNvSpPr/>
          <p:nvPr/>
        </p:nvSpPr>
        <p:spPr>
          <a:xfrm>
            <a:off x="7620000" y="2373085"/>
            <a:ext cx="228600" cy="1959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5-Point Star 3"/>
          <p:cNvSpPr/>
          <p:nvPr/>
        </p:nvSpPr>
        <p:spPr>
          <a:xfrm>
            <a:off x="7772400" y="2525485"/>
            <a:ext cx="228600" cy="1959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278" y="0"/>
            <a:ext cx="8941443" cy="6858000"/>
          </a:xfrm>
          <a:prstGeom prst="rect">
            <a:avLst/>
          </a:prstGeom>
        </p:spPr>
      </p:pic>
      <p:sp>
        <p:nvSpPr>
          <p:cNvPr id="6" name="5-Point Star 5"/>
          <p:cNvSpPr/>
          <p:nvPr/>
        </p:nvSpPr>
        <p:spPr>
          <a:xfrm>
            <a:off x="8599714" y="2242455"/>
            <a:ext cx="228600" cy="195943"/>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5-Point Star 6"/>
          <p:cNvSpPr/>
          <p:nvPr/>
        </p:nvSpPr>
        <p:spPr>
          <a:xfrm>
            <a:off x="4082143" y="4931227"/>
            <a:ext cx="228600" cy="195943"/>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5-Point Star 7"/>
          <p:cNvSpPr/>
          <p:nvPr/>
        </p:nvSpPr>
        <p:spPr>
          <a:xfrm>
            <a:off x="5856515" y="3766458"/>
            <a:ext cx="217714" cy="2068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5-Point Star 8"/>
          <p:cNvSpPr/>
          <p:nvPr/>
        </p:nvSpPr>
        <p:spPr>
          <a:xfrm>
            <a:off x="5464629" y="3429000"/>
            <a:ext cx="217714" cy="2068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5-Point Star 9"/>
          <p:cNvSpPr/>
          <p:nvPr/>
        </p:nvSpPr>
        <p:spPr>
          <a:xfrm>
            <a:off x="9938658" y="1600201"/>
            <a:ext cx="217714" cy="2068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5-Point Star 10"/>
          <p:cNvSpPr/>
          <p:nvPr/>
        </p:nvSpPr>
        <p:spPr>
          <a:xfrm>
            <a:off x="9829801" y="1164772"/>
            <a:ext cx="217714" cy="2068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5-Point Star 11"/>
          <p:cNvSpPr/>
          <p:nvPr/>
        </p:nvSpPr>
        <p:spPr>
          <a:xfrm>
            <a:off x="8001000" y="751115"/>
            <a:ext cx="217714" cy="2068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5-Point Star 12"/>
          <p:cNvSpPr/>
          <p:nvPr/>
        </p:nvSpPr>
        <p:spPr>
          <a:xfrm>
            <a:off x="9786257" y="2400299"/>
            <a:ext cx="217714" cy="2068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5-Point Star 13"/>
          <p:cNvSpPr/>
          <p:nvPr/>
        </p:nvSpPr>
        <p:spPr>
          <a:xfrm>
            <a:off x="6030684" y="1997528"/>
            <a:ext cx="217714" cy="2068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5-Point Star 14"/>
          <p:cNvSpPr/>
          <p:nvPr/>
        </p:nvSpPr>
        <p:spPr>
          <a:xfrm>
            <a:off x="8001000" y="2454728"/>
            <a:ext cx="217714" cy="2068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5-Point Star 15"/>
          <p:cNvSpPr/>
          <p:nvPr/>
        </p:nvSpPr>
        <p:spPr>
          <a:xfrm>
            <a:off x="7928107" y="2296885"/>
            <a:ext cx="217714" cy="2068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5-Point Star 16"/>
          <p:cNvSpPr/>
          <p:nvPr/>
        </p:nvSpPr>
        <p:spPr>
          <a:xfrm>
            <a:off x="4163784" y="5323115"/>
            <a:ext cx="217714" cy="2068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5-Point Star 17"/>
          <p:cNvSpPr/>
          <p:nvPr/>
        </p:nvSpPr>
        <p:spPr>
          <a:xfrm>
            <a:off x="8631889" y="2411184"/>
            <a:ext cx="217714" cy="2068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TextBox 19"/>
          <p:cNvSpPr txBox="1"/>
          <p:nvPr/>
        </p:nvSpPr>
        <p:spPr>
          <a:xfrm>
            <a:off x="5856515" y="5834743"/>
            <a:ext cx="5584371" cy="677108"/>
          </a:xfrm>
          <a:prstGeom prst="rect">
            <a:avLst/>
          </a:prstGeom>
          <a:noFill/>
        </p:spPr>
        <p:txBody>
          <a:bodyPr wrap="square" rtlCol="0">
            <a:spAutoFit/>
          </a:bodyPr>
          <a:lstStyle/>
          <a:p>
            <a:r>
              <a:rPr lang="en-US" sz="3800" b="1" dirty="0" smtClean="0">
                <a:solidFill>
                  <a:schemeClr val="accent6">
                    <a:lumMod val="50000"/>
                  </a:schemeClr>
                </a:solidFill>
              </a:rPr>
              <a:t>Videotaping Across CT</a:t>
            </a:r>
            <a:endParaRPr lang="en-US" sz="3800" b="1" dirty="0">
              <a:solidFill>
                <a:schemeClr val="accent6">
                  <a:lumMod val="50000"/>
                </a:schemeClr>
              </a:solidFill>
            </a:endParaRPr>
          </a:p>
        </p:txBody>
      </p:sp>
      <p:sp>
        <p:nvSpPr>
          <p:cNvPr id="21" name="5-Point Star 20"/>
          <p:cNvSpPr/>
          <p:nvPr/>
        </p:nvSpPr>
        <p:spPr>
          <a:xfrm>
            <a:off x="3026229" y="4027715"/>
            <a:ext cx="217714" cy="2068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5-Point Star 21"/>
          <p:cNvSpPr/>
          <p:nvPr/>
        </p:nvSpPr>
        <p:spPr>
          <a:xfrm>
            <a:off x="8740746" y="2247897"/>
            <a:ext cx="217714" cy="2068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5-Point Star 22"/>
          <p:cNvSpPr/>
          <p:nvPr/>
        </p:nvSpPr>
        <p:spPr>
          <a:xfrm>
            <a:off x="8454893" y="2321377"/>
            <a:ext cx="217714" cy="2068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5-Point Star 23"/>
          <p:cNvSpPr/>
          <p:nvPr/>
        </p:nvSpPr>
        <p:spPr>
          <a:xfrm>
            <a:off x="8153400" y="2367642"/>
            <a:ext cx="217714" cy="2068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5-Point Star 24"/>
          <p:cNvSpPr/>
          <p:nvPr/>
        </p:nvSpPr>
        <p:spPr>
          <a:xfrm>
            <a:off x="8772921" y="2465614"/>
            <a:ext cx="217714" cy="2068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5-Point Star 25"/>
          <p:cNvSpPr/>
          <p:nvPr/>
        </p:nvSpPr>
        <p:spPr>
          <a:xfrm>
            <a:off x="8990635" y="4234543"/>
            <a:ext cx="217714" cy="2068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5-Point Star 26"/>
          <p:cNvSpPr/>
          <p:nvPr/>
        </p:nvSpPr>
        <p:spPr>
          <a:xfrm>
            <a:off x="11849165" y="4597008"/>
            <a:ext cx="217714" cy="2068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855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981200" y="718751"/>
            <a:ext cx="8229600" cy="1066800"/>
          </a:xfrm>
        </p:spPr>
        <p:txBody>
          <a:bodyPr/>
          <a:lstStyle/>
          <a:p>
            <a:pPr algn="ctr"/>
            <a:r>
              <a:rPr lang="en-US" altLang="en-US" sz="3500" b="1" dirty="0" smtClean="0"/>
              <a:t>Videos</a:t>
            </a:r>
            <a:endParaRPr lang="en-US" altLang="en-US" sz="3500" b="1" dirty="0"/>
          </a:p>
        </p:txBody>
      </p:sp>
      <p:sp>
        <p:nvSpPr>
          <p:cNvPr id="21507" name="Content Placeholder 2"/>
          <p:cNvSpPr>
            <a:spLocks noGrp="1"/>
          </p:cNvSpPr>
          <p:nvPr>
            <p:ph sz="half" idx="1"/>
          </p:nvPr>
        </p:nvSpPr>
        <p:spPr>
          <a:xfrm>
            <a:off x="523662" y="2644347"/>
            <a:ext cx="5362274" cy="3904735"/>
          </a:xfrm>
        </p:spPr>
        <p:txBody>
          <a:bodyPr>
            <a:normAutofit/>
          </a:bodyPr>
          <a:lstStyle/>
          <a:p>
            <a:r>
              <a:rPr lang="en-US" altLang="en-US" sz="2600" dirty="0"/>
              <a:t>19 Communication students have done </a:t>
            </a:r>
            <a:r>
              <a:rPr lang="en-US" altLang="en-US" sz="2600" dirty="0" smtClean="0"/>
              <a:t>internships</a:t>
            </a:r>
            <a:endParaRPr lang="en-US" altLang="en-US" sz="2600" dirty="0"/>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58697" y="2477529"/>
            <a:ext cx="4950940" cy="3713205"/>
          </a:xfrm>
        </p:spPr>
      </p:pic>
    </p:spTree>
    <p:extLst>
      <p:ext uri="{BB962C8B-B14F-4D97-AF65-F5344CB8AC3E}">
        <p14:creationId xmlns:p14="http://schemas.microsoft.com/office/powerpoint/2010/main" val="2339015440"/>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981200" y="718751"/>
            <a:ext cx="8229600" cy="1066800"/>
          </a:xfrm>
        </p:spPr>
        <p:txBody>
          <a:bodyPr/>
          <a:lstStyle/>
          <a:p>
            <a:pPr algn="ctr"/>
            <a:r>
              <a:rPr lang="en-US" altLang="en-US" sz="3500" b="1" dirty="0" smtClean="0"/>
              <a:t>Videos</a:t>
            </a:r>
            <a:endParaRPr lang="en-US" altLang="en-US" sz="3500" b="1" dirty="0"/>
          </a:p>
        </p:txBody>
      </p:sp>
      <p:sp>
        <p:nvSpPr>
          <p:cNvPr id="21507" name="Content Placeholder 2"/>
          <p:cNvSpPr>
            <a:spLocks noGrp="1"/>
          </p:cNvSpPr>
          <p:nvPr>
            <p:ph sz="half" idx="1"/>
          </p:nvPr>
        </p:nvSpPr>
        <p:spPr>
          <a:xfrm>
            <a:off x="523662" y="2644347"/>
            <a:ext cx="5080855" cy="3904735"/>
          </a:xfrm>
        </p:spPr>
        <p:txBody>
          <a:bodyPr>
            <a:normAutofit/>
          </a:bodyPr>
          <a:lstStyle/>
          <a:p>
            <a:r>
              <a:rPr lang="en-US" altLang="en-US" sz="2600" dirty="0"/>
              <a:t>19 Communication students have done internships</a:t>
            </a:r>
          </a:p>
          <a:p>
            <a:r>
              <a:rPr lang="en-US" altLang="en-US" sz="2600" dirty="0" smtClean="0"/>
              <a:t>ECE and PE students   featured on videos</a:t>
            </a:r>
          </a:p>
          <a:p>
            <a:endParaRPr lang="en-US" altLang="en-US" sz="2600" dirty="0" smtClean="0"/>
          </a:p>
          <a:p>
            <a:pPr marL="0" indent="0">
              <a:buNone/>
            </a:pPr>
            <a:r>
              <a:rPr lang="en-US" altLang="en-US" sz="2600" dirty="0" smtClean="0"/>
              <a:t>Available at:</a:t>
            </a:r>
            <a:endParaRPr lang="en-US" altLang="en-US" sz="2600" dirty="0"/>
          </a:p>
          <a:p>
            <a:pPr marL="0" indent="0" algn="ctr">
              <a:buNone/>
            </a:pPr>
            <a:r>
              <a:rPr lang="en-US" altLang="en-US" sz="2600" dirty="0" smtClean="0">
                <a:solidFill>
                  <a:srgbClr val="C00000"/>
                </a:solidFill>
                <a:hlinkClick r:id="rId3"/>
              </a:rPr>
              <a:t>www.easternct.edu/cece</a:t>
            </a:r>
            <a:r>
              <a:rPr lang="en-US" altLang="en-US" sz="2600" dirty="0" smtClean="0">
                <a:solidFill>
                  <a:srgbClr val="C00000"/>
                </a:solidFill>
              </a:rPr>
              <a:t>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4517" y="2483710"/>
            <a:ext cx="6082904" cy="3361038"/>
          </a:xfrm>
          <a:prstGeom prst="rect">
            <a:avLst/>
          </a:prstGeom>
        </p:spPr>
      </p:pic>
    </p:spTree>
    <p:extLst>
      <p:ext uri="{BB962C8B-B14F-4D97-AF65-F5344CB8AC3E}">
        <p14:creationId xmlns:p14="http://schemas.microsoft.com/office/powerpoint/2010/main" val="4314971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7">
                                            <p:txEl>
                                              <p:pRg st="4" end="4"/>
                                            </p:txEl>
                                          </p:spTgt>
                                        </p:tgtEl>
                                        <p:attrNameLst>
                                          <p:attrName>style.visibility</p:attrName>
                                        </p:attrNameLst>
                                      </p:cBhvr>
                                      <p:to>
                                        <p:strVal val="visible"/>
                                      </p:to>
                                    </p:set>
                                    <p:animEffect transition="in" filter="fade">
                                      <p:cBhvr>
                                        <p:cTn id="7" dur="500"/>
                                        <p:tgtEl>
                                          <p:spTgt spid="215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981200" y="718751"/>
            <a:ext cx="8229600" cy="1066800"/>
          </a:xfrm>
        </p:spPr>
        <p:txBody>
          <a:bodyPr/>
          <a:lstStyle/>
          <a:p>
            <a:pPr algn="ctr"/>
            <a:r>
              <a:rPr lang="en-US" altLang="en-US" sz="3500" b="1" dirty="0" smtClean="0"/>
              <a:t>Videos</a:t>
            </a:r>
            <a:endParaRPr lang="en-US" altLang="en-US" sz="3500" b="1" dirty="0"/>
          </a:p>
        </p:txBody>
      </p:sp>
      <p:sp>
        <p:nvSpPr>
          <p:cNvPr id="21507" name="Content Placeholder 2"/>
          <p:cNvSpPr>
            <a:spLocks noGrp="1"/>
          </p:cNvSpPr>
          <p:nvPr>
            <p:ph sz="half" idx="1"/>
          </p:nvPr>
        </p:nvSpPr>
        <p:spPr>
          <a:xfrm>
            <a:off x="2211859" y="4534930"/>
            <a:ext cx="8143104" cy="2038864"/>
          </a:xfrm>
        </p:spPr>
        <p:txBody>
          <a:bodyPr>
            <a:normAutofit/>
          </a:bodyPr>
          <a:lstStyle/>
          <a:p>
            <a:r>
              <a:rPr lang="en-US" altLang="en-US" sz="2600" dirty="0" smtClean="0"/>
              <a:t>Over 700,000 hits/downloads</a:t>
            </a:r>
            <a:endParaRPr lang="en-US" altLang="en-US" sz="2600" dirty="0"/>
          </a:p>
          <a:p>
            <a:r>
              <a:rPr lang="en-US" altLang="en-US" sz="2600" dirty="0"/>
              <a:t>International viewing</a:t>
            </a:r>
          </a:p>
          <a:p>
            <a:r>
              <a:rPr lang="en-US" altLang="en-US" sz="2600" dirty="0"/>
              <a:t>Available on CECE website, YouTube, </a:t>
            </a:r>
            <a:r>
              <a:rPr lang="en-US" altLang="en-US" sz="2600" dirty="0" smtClean="0"/>
              <a:t>iTunes U</a:t>
            </a:r>
          </a:p>
        </p:txBody>
      </p:sp>
      <p:pic>
        <p:nvPicPr>
          <p:cNvPr id="3" name="Content Placeholder 2">
            <a:hlinkClick r:id="rId3"/>
          </p:cNvPr>
          <p:cNvPicPr>
            <a:picLocks noGrp="1" noChangeAspect="1"/>
          </p:cNvPicPr>
          <p:nvPr>
            <p:ph sz="half" idx="2"/>
          </p:nvPr>
        </p:nvPicPr>
        <p:blipFill>
          <a:blip r:embed="rId4"/>
          <a:stretch>
            <a:fillRect/>
          </a:stretch>
        </p:blipFill>
        <p:spPr>
          <a:xfrm>
            <a:off x="1248036" y="-1"/>
            <a:ext cx="9984258" cy="4491340"/>
          </a:xfrm>
          <a:prstGeom prst="rect">
            <a:avLst/>
          </a:prstGeom>
        </p:spPr>
      </p:pic>
    </p:spTree>
    <p:extLst>
      <p:ext uri="{BB962C8B-B14F-4D97-AF65-F5344CB8AC3E}">
        <p14:creationId xmlns:p14="http://schemas.microsoft.com/office/powerpoint/2010/main" val="3549087863"/>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stretch>
            <a:fillRect/>
          </a:stretch>
        </p:blipFill>
        <p:spPr>
          <a:xfrm>
            <a:off x="-13692" y="234778"/>
            <a:ext cx="12234673" cy="6203092"/>
          </a:xfrm>
          <a:prstGeom prst="rect">
            <a:avLst/>
          </a:prstGeom>
        </p:spPr>
      </p:pic>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284803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685800"/>
            <a:ext cx="8229600" cy="1143000"/>
          </a:xfrm>
        </p:spPr>
        <p:txBody>
          <a:bodyPr/>
          <a:lstStyle/>
          <a:p>
            <a:pPr algn="ctr" eaLnBrk="1" hangingPunct="1"/>
            <a:r>
              <a:rPr lang="en-US" altLang="en-US" sz="3500" b="1" dirty="0"/>
              <a:t>Child and Family Development Resource Center</a:t>
            </a:r>
          </a:p>
        </p:txBody>
      </p:sp>
      <p:sp>
        <p:nvSpPr>
          <p:cNvPr id="10243" name="Content Placeholder 1"/>
          <p:cNvSpPr>
            <a:spLocks noGrp="1"/>
          </p:cNvSpPr>
          <p:nvPr>
            <p:ph sz="half" idx="2"/>
          </p:nvPr>
        </p:nvSpPr>
        <p:spPr>
          <a:xfrm>
            <a:off x="6172200" y="2516660"/>
            <a:ext cx="4038600" cy="3807940"/>
          </a:xfrm>
        </p:spPr>
        <p:txBody>
          <a:bodyPr/>
          <a:lstStyle/>
          <a:p>
            <a:r>
              <a:rPr lang="en-US" altLang="en-US" dirty="0" smtClean="0"/>
              <a:t>50 toddlers and preschoolers</a:t>
            </a:r>
          </a:p>
          <a:p>
            <a:r>
              <a:rPr lang="en-US" altLang="en-US" dirty="0" smtClean="0"/>
              <a:t>78% receive reduced tuition due to moderate or significant financial need</a:t>
            </a:r>
          </a:p>
          <a:p>
            <a:r>
              <a:rPr lang="en-US" altLang="en-US" dirty="0" smtClean="0"/>
              <a:t>48% Latino</a:t>
            </a:r>
          </a:p>
          <a:p>
            <a:r>
              <a:rPr lang="en-US" altLang="en-US" dirty="0"/>
              <a:t>6</a:t>
            </a:r>
            <a:r>
              <a:rPr lang="en-US" altLang="en-US" dirty="0" smtClean="0"/>
              <a:t>% African American</a:t>
            </a:r>
          </a:p>
          <a:p>
            <a:r>
              <a:rPr lang="en-US" altLang="en-US" dirty="0" smtClean="0"/>
              <a:t>26 public pre-Kindergarten slots</a:t>
            </a:r>
          </a:p>
        </p:txBody>
      </p:sp>
      <p:pic>
        <p:nvPicPr>
          <p:cNvPr id="10244" name="Content Placeholder 5"/>
          <p:cNvPicPr>
            <a:picLocks noGrp="1" noChangeAspect="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729050" y="2516660"/>
            <a:ext cx="5223810" cy="3474326"/>
          </a:xfrm>
        </p:spPr>
      </p:pic>
    </p:spTree>
    <p:custDataLst>
      <p:tags r:id="rId1"/>
    </p:custDataLst>
    <p:extLst>
      <p:ext uri="{BB962C8B-B14F-4D97-AF65-F5344CB8AC3E}">
        <p14:creationId xmlns:p14="http://schemas.microsoft.com/office/powerpoint/2010/main" val="233977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981200" y="718751"/>
            <a:ext cx="8229600" cy="1066800"/>
          </a:xfrm>
        </p:spPr>
        <p:txBody>
          <a:bodyPr/>
          <a:lstStyle/>
          <a:p>
            <a:pPr algn="ctr"/>
            <a:r>
              <a:rPr lang="en-US" altLang="en-US" sz="3500" b="1" dirty="0" smtClean="0"/>
              <a:t>Videos</a:t>
            </a:r>
            <a:endParaRPr lang="en-US" altLang="en-US" sz="3500" b="1" dirty="0"/>
          </a:p>
        </p:txBody>
      </p:sp>
      <p:sp>
        <p:nvSpPr>
          <p:cNvPr id="21507" name="Content Placeholder 2"/>
          <p:cNvSpPr>
            <a:spLocks noGrp="1"/>
          </p:cNvSpPr>
          <p:nvPr>
            <p:ph sz="half" idx="1"/>
          </p:nvPr>
        </p:nvSpPr>
        <p:spPr>
          <a:xfrm>
            <a:off x="617838" y="2384854"/>
            <a:ext cx="5362274" cy="3904735"/>
          </a:xfrm>
        </p:spPr>
        <p:txBody>
          <a:bodyPr>
            <a:normAutofit/>
          </a:bodyPr>
          <a:lstStyle/>
          <a:p>
            <a:r>
              <a:rPr lang="en-US" altLang="en-US" sz="2600" dirty="0"/>
              <a:t>19 Communication students have done internships</a:t>
            </a:r>
          </a:p>
          <a:p>
            <a:r>
              <a:rPr lang="en-US" altLang="en-US" sz="2600" dirty="0" smtClean="0"/>
              <a:t>ECE and Phys Ed students featured on videos</a:t>
            </a:r>
          </a:p>
          <a:p>
            <a:r>
              <a:rPr lang="en-US" altLang="en-US" sz="2600" dirty="0" smtClean="0"/>
              <a:t>Over 700,000 hits/downloads</a:t>
            </a:r>
            <a:endParaRPr lang="en-US" altLang="en-US" sz="2600" dirty="0"/>
          </a:p>
          <a:p>
            <a:r>
              <a:rPr lang="en-US" altLang="en-US" sz="2600" dirty="0"/>
              <a:t>International viewing</a:t>
            </a:r>
          </a:p>
          <a:p>
            <a:r>
              <a:rPr lang="en-US" altLang="en-US" sz="2600" dirty="0"/>
              <a:t>Available on CECE website, YouTube, </a:t>
            </a:r>
            <a:r>
              <a:rPr lang="en-US" altLang="en-US" sz="2600" dirty="0" smtClean="0"/>
              <a:t>iTunes U</a:t>
            </a:r>
          </a:p>
        </p:txBody>
      </p:sp>
      <p:sp>
        <p:nvSpPr>
          <p:cNvPr id="2" name="Content Placeholder 1"/>
          <p:cNvSpPr>
            <a:spLocks noGrp="1"/>
          </p:cNvSpPr>
          <p:nvPr>
            <p:ph sz="half" idx="2"/>
          </p:nvPr>
        </p:nvSpPr>
        <p:spPr/>
        <p:txBody>
          <a:bodyPr/>
          <a:lstStyle/>
          <a:p>
            <a:endParaRPr lang="en-US"/>
          </a:p>
        </p:txBody>
      </p:sp>
      <p:pic>
        <p:nvPicPr>
          <p:cNvPr id="5" name="Picture 4"/>
          <p:cNvPicPr>
            <a:picLocks noChangeAspect="1"/>
          </p:cNvPicPr>
          <p:nvPr/>
        </p:nvPicPr>
        <p:blipFill>
          <a:blip r:embed="rId3"/>
          <a:stretch>
            <a:fillRect/>
          </a:stretch>
        </p:blipFill>
        <p:spPr>
          <a:xfrm>
            <a:off x="496122" y="0"/>
            <a:ext cx="11199755" cy="6858000"/>
          </a:xfrm>
          <a:prstGeom prst="rect">
            <a:avLst/>
          </a:prstGeom>
        </p:spPr>
      </p:pic>
    </p:spTree>
    <p:extLst>
      <p:ext uri="{BB962C8B-B14F-4D97-AF65-F5344CB8AC3E}">
        <p14:creationId xmlns:p14="http://schemas.microsoft.com/office/powerpoint/2010/main" val="2017797211"/>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981200" y="718751"/>
            <a:ext cx="8229600" cy="1066800"/>
          </a:xfrm>
        </p:spPr>
        <p:txBody>
          <a:bodyPr/>
          <a:lstStyle/>
          <a:p>
            <a:pPr algn="ctr"/>
            <a:r>
              <a:rPr lang="en-US" altLang="en-US" sz="3500" b="1" dirty="0" smtClean="0"/>
              <a:t>Videos</a:t>
            </a:r>
            <a:endParaRPr lang="en-US" altLang="en-US" sz="3500" b="1" dirty="0"/>
          </a:p>
        </p:txBody>
      </p:sp>
      <p:sp>
        <p:nvSpPr>
          <p:cNvPr id="21507" name="Content Placeholder 2"/>
          <p:cNvSpPr>
            <a:spLocks noGrp="1"/>
          </p:cNvSpPr>
          <p:nvPr>
            <p:ph sz="half" idx="1"/>
          </p:nvPr>
        </p:nvSpPr>
        <p:spPr>
          <a:xfrm>
            <a:off x="617838" y="2384854"/>
            <a:ext cx="5362274" cy="3904735"/>
          </a:xfrm>
        </p:spPr>
        <p:txBody>
          <a:bodyPr>
            <a:normAutofit/>
          </a:bodyPr>
          <a:lstStyle/>
          <a:p>
            <a:r>
              <a:rPr lang="en-US" altLang="en-US" sz="2600" dirty="0"/>
              <a:t>19 Communication students have done internships</a:t>
            </a:r>
          </a:p>
          <a:p>
            <a:r>
              <a:rPr lang="en-US" altLang="en-US" sz="2600" dirty="0" smtClean="0"/>
              <a:t>ECE and Phys Ed students featured on videos</a:t>
            </a:r>
          </a:p>
          <a:p>
            <a:r>
              <a:rPr lang="en-US" altLang="en-US" sz="2600" dirty="0" smtClean="0"/>
              <a:t>Over 700,000 hits/downloads</a:t>
            </a:r>
            <a:endParaRPr lang="en-US" altLang="en-US" sz="2600" dirty="0"/>
          </a:p>
          <a:p>
            <a:r>
              <a:rPr lang="en-US" altLang="en-US" sz="2600" dirty="0"/>
              <a:t>International viewing</a:t>
            </a:r>
          </a:p>
          <a:p>
            <a:r>
              <a:rPr lang="en-US" altLang="en-US" sz="2600" dirty="0"/>
              <a:t>Available on CECE website, YouTube, </a:t>
            </a:r>
            <a:r>
              <a:rPr lang="en-US" altLang="en-US" sz="2600" dirty="0" smtClean="0"/>
              <a:t>iTunes U</a:t>
            </a:r>
          </a:p>
        </p:txBody>
      </p:sp>
      <p:sp>
        <p:nvSpPr>
          <p:cNvPr id="2" name="Content Placeholder 1"/>
          <p:cNvSpPr>
            <a:spLocks noGrp="1"/>
          </p:cNvSpPr>
          <p:nvPr>
            <p:ph sz="half" idx="2"/>
          </p:nvPr>
        </p:nvSpPr>
        <p:spPr/>
        <p:txBody>
          <a:bodyPr/>
          <a:lstStyle/>
          <a:p>
            <a:endParaRPr lang="en-US"/>
          </a:p>
        </p:txBody>
      </p:sp>
      <p:pic>
        <p:nvPicPr>
          <p:cNvPr id="4" name="Picture 3"/>
          <p:cNvPicPr>
            <a:picLocks noChangeAspect="1"/>
          </p:cNvPicPr>
          <p:nvPr/>
        </p:nvPicPr>
        <p:blipFill>
          <a:blip r:embed="rId3"/>
          <a:stretch>
            <a:fillRect/>
          </a:stretch>
        </p:blipFill>
        <p:spPr>
          <a:xfrm>
            <a:off x="200025" y="442912"/>
            <a:ext cx="11791950" cy="5972175"/>
          </a:xfrm>
          <a:prstGeom prst="rect">
            <a:avLst/>
          </a:prstGeom>
        </p:spPr>
      </p:pic>
    </p:spTree>
    <p:extLst>
      <p:ext uri="{BB962C8B-B14F-4D97-AF65-F5344CB8AC3E}">
        <p14:creationId xmlns:p14="http://schemas.microsoft.com/office/powerpoint/2010/main" val="1544792750"/>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3450" y="973668"/>
            <a:ext cx="8841330" cy="706964"/>
          </a:xfrm>
        </p:spPr>
        <p:txBody>
          <a:bodyPr/>
          <a:lstStyle/>
          <a:p>
            <a:pPr algn="ctr"/>
            <a:r>
              <a:rPr lang="en-US" b="1" dirty="0" smtClean="0"/>
              <a:t>Area #4: Supporting Teacher Educators</a:t>
            </a:r>
            <a:br>
              <a:rPr lang="en-US" b="1" dirty="0" smtClean="0"/>
            </a:br>
            <a:r>
              <a:rPr lang="en-US" dirty="0" smtClean="0"/>
              <a:t>Guidance for Using Videos</a:t>
            </a:r>
            <a:endParaRPr lang="en-US" dirty="0"/>
          </a:p>
        </p:txBody>
      </p:sp>
      <p:pic>
        <p:nvPicPr>
          <p:cNvPr id="5" name="Picture 4">
            <a:hlinkClick r:id="rId2"/>
          </p:cNvPr>
          <p:cNvPicPr>
            <a:picLocks noChangeAspect="1"/>
          </p:cNvPicPr>
          <p:nvPr/>
        </p:nvPicPr>
        <p:blipFill>
          <a:blip r:embed="rId3"/>
          <a:stretch>
            <a:fillRect/>
          </a:stretch>
        </p:blipFill>
        <p:spPr>
          <a:xfrm>
            <a:off x="1193657" y="2452177"/>
            <a:ext cx="9816945" cy="3911558"/>
          </a:xfrm>
          <a:prstGeom prst="rect">
            <a:avLst/>
          </a:prstGeom>
        </p:spPr>
      </p:pic>
      <p:sp>
        <p:nvSpPr>
          <p:cNvPr id="7" name="TextBox 6"/>
          <p:cNvSpPr txBox="1"/>
          <p:nvPr/>
        </p:nvSpPr>
        <p:spPr>
          <a:xfrm>
            <a:off x="3435178" y="6437870"/>
            <a:ext cx="5251622" cy="369332"/>
          </a:xfrm>
          <a:prstGeom prst="rect">
            <a:avLst/>
          </a:prstGeom>
          <a:noFill/>
        </p:spPr>
        <p:txBody>
          <a:bodyPr wrap="square" rtlCol="0">
            <a:spAutoFit/>
          </a:bodyPr>
          <a:lstStyle/>
          <a:p>
            <a:r>
              <a:rPr lang="en-US" dirty="0" smtClean="0"/>
              <a:t>More than 40 guidance documents to date</a:t>
            </a:r>
            <a:endParaRPr lang="en-US" dirty="0"/>
          </a:p>
        </p:txBody>
      </p:sp>
    </p:spTree>
    <p:extLst>
      <p:ext uri="{BB962C8B-B14F-4D97-AF65-F5344CB8AC3E}">
        <p14:creationId xmlns:p14="http://schemas.microsoft.com/office/powerpoint/2010/main" val="245532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3365" y="778476"/>
            <a:ext cx="8761413" cy="902156"/>
          </a:xfrm>
        </p:spPr>
        <p:txBody>
          <a:bodyPr/>
          <a:lstStyle/>
          <a:p>
            <a:pPr algn="ctr"/>
            <a:r>
              <a:rPr lang="en-US" sz="3800" b="1" dirty="0" smtClean="0"/>
              <a:t>Supporting Teacher Educators  </a:t>
            </a:r>
            <a:r>
              <a:rPr lang="en-US" sz="3800" dirty="0" smtClean="0"/>
              <a:t>Faculty and Trainer </a:t>
            </a:r>
            <a:r>
              <a:rPr lang="en-US" dirty="0" smtClean="0"/>
              <a:t>Video Clip Library</a:t>
            </a:r>
            <a:endParaRPr lang="en-US" dirty="0"/>
          </a:p>
        </p:txBody>
      </p:sp>
      <p:sp>
        <p:nvSpPr>
          <p:cNvPr id="3" name="Content Placeholder 2"/>
          <p:cNvSpPr>
            <a:spLocks noGrp="1"/>
          </p:cNvSpPr>
          <p:nvPr>
            <p:ph sz="half" idx="1"/>
          </p:nvPr>
        </p:nvSpPr>
        <p:spPr>
          <a:xfrm>
            <a:off x="1154953" y="2603500"/>
            <a:ext cx="5455911" cy="3416301"/>
          </a:xfrm>
        </p:spPr>
        <p:txBody>
          <a:bodyPr>
            <a:normAutofit/>
          </a:bodyPr>
          <a:lstStyle/>
          <a:p>
            <a:r>
              <a:rPr lang="en-US" sz="2400" dirty="0" smtClean="0"/>
              <a:t>300 searchable video clips</a:t>
            </a:r>
          </a:p>
          <a:p>
            <a:r>
              <a:rPr lang="en-US" sz="2400" dirty="0" smtClean="0"/>
              <a:t>342 total minutes</a:t>
            </a:r>
          </a:p>
          <a:p>
            <a:r>
              <a:rPr lang="en-US" sz="2400" dirty="0" smtClean="0"/>
              <a:t>Sorted by 34 categories and subcategories</a:t>
            </a:r>
          </a:p>
          <a:p>
            <a:endParaRPr lang="en-US" sz="2400" dirty="0" smtClean="0"/>
          </a:p>
          <a:p>
            <a:endParaRPr lang="en-US" sz="2400" dirty="0"/>
          </a:p>
        </p:txBody>
      </p:sp>
      <p:pic>
        <p:nvPicPr>
          <p:cNvPr id="5" name="Content Placeholder 4">
            <a:hlinkClick r:id="rId3"/>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432659" y="1891657"/>
            <a:ext cx="3052119" cy="4966343"/>
          </a:xfrm>
        </p:spPr>
      </p:pic>
    </p:spTree>
    <p:extLst>
      <p:ext uri="{BB962C8B-B14F-4D97-AF65-F5344CB8AC3E}">
        <p14:creationId xmlns:p14="http://schemas.microsoft.com/office/powerpoint/2010/main" val="2811150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9405" y="596900"/>
            <a:ext cx="8761413" cy="706964"/>
          </a:xfrm>
        </p:spPr>
        <p:txBody>
          <a:bodyPr/>
          <a:lstStyle/>
          <a:p>
            <a:pPr algn="ctr"/>
            <a:r>
              <a:rPr lang="en-US" b="1" dirty="0" smtClean="0"/>
              <a:t>Video Clip Library</a:t>
            </a:r>
            <a:endParaRPr lang="en-US" b="1"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3"/>
          <a:stretch>
            <a:fillRect/>
          </a:stretch>
        </p:blipFill>
        <p:spPr>
          <a:xfrm>
            <a:off x="38824" y="1435100"/>
            <a:ext cx="12153176" cy="5422900"/>
          </a:xfrm>
          <a:prstGeom prst="rect">
            <a:avLst/>
          </a:prstGeom>
        </p:spPr>
      </p:pic>
    </p:spTree>
    <p:extLst>
      <p:ext uri="{BB962C8B-B14F-4D97-AF65-F5344CB8AC3E}">
        <p14:creationId xmlns:p14="http://schemas.microsoft.com/office/powerpoint/2010/main" val="80017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304800" y="433387"/>
            <a:ext cx="11582400" cy="5991225"/>
          </a:xfrm>
          <a:prstGeom prst="rect">
            <a:avLst/>
          </a:prstGeom>
        </p:spPr>
      </p:pic>
    </p:spTree>
    <p:extLst>
      <p:ext uri="{BB962C8B-B14F-4D97-AF65-F5344CB8AC3E}">
        <p14:creationId xmlns:p14="http://schemas.microsoft.com/office/powerpoint/2010/main" val="185283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type="subTitle" idx="1"/>
          </p:nvPr>
        </p:nvSpPr>
        <p:spPr>
          <a:xfrm>
            <a:off x="2743200" y="4267200"/>
            <a:ext cx="6705600" cy="1524000"/>
          </a:xfrm>
        </p:spPr>
        <p:txBody>
          <a:bodyPr>
            <a:normAutofit/>
          </a:bodyPr>
          <a:lstStyle/>
          <a:p>
            <a:pPr algn="ctr" eaLnBrk="1" hangingPunct="1"/>
            <a:r>
              <a:rPr lang="en-US" altLang="en-US" sz="2800" cap="none" dirty="0" smtClean="0"/>
              <a:t>www.easternct.edu/cece</a:t>
            </a:r>
          </a:p>
          <a:p>
            <a:pPr algn="ctr" eaLnBrk="1" hangingPunct="1"/>
            <a:endParaRPr lang="en-US" altLang="en-US" sz="1200" cap="none" dirty="0" smtClean="0"/>
          </a:p>
          <a:p>
            <a:pPr algn="ctr" eaLnBrk="1" hangingPunct="1"/>
            <a:r>
              <a:rPr lang="en-US" altLang="en-US" sz="2800" cap="none" dirty="0" smtClean="0">
                <a:sym typeface="Wingdings" pitchFamily="2" charset="2"/>
              </a:rPr>
              <a:t>youtube.com/</a:t>
            </a:r>
            <a:r>
              <a:rPr lang="en-US" altLang="en-US" sz="2800" cap="none" dirty="0" err="1" smtClean="0">
                <a:sym typeface="Wingdings" pitchFamily="2" charset="2"/>
              </a:rPr>
              <a:t>earlychildhoodvideos</a:t>
            </a:r>
            <a:endParaRPr lang="en-US" altLang="en-US" sz="2800" cap="none" dirty="0" smtClean="0"/>
          </a:p>
          <a:p>
            <a:pPr eaLnBrk="1" hangingPunct="1"/>
            <a:endParaRPr lang="en-US" altLang="en-US" sz="2800" dirty="0"/>
          </a:p>
          <a:p>
            <a:pPr eaLnBrk="1" hangingPunct="1"/>
            <a:endParaRPr lang="en-US" altLang="en-US" sz="2800" i="1" dirty="0"/>
          </a:p>
          <a:p>
            <a:pPr eaLnBrk="1" hangingPunct="1"/>
            <a:endParaRPr lang="en-US" altLang="en-US" dirty="0" smtClean="0"/>
          </a:p>
        </p:txBody>
      </p:sp>
      <p:pic>
        <p:nvPicPr>
          <p:cNvPr id="30724" name="Picture 6" descr="CECElogo_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1" y="1676400"/>
            <a:ext cx="364458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10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3943" y="973668"/>
            <a:ext cx="8761413" cy="706964"/>
          </a:xfrm>
        </p:spPr>
        <p:txBody>
          <a:bodyPr/>
          <a:lstStyle/>
          <a:p>
            <a:pPr algn="ctr"/>
            <a:r>
              <a:rPr lang="en-US" b="1" dirty="0" smtClean="0"/>
              <a:t>Opportunities for Students at the </a:t>
            </a:r>
            <a:br>
              <a:rPr lang="en-US" b="1" dirty="0" smtClean="0"/>
            </a:br>
            <a:r>
              <a:rPr lang="en-US" b="1" dirty="0" smtClean="0"/>
              <a:t>Child &amp; Family Center</a:t>
            </a:r>
            <a:endParaRPr lang="en-US" b="1" dirty="0"/>
          </a:p>
        </p:txBody>
      </p:sp>
      <p:sp>
        <p:nvSpPr>
          <p:cNvPr id="3" name="Content Placeholder 2"/>
          <p:cNvSpPr>
            <a:spLocks noGrp="1"/>
          </p:cNvSpPr>
          <p:nvPr>
            <p:ph sz="half" idx="1"/>
          </p:nvPr>
        </p:nvSpPr>
        <p:spPr>
          <a:xfrm>
            <a:off x="506627" y="2603500"/>
            <a:ext cx="5003928" cy="3416301"/>
          </a:xfrm>
        </p:spPr>
        <p:txBody>
          <a:bodyPr/>
          <a:lstStyle/>
          <a:p>
            <a:pPr marL="0" indent="0">
              <a:buNone/>
            </a:pPr>
            <a:r>
              <a:rPr lang="en-US" dirty="0" smtClean="0"/>
              <a:t>Each year:</a:t>
            </a:r>
          </a:p>
          <a:p>
            <a:r>
              <a:rPr lang="en-US" dirty="0" smtClean="0"/>
              <a:t>16 – 30 students have field experiences connected to coursework</a:t>
            </a:r>
          </a:p>
          <a:p>
            <a:r>
              <a:rPr lang="en-US" dirty="0" smtClean="0"/>
              <a:t>2 – 6 students have semester-long practicum placements</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88216" y="2361643"/>
            <a:ext cx="4444076" cy="4142052"/>
          </a:xfrm>
        </p:spPr>
      </p:pic>
    </p:spTree>
    <p:extLst>
      <p:ext uri="{BB962C8B-B14F-4D97-AF65-F5344CB8AC3E}">
        <p14:creationId xmlns:p14="http://schemas.microsoft.com/office/powerpoint/2010/main" val="159341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3939" y="973668"/>
            <a:ext cx="8761413" cy="706964"/>
          </a:xfrm>
        </p:spPr>
        <p:txBody>
          <a:bodyPr/>
          <a:lstStyle/>
          <a:p>
            <a:pPr algn="ctr"/>
            <a:r>
              <a:rPr lang="en-US" b="1" dirty="0" smtClean="0"/>
              <a:t>Opportunities for Students at the </a:t>
            </a:r>
            <a:br>
              <a:rPr lang="en-US" b="1" dirty="0" smtClean="0"/>
            </a:br>
            <a:r>
              <a:rPr lang="en-US" b="1" dirty="0" smtClean="0"/>
              <a:t>Child &amp; Family Center</a:t>
            </a:r>
            <a:endParaRPr lang="en-US" b="1" dirty="0"/>
          </a:p>
        </p:txBody>
      </p:sp>
      <p:sp>
        <p:nvSpPr>
          <p:cNvPr id="3" name="Content Placeholder 2"/>
          <p:cNvSpPr>
            <a:spLocks noGrp="1"/>
          </p:cNvSpPr>
          <p:nvPr>
            <p:ph sz="half" idx="1"/>
          </p:nvPr>
        </p:nvSpPr>
        <p:spPr>
          <a:xfrm>
            <a:off x="506627" y="2603500"/>
            <a:ext cx="5003928" cy="3416301"/>
          </a:xfrm>
        </p:spPr>
        <p:txBody>
          <a:bodyPr/>
          <a:lstStyle/>
          <a:p>
            <a:pPr marL="0" indent="0">
              <a:buNone/>
            </a:pPr>
            <a:r>
              <a:rPr lang="en-US" dirty="0" smtClean="0"/>
              <a:t>Each year:</a:t>
            </a:r>
          </a:p>
          <a:p>
            <a:r>
              <a:rPr lang="en-US" dirty="0" smtClean="0"/>
              <a:t>16 – 30 students have field experiences connected to coursework</a:t>
            </a:r>
          </a:p>
          <a:p>
            <a:r>
              <a:rPr lang="en-US" dirty="0" smtClean="0"/>
              <a:t>2 – 6 students have semester-long practicum placements</a:t>
            </a:r>
          </a:p>
          <a:p>
            <a:r>
              <a:rPr lang="en-US" dirty="0" smtClean="0"/>
              <a:t>3 – 9 physical education students lead PE classes (under faculty direction)</a:t>
            </a:r>
          </a:p>
          <a:p>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797423" y="2401039"/>
            <a:ext cx="5694361" cy="3789696"/>
          </a:xfrm>
        </p:spPr>
      </p:pic>
    </p:spTree>
    <p:extLst>
      <p:ext uri="{BB962C8B-B14F-4D97-AF65-F5344CB8AC3E}">
        <p14:creationId xmlns:p14="http://schemas.microsoft.com/office/powerpoint/2010/main" val="251978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3939" y="973668"/>
            <a:ext cx="8761413" cy="706964"/>
          </a:xfrm>
        </p:spPr>
        <p:txBody>
          <a:bodyPr/>
          <a:lstStyle/>
          <a:p>
            <a:pPr algn="ctr"/>
            <a:r>
              <a:rPr lang="en-US" b="1" dirty="0" smtClean="0"/>
              <a:t>Opportunities for Students at the </a:t>
            </a:r>
            <a:br>
              <a:rPr lang="en-US" b="1" dirty="0" smtClean="0"/>
            </a:br>
            <a:r>
              <a:rPr lang="en-US" b="1" dirty="0" smtClean="0"/>
              <a:t>Child &amp; Family Center</a:t>
            </a:r>
            <a:endParaRPr lang="en-US" b="1" dirty="0"/>
          </a:p>
        </p:txBody>
      </p:sp>
      <p:sp>
        <p:nvSpPr>
          <p:cNvPr id="3" name="Content Placeholder 2"/>
          <p:cNvSpPr>
            <a:spLocks noGrp="1"/>
          </p:cNvSpPr>
          <p:nvPr>
            <p:ph sz="half" idx="1"/>
          </p:nvPr>
        </p:nvSpPr>
        <p:spPr>
          <a:xfrm>
            <a:off x="506627" y="2603500"/>
            <a:ext cx="5003928" cy="3416301"/>
          </a:xfrm>
        </p:spPr>
        <p:txBody>
          <a:bodyPr/>
          <a:lstStyle/>
          <a:p>
            <a:pPr marL="0" indent="0">
              <a:buNone/>
            </a:pPr>
            <a:r>
              <a:rPr lang="en-US" dirty="0" smtClean="0"/>
              <a:t>Each year:</a:t>
            </a:r>
          </a:p>
          <a:p>
            <a:r>
              <a:rPr lang="en-US" dirty="0" smtClean="0"/>
              <a:t>16 – 30 students have field experiences connected to coursework</a:t>
            </a:r>
          </a:p>
          <a:p>
            <a:r>
              <a:rPr lang="en-US" dirty="0" smtClean="0"/>
              <a:t>2 – 6 students have semester-long practicum placements</a:t>
            </a:r>
          </a:p>
          <a:p>
            <a:r>
              <a:rPr lang="en-US" dirty="0" smtClean="0"/>
              <a:t>3 – 9 physical education students lead PE classes (under faculty direction)</a:t>
            </a:r>
          </a:p>
          <a:p>
            <a:r>
              <a:rPr lang="en-US" dirty="0"/>
              <a:t>12 – 15 students </a:t>
            </a:r>
            <a:r>
              <a:rPr lang="en-US" dirty="0" smtClean="0"/>
              <a:t>are hired </a:t>
            </a:r>
            <a:r>
              <a:rPr lang="en-US" dirty="0"/>
              <a:t>as teaching aides</a:t>
            </a:r>
          </a:p>
          <a:p>
            <a:endParaRPr lang="en-US" dirty="0"/>
          </a:p>
        </p:txBody>
      </p:sp>
      <p:pic>
        <p:nvPicPr>
          <p:cNvPr id="7"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770605" y="2414717"/>
            <a:ext cx="5822346" cy="3874872"/>
          </a:xfrm>
        </p:spPr>
      </p:pic>
    </p:spTree>
    <p:extLst>
      <p:ext uri="{BB962C8B-B14F-4D97-AF65-F5344CB8AC3E}">
        <p14:creationId xmlns:p14="http://schemas.microsoft.com/office/powerpoint/2010/main" val="291383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981200" y="762000"/>
            <a:ext cx="8229600" cy="1363362"/>
          </a:xfrm>
        </p:spPr>
        <p:txBody>
          <a:bodyPr/>
          <a:lstStyle/>
          <a:p>
            <a:pPr algn="ctr"/>
            <a:r>
              <a:rPr lang="en-US" altLang="en-US" sz="3500" b="1" dirty="0"/>
              <a:t>Center for Early Childhood </a:t>
            </a:r>
            <a:r>
              <a:rPr lang="en-US" altLang="en-US" sz="3500" b="1" dirty="0" smtClean="0"/>
              <a:t>Education</a:t>
            </a:r>
            <a:br>
              <a:rPr lang="en-US" altLang="en-US" sz="3500" b="1" dirty="0" smtClean="0"/>
            </a:br>
            <a:r>
              <a:rPr lang="en-US" altLang="en-US" sz="2800" dirty="0" smtClean="0"/>
              <a:t>Areas of Work</a:t>
            </a:r>
            <a:endParaRPr lang="en-US" altLang="en-US" sz="3500" dirty="0"/>
          </a:p>
        </p:txBody>
      </p:sp>
      <p:sp>
        <p:nvSpPr>
          <p:cNvPr id="12291" name="Content Placeholder 3"/>
          <p:cNvSpPr>
            <a:spLocks noGrp="1"/>
          </p:cNvSpPr>
          <p:nvPr>
            <p:ph sz="half" idx="1"/>
          </p:nvPr>
        </p:nvSpPr>
        <p:spPr>
          <a:xfrm>
            <a:off x="420130" y="2397211"/>
            <a:ext cx="5412259" cy="4038600"/>
          </a:xfrm>
        </p:spPr>
        <p:txBody>
          <a:bodyPr>
            <a:normAutofit fontScale="92500" lnSpcReduction="10000"/>
          </a:bodyPr>
          <a:lstStyle/>
          <a:p>
            <a:r>
              <a:rPr lang="en-US" altLang="en-US" sz="2400" dirty="0"/>
              <a:t>Conduct </a:t>
            </a:r>
            <a:r>
              <a:rPr lang="en-US" altLang="en-US" sz="2400" dirty="0" smtClean="0"/>
              <a:t>research</a:t>
            </a:r>
          </a:p>
          <a:p>
            <a:r>
              <a:rPr lang="en-US" altLang="en-US" sz="2400" dirty="0" smtClean="0"/>
              <a:t>Disseminate research findings</a:t>
            </a:r>
            <a:endParaRPr lang="en-US" altLang="en-US" sz="2400" dirty="0"/>
          </a:p>
          <a:p>
            <a:r>
              <a:rPr lang="en-US" altLang="en-US" sz="2400" dirty="0"/>
              <a:t>Provide </a:t>
            </a:r>
            <a:r>
              <a:rPr lang="en-US" altLang="en-US" sz="2400" dirty="0" smtClean="0"/>
              <a:t>traditional and video-based professional </a:t>
            </a:r>
            <a:r>
              <a:rPr lang="en-US" altLang="en-US" sz="2400" dirty="0"/>
              <a:t>development  </a:t>
            </a:r>
          </a:p>
          <a:p>
            <a:r>
              <a:rPr lang="en-US" altLang="en-US" sz="2400" dirty="0" smtClean="0"/>
              <a:t>Support teacher educators and others who prepare current and future teachers and providers</a:t>
            </a:r>
            <a:endParaRPr lang="en-US" altLang="en-US" sz="2400" dirty="0"/>
          </a:p>
          <a:p>
            <a:pPr marL="0" indent="0">
              <a:buNone/>
            </a:pPr>
            <a:endParaRPr lang="en-US" altLang="en-US" sz="2600" dirty="0" smtClean="0"/>
          </a:p>
          <a:p>
            <a:pPr marL="0" indent="0" algn="ctr">
              <a:buNone/>
            </a:pPr>
            <a:r>
              <a:rPr lang="en-US" altLang="en-US" sz="2400" b="1" i="1" dirty="0" smtClean="0">
                <a:solidFill>
                  <a:srgbClr val="C00000"/>
                </a:solidFill>
              </a:rPr>
              <a:t>$5.4M </a:t>
            </a:r>
            <a:r>
              <a:rPr lang="en-US" altLang="en-US" sz="2400" i="1" dirty="0" smtClean="0">
                <a:solidFill>
                  <a:srgbClr val="C00000"/>
                </a:solidFill>
              </a:rPr>
              <a:t>in grants/contracts received over past 10 years to support this work.</a:t>
            </a:r>
            <a:endParaRPr lang="en-US" altLang="en-US" sz="2400" i="1" dirty="0">
              <a:solidFill>
                <a:srgbClr val="C00000"/>
              </a:solidFill>
            </a:endParaRPr>
          </a:p>
          <a:p>
            <a:endParaRPr lang="en-US" altLang="en-US" dirty="0" smtClean="0"/>
          </a:p>
          <a:p>
            <a:endParaRPr lang="en-US" altLang="en-US" dirty="0" smtClean="0"/>
          </a:p>
          <a:p>
            <a:endParaRPr lang="en-US" altLang="en-US" dirty="0" smtClean="0"/>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08713" y="2513470"/>
            <a:ext cx="5624510" cy="3664907"/>
          </a:xfrm>
        </p:spPr>
      </p:pic>
    </p:spTree>
    <p:extLst>
      <p:ext uri="{BB962C8B-B14F-4D97-AF65-F5344CB8AC3E}">
        <p14:creationId xmlns:p14="http://schemas.microsoft.com/office/powerpoint/2010/main" val="910776424"/>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1"/>
          <p:cNvSpPr>
            <a:spLocks noGrp="1"/>
          </p:cNvSpPr>
          <p:nvPr>
            <p:ph type="title"/>
          </p:nvPr>
        </p:nvSpPr>
        <p:spPr>
          <a:xfrm>
            <a:off x="1716792" y="973668"/>
            <a:ext cx="8761413" cy="706964"/>
          </a:xfrm>
        </p:spPr>
        <p:txBody>
          <a:bodyPr/>
          <a:lstStyle/>
          <a:p>
            <a:pPr algn="ctr"/>
            <a:r>
              <a:rPr lang="en-US" altLang="en-US" sz="4000" b="1" dirty="0" smtClean="0"/>
              <a:t>Area #1: Research</a:t>
            </a:r>
            <a:br>
              <a:rPr lang="en-US" altLang="en-US" sz="4000" b="1" dirty="0" smtClean="0"/>
            </a:br>
            <a:r>
              <a:rPr lang="en-US" altLang="en-US" dirty="0" smtClean="0"/>
              <a:t>24 studies in 10 years</a:t>
            </a:r>
            <a:endParaRPr lang="en-US" altLang="en-US" sz="4000" dirty="0"/>
          </a:p>
        </p:txBody>
      </p:sp>
      <p:pic>
        <p:nvPicPr>
          <p:cNvPr id="3" name="Content Placeholder 2"/>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80426" y="2496065"/>
            <a:ext cx="5474974" cy="3643121"/>
          </a:xfrm>
        </p:spPr>
      </p:pic>
      <p:sp>
        <p:nvSpPr>
          <p:cNvPr id="2" name="Content Placeholder 1"/>
          <p:cNvSpPr>
            <a:spLocks noGrp="1"/>
          </p:cNvSpPr>
          <p:nvPr>
            <p:ph sz="half" idx="2"/>
          </p:nvPr>
        </p:nvSpPr>
        <p:spPr>
          <a:xfrm>
            <a:off x="6208712" y="2335427"/>
            <a:ext cx="4825159" cy="4522573"/>
          </a:xfrm>
        </p:spPr>
        <p:txBody>
          <a:bodyPr>
            <a:normAutofit fontScale="85000" lnSpcReduction="10000"/>
          </a:bodyPr>
          <a:lstStyle/>
          <a:p>
            <a:r>
              <a:rPr lang="en-US" altLang="en-US" sz="2000" dirty="0" smtClean="0"/>
              <a:t>"</a:t>
            </a:r>
            <a:r>
              <a:rPr lang="en-US" altLang="en-US" sz="2000" dirty="0"/>
              <a:t>Good-Fit" teacher-child play interactions and the subsequent autonomous play of preschool children </a:t>
            </a:r>
          </a:p>
          <a:p>
            <a:r>
              <a:rPr lang="en-US" altLang="en-US" sz="2000" dirty="0"/>
              <a:t>Relationship between teacher education/experience and “good-fit” responses to children's play</a:t>
            </a:r>
          </a:p>
          <a:p>
            <a:r>
              <a:rPr lang="en-US" altLang="en-US" sz="2000" dirty="0"/>
              <a:t>The effects of physical and outdoor play on young children's </a:t>
            </a:r>
            <a:r>
              <a:rPr lang="en-US" altLang="en-US" sz="2000" dirty="0" smtClean="0"/>
              <a:t>development</a:t>
            </a:r>
          </a:p>
          <a:p>
            <a:r>
              <a:rPr lang="en-US" sz="2000" dirty="0" smtClean="0"/>
              <a:t>Teacher scaffolding and children’s use of technology</a:t>
            </a:r>
          </a:p>
          <a:p>
            <a:r>
              <a:rPr lang="en-US" sz="2000" dirty="0" smtClean="0"/>
              <a:t>Math talk and early mathematical thinking</a:t>
            </a:r>
          </a:p>
          <a:p>
            <a:r>
              <a:rPr lang="en-US" sz="2000" dirty="0" smtClean="0"/>
              <a:t>Effects of teacher training on early literacy skills in preschoolers</a:t>
            </a:r>
          </a:p>
          <a:p>
            <a:r>
              <a:rPr lang="en-US" sz="2000" dirty="0" smtClean="0"/>
              <a:t>Effects of different toys on children’s play</a:t>
            </a:r>
          </a:p>
          <a:p>
            <a:endParaRPr lang="en-US" dirty="0" smtClean="0"/>
          </a:p>
          <a:p>
            <a:pPr lvl="1"/>
            <a:endParaRPr lang="en-US" dirty="0" smtClean="0"/>
          </a:p>
          <a:p>
            <a:pPr lvl="1"/>
            <a:endParaRPr lang="en-US" dirty="0"/>
          </a:p>
          <a:p>
            <a:endParaRPr lang="en-US" dirty="0"/>
          </a:p>
        </p:txBody>
      </p:sp>
    </p:spTree>
    <p:extLst>
      <p:ext uri="{BB962C8B-B14F-4D97-AF65-F5344CB8AC3E}">
        <p14:creationId xmlns:p14="http://schemas.microsoft.com/office/powerpoint/2010/main" val="4247970895"/>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1"/>
          <p:cNvSpPr>
            <a:spLocks noGrp="1"/>
          </p:cNvSpPr>
          <p:nvPr>
            <p:ph type="title"/>
          </p:nvPr>
        </p:nvSpPr>
        <p:spPr>
          <a:xfrm>
            <a:off x="1686299" y="973668"/>
            <a:ext cx="8761413" cy="706964"/>
          </a:xfrm>
        </p:spPr>
        <p:txBody>
          <a:bodyPr/>
          <a:lstStyle/>
          <a:p>
            <a:pPr algn="ctr"/>
            <a:r>
              <a:rPr lang="en-US" altLang="en-US" sz="4000" b="1" dirty="0" smtClean="0"/>
              <a:t>Research</a:t>
            </a:r>
            <a:endParaRPr lang="en-US" altLang="en-US" sz="4000" b="1" dirty="0"/>
          </a:p>
        </p:txBody>
      </p:sp>
      <p:sp>
        <p:nvSpPr>
          <p:cNvPr id="2" name="Content Placeholder 1"/>
          <p:cNvSpPr>
            <a:spLocks noGrp="1"/>
          </p:cNvSpPr>
          <p:nvPr>
            <p:ph sz="half" idx="2"/>
          </p:nvPr>
        </p:nvSpPr>
        <p:spPr/>
        <p:txBody>
          <a:bodyPr>
            <a:normAutofit/>
          </a:bodyPr>
          <a:lstStyle/>
          <a:p>
            <a:r>
              <a:rPr lang="en-US" dirty="0" smtClean="0"/>
              <a:t>Studies funded </a:t>
            </a:r>
            <a:r>
              <a:rPr lang="en-US" dirty="0"/>
              <a:t>by U.S. Department of Education, Spencer Foundation, Head Start Body Start</a:t>
            </a:r>
          </a:p>
          <a:p>
            <a:endParaRPr lang="en-US" dirty="0"/>
          </a:p>
        </p:txBody>
      </p:sp>
      <p:sp>
        <p:nvSpPr>
          <p:cNvPr id="4" name="Content Placeholder 3"/>
          <p:cNvSpPr>
            <a:spLocks noGrp="1"/>
          </p:cNvSpPr>
          <p:nvPr>
            <p:ph sz="half" idx="1"/>
          </p:nvPr>
        </p:nvSpPr>
        <p:spPr/>
        <p:txBody>
          <a:bodyPr/>
          <a:lstStyle/>
          <a:p>
            <a:endParaRPr lang="en-US"/>
          </a:p>
        </p:txBody>
      </p:sp>
      <p:pic>
        <p:nvPicPr>
          <p:cNvPr id="6" name="Picture 3" descr="E:\Jamie Control.jpg"/>
          <p:cNvPicPr>
            <a:picLocks noChangeAspect="1" noChangeArrowheads="1"/>
          </p:cNvPicPr>
          <p:nvPr/>
        </p:nvPicPr>
        <p:blipFill>
          <a:blip r:embed="rId3" cstate="print"/>
          <a:srcRect/>
          <a:stretch>
            <a:fillRect/>
          </a:stretch>
        </p:blipFill>
        <p:spPr bwMode="auto">
          <a:xfrm>
            <a:off x="399998" y="2387206"/>
            <a:ext cx="5488407" cy="370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5145115"/>
      </p:ext>
    </p:extLst>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9,650057526,C:\Shared Docs\CECE\website\CECE overview.ppc"/>
</p:tagLst>
</file>

<file path=ppt/tags/tag2.xml><?xml version="1.0" encoding="utf-8"?>
<p:tagLst xmlns:a="http://schemas.openxmlformats.org/drawingml/2006/main" xmlns:r="http://schemas.openxmlformats.org/officeDocument/2006/relationships" xmlns:p="http://schemas.openxmlformats.org/presentationml/2006/main">
  <p:tag name="PPSNARRATION" val="7,650057526,C:\Shared Docs\CECE\website\CECE overview.ppc"/>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2">
      <a:dk1>
        <a:sysClr val="windowText" lastClr="000000"/>
      </a:dk1>
      <a:lt1>
        <a:sysClr val="window" lastClr="FFFFFF"/>
      </a:lt1>
      <a:dk2>
        <a:srgbClr val="0E5580"/>
      </a:dk2>
      <a:lt2>
        <a:srgbClr val="EBEBEB"/>
      </a:lt2>
      <a:accent1>
        <a:srgbClr val="900000"/>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2150</TotalTime>
  <Words>963</Words>
  <Application>Microsoft Office PowerPoint</Application>
  <PresentationFormat>Widescreen</PresentationFormat>
  <Paragraphs>178</Paragraphs>
  <Slides>36</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Century Gothic</vt:lpstr>
      <vt:lpstr>Wingdings</vt:lpstr>
      <vt:lpstr>Wingdings 3</vt:lpstr>
      <vt:lpstr>Ion Boardroom</vt:lpstr>
      <vt:lpstr> Center for Early Childhood Education  A National Learning Consortium for Research and Professional Development</vt:lpstr>
      <vt:lpstr>One Piece of a Larger Picture</vt:lpstr>
      <vt:lpstr>Child and Family Development Resource Center</vt:lpstr>
      <vt:lpstr>Opportunities for Students at the  Child &amp; Family Center</vt:lpstr>
      <vt:lpstr>Opportunities for Students at the  Child &amp; Family Center</vt:lpstr>
      <vt:lpstr>Opportunities for Students at the  Child &amp; Family Center</vt:lpstr>
      <vt:lpstr>Center for Early Childhood Education Areas of Work</vt:lpstr>
      <vt:lpstr>Area #1: Research 24 studies in 10 years</vt:lpstr>
      <vt:lpstr>Research</vt:lpstr>
      <vt:lpstr>Research</vt:lpstr>
      <vt:lpstr>Research</vt:lpstr>
      <vt:lpstr>Research</vt:lpstr>
      <vt:lpstr>Research</vt:lpstr>
      <vt:lpstr>Area #2: Research Dissemination</vt:lpstr>
      <vt:lpstr>Research Dissemination</vt:lpstr>
      <vt:lpstr>Research Dissemination</vt:lpstr>
      <vt:lpstr>Research Dissemination</vt:lpstr>
      <vt:lpstr>Research Dissemination</vt:lpstr>
      <vt:lpstr>Area #3: Professional Development</vt:lpstr>
      <vt:lpstr>Professional Development Projects</vt:lpstr>
      <vt:lpstr>Videos</vt:lpstr>
      <vt:lpstr>Videos</vt:lpstr>
      <vt:lpstr>Videos</vt:lpstr>
      <vt:lpstr>Videos</vt:lpstr>
      <vt:lpstr>PowerPoint Presentation</vt:lpstr>
      <vt:lpstr>Videos</vt:lpstr>
      <vt:lpstr>Videos</vt:lpstr>
      <vt:lpstr>Videos</vt:lpstr>
      <vt:lpstr>PowerPoint Presentation</vt:lpstr>
      <vt:lpstr>Videos</vt:lpstr>
      <vt:lpstr>Videos</vt:lpstr>
      <vt:lpstr>Area #4: Supporting Teacher Educators Guidance for Using Videos</vt:lpstr>
      <vt:lpstr>Supporting Teacher Educators  Faculty and Trainer Video Clip Library</vt:lpstr>
      <vt:lpstr>Video Clip Library</vt:lpstr>
      <vt:lpstr>PowerPoint Presentation</vt:lpstr>
      <vt:lpstr>PowerPoint Presentation</vt:lpstr>
    </vt:vector>
  </TitlesOfParts>
  <Company>Eastern Connecticut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CECE</dc:title>
  <dc:creator>DeLapp, Julia (Center for Early Childhood Education)</dc:creator>
  <cp:lastModifiedBy>Swaminathan, Sudha (Education)</cp:lastModifiedBy>
  <cp:revision>48</cp:revision>
  <dcterms:created xsi:type="dcterms:W3CDTF">2016-06-06T15:59:39Z</dcterms:created>
  <dcterms:modified xsi:type="dcterms:W3CDTF">2016-11-15T15:25:19Z</dcterms:modified>
</cp:coreProperties>
</file>