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7" r:id="rId1"/>
  </p:sldMasterIdLst>
  <p:notesMasterIdLst>
    <p:notesMasterId r:id="rId27"/>
  </p:notesMasterIdLst>
  <p:handoutMasterIdLst>
    <p:handoutMasterId r:id="rId28"/>
  </p:handoutMasterIdLst>
  <p:sldIdLst>
    <p:sldId id="348" r:id="rId2"/>
    <p:sldId id="261" r:id="rId3"/>
    <p:sldId id="349" r:id="rId4"/>
    <p:sldId id="340" r:id="rId5"/>
    <p:sldId id="345" r:id="rId6"/>
    <p:sldId id="314" r:id="rId7"/>
    <p:sldId id="277" r:id="rId8"/>
    <p:sldId id="282" r:id="rId9"/>
    <p:sldId id="346" r:id="rId10"/>
    <p:sldId id="355" r:id="rId11"/>
    <p:sldId id="351" r:id="rId12"/>
    <p:sldId id="353" r:id="rId13"/>
    <p:sldId id="347" r:id="rId14"/>
    <p:sldId id="285" r:id="rId15"/>
    <p:sldId id="287" r:id="rId16"/>
    <p:sldId id="288" r:id="rId17"/>
    <p:sldId id="333" r:id="rId18"/>
    <p:sldId id="332" r:id="rId19"/>
    <p:sldId id="365" r:id="rId20"/>
    <p:sldId id="366" r:id="rId21"/>
    <p:sldId id="360" r:id="rId22"/>
    <p:sldId id="361" r:id="rId23"/>
    <p:sldId id="362" r:id="rId24"/>
    <p:sldId id="363" r:id="rId25"/>
    <p:sldId id="364" r:id="rId26"/>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1" autoAdjust="0"/>
    <p:restoredTop sz="90834" autoAdjust="0"/>
  </p:normalViewPr>
  <p:slideViewPr>
    <p:cSldViewPr>
      <p:cViewPr varScale="1">
        <p:scale>
          <a:sx n="62" d="100"/>
          <a:sy n="62" d="100"/>
        </p:scale>
        <p:origin x="171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payroll@easternct.ed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payroll@easternct.edu"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0D4365-1947-43D6-B5F5-DF0A0C83A206}" type="doc">
      <dgm:prSet loTypeId="urn:microsoft.com/office/officeart/2016/7/layout/VerticalSolidActionList" loCatId="List" qsTypeId="urn:microsoft.com/office/officeart/2005/8/quickstyle/simple1" qsCatId="simple" csTypeId="urn:microsoft.com/office/officeart/2005/8/colors/accent0_3" csCatId="mainScheme" phldr="1"/>
      <dgm:spPr/>
      <dgm:t>
        <a:bodyPr/>
        <a:lstStyle/>
        <a:p>
          <a:endParaRPr lang="en-US"/>
        </a:p>
      </dgm:t>
    </dgm:pt>
    <dgm:pt modelId="{5F73C23E-A704-4399-BCAC-E3E9FB472230}">
      <dgm:prSet/>
      <dgm:spPr/>
      <dgm:t>
        <a:bodyPr/>
        <a:lstStyle/>
        <a:p>
          <a:r>
            <a:rPr lang="en-US"/>
            <a:t>Call</a:t>
          </a:r>
        </a:p>
      </dgm:t>
    </dgm:pt>
    <dgm:pt modelId="{D11C1D84-0A44-4F57-B83B-9367A8B3C674}" type="parTrans" cxnId="{A8F5847A-A2A0-4A4C-9869-16D2E9D79035}">
      <dgm:prSet/>
      <dgm:spPr/>
      <dgm:t>
        <a:bodyPr/>
        <a:lstStyle/>
        <a:p>
          <a:endParaRPr lang="en-US"/>
        </a:p>
      </dgm:t>
    </dgm:pt>
    <dgm:pt modelId="{96151D2C-05FD-42FD-AC09-7CD0EE18B66B}" type="sibTrans" cxnId="{A8F5847A-A2A0-4A4C-9869-16D2E9D79035}">
      <dgm:prSet/>
      <dgm:spPr/>
      <dgm:t>
        <a:bodyPr/>
        <a:lstStyle/>
        <a:p>
          <a:endParaRPr lang="en-US"/>
        </a:p>
      </dgm:t>
    </dgm:pt>
    <dgm:pt modelId="{C477DCBB-3F0D-431E-87D9-8433D9962603}">
      <dgm:prSet/>
      <dgm:spPr/>
      <dgm:t>
        <a:bodyPr/>
        <a:lstStyle/>
        <a:p>
          <a:r>
            <a:rPr lang="en-US" dirty="0">
              <a:latin typeface="+mj-lt"/>
            </a:rPr>
            <a:t>860-465-5746</a:t>
          </a:r>
        </a:p>
      </dgm:t>
    </dgm:pt>
    <dgm:pt modelId="{CECFF066-62A4-4115-8CD9-CBCF6757838F}" type="parTrans" cxnId="{49F9F44A-86C4-4A6B-A116-88EAD0B91491}">
      <dgm:prSet/>
      <dgm:spPr/>
      <dgm:t>
        <a:bodyPr/>
        <a:lstStyle/>
        <a:p>
          <a:endParaRPr lang="en-US"/>
        </a:p>
      </dgm:t>
    </dgm:pt>
    <dgm:pt modelId="{A1F70660-BE3B-486D-9145-3CE470774ED9}" type="sibTrans" cxnId="{49F9F44A-86C4-4A6B-A116-88EAD0B91491}">
      <dgm:prSet/>
      <dgm:spPr/>
      <dgm:t>
        <a:bodyPr/>
        <a:lstStyle/>
        <a:p>
          <a:endParaRPr lang="en-US"/>
        </a:p>
      </dgm:t>
    </dgm:pt>
    <dgm:pt modelId="{DB34EBF9-5BDB-4267-940D-5B151EC584AC}">
      <dgm:prSet/>
      <dgm:spPr/>
      <dgm:t>
        <a:bodyPr/>
        <a:lstStyle/>
        <a:p>
          <a:r>
            <a:rPr lang="en-US"/>
            <a:t>Email</a:t>
          </a:r>
        </a:p>
      </dgm:t>
    </dgm:pt>
    <dgm:pt modelId="{40B7C242-2C6F-4CA4-9DE5-1D1377DDB49C}" type="parTrans" cxnId="{39B2F5B1-5F83-462D-879D-FB59AB8F70F5}">
      <dgm:prSet/>
      <dgm:spPr/>
      <dgm:t>
        <a:bodyPr/>
        <a:lstStyle/>
        <a:p>
          <a:endParaRPr lang="en-US"/>
        </a:p>
      </dgm:t>
    </dgm:pt>
    <dgm:pt modelId="{99F57EEE-9553-445E-9B80-8F9FCB28CB71}" type="sibTrans" cxnId="{39B2F5B1-5F83-462D-879D-FB59AB8F70F5}">
      <dgm:prSet/>
      <dgm:spPr/>
      <dgm:t>
        <a:bodyPr/>
        <a:lstStyle/>
        <a:p>
          <a:endParaRPr lang="en-US"/>
        </a:p>
      </dgm:t>
    </dgm:pt>
    <dgm:pt modelId="{B6BF4217-F7BD-4993-855A-50939E34EB27}">
      <dgm:prSet/>
      <dgm:spPr/>
      <dgm:t>
        <a:bodyPr/>
        <a:lstStyle/>
        <a:p>
          <a:r>
            <a:rPr lang="en-US" dirty="0">
              <a:latin typeface="+mj-lt"/>
            </a:rPr>
            <a:t>payroll@easternct.edu </a:t>
          </a:r>
        </a:p>
      </dgm:t>
    </dgm:pt>
    <dgm:pt modelId="{62DE075A-F3C7-46CA-813C-6E2E627B17B5}" type="parTrans" cxnId="{71CF576E-2544-419E-8336-2B67F83764E4}">
      <dgm:prSet/>
      <dgm:spPr/>
      <dgm:t>
        <a:bodyPr/>
        <a:lstStyle/>
        <a:p>
          <a:endParaRPr lang="en-US"/>
        </a:p>
      </dgm:t>
    </dgm:pt>
    <dgm:pt modelId="{A8ED1E62-8FA4-47DD-B1FC-91512309C28D}" type="sibTrans" cxnId="{71CF576E-2544-419E-8336-2B67F83764E4}">
      <dgm:prSet/>
      <dgm:spPr/>
      <dgm:t>
        <a:bodyPr/>
        <a:lstStyle/>
        <a:p>
          <a:endParaRPr lang="en-US"/>
        </a:p>
      </dgm:t>
    </dgm:pt>
    <dgm:pt modelId="{AA91C2A2-2CF3-4737-8149-42DEFE10ED47}">
      <dgm:prSet/>
      <dgm:spPr/>
      <dgm:t>
        <a:bodyPr/>
        <a:lstStyle/>
        <a:p>
          <a:r>
            <a:rPr lang="en-US"/>
            <a:t>Visit the Website</a:t>
          </a:r>
        </a:p>
      </dgm:t>
    </dgm:pt>
    <dgm:pt modelId="{4C307CA2-CA83-4DBA-9017-DB9D2900F643}" type="parTrans" cxnId="{5AD7F747-233D-4016-A15E-A2C90102E787}">
      <dgm:prSet/>
      <dgm:spPr/>
      <dgm:t>
        <a:bodyPr/>
        <a:lstStyle/>
        <a:p>
          <a:endParaRPr lang="en-US"/>
        </a:p>
      </dgm:t>
    </dgm:pt>
    <dgm:pt modelId="{AEDBA6A4-F138-4AE8-BDBD-28F55BB8E6FF}" type="sibTrans" cxnId="{5AD7F747-233D-4016-A15E-A2C90102E787}">
      <dgm:prSet/>
      <dgm:spPr/>
      <dgm:t>
        <a:bodyPr/>
        <a:lstStyle/>
        <a:p>
          <a:endParaRPr lang="en-US"/>
        </a:p>
      </dgm:t>
    </dgm:pt>
    <dgm:pt modelId="{17DA230F-653D-4490-9FF8-14CDEEA65F5F}">
      <dgm:prSet/>
      <dgm:spPr/>
      <dgm:t>
        <a:bodyPr/>
        <a:lstStyle/>
        <a:p>
          <a:r>
            <a:rPr lang="en-US" dirty="0">
              <a:latin typeface="+mj-lt"/>
            </a:rPr>
            <a:t>https://www.easternct.edu/fiscal-affairs/payroll.html</a:t>
          </a:r>
        </a:p>
      </dgm:t>
    </dgm:pt>
    <dgm:pt modelId="{D97C1785-A09B-45F7-B3FD-3755DCC386A2}" type="parTrans" cxnId="{4FA8FD06-B9FB-4C83-B3C1-CA2960D007CC}">
      <dgm:prSet/>
      <dgm:spPr/>
      <dgm:t>
        <a:bodyPr/>
        <a:lstStyle/>
        <a:p>
          <a:endParaRPr lang="en-US"/>
        </a:p>
      </dgm:t>
    </dgm:pt>
    <dgm:pt modelId="{A53930F6-16C8-4459-953C-3E7F9450B546}" type="sibTrans" cxnId="{4FA8FD06-B9FB-4C83-B3C1-CA2960D007CC}">
      <dgm:prSet/>
      <dgm:spPr/>
      <dgm:t>
        <a:bodyPr/>
        <a:lstStyle/>
        <a:p>
          <a:endParaRPr lang="en-US"/>
        </a:p>
      </dgm:t>
    </dgm:pt>
    <dgm:pt modelId="{BAD911C5-2565-46EF-A711-DC3D919A9B04}">
      <dgm:prSet/>
      <dgm:spPr/>
      <dgm:t>
        <a:bodyPr/>
        <a:lstStyle/>
        <a:p>
          <a:r>
            <a:rPr lang="en-US"/>
            <a:t>Password Resets</a:t>
          </a:r>
        </a:p>
      </dgm:t>
    </dgm:pt>
    <dgm:pt modelId="{73F1F0B6-FF27-448A-B013-01FE9AA446F6}" type="parTrans" cxnId="{97D3ED93-F246-4BE6-8E1D-B50EE68F5C65}">
      <dgm:prSet/>
      <dgm:spPr/>
      <dgm:t>
        <a:bodyPr/>
        <a:lstStyle/>
        <a:p>
          <a:endParaRPr lang="en-US"/>
        </a:p>
      </dgm:t>
    </dgm:pt>
    <dgm:pt modelId="{5C79C73D-1604-46E4-842B-1B967795318F}" type="sibTrans" cxnId="{97D3ED93-F246-4BE6-8E1D-B50EE68F5C65}">
      <dgm:prSet/>
      <dgm:spPr/>
      <dgm:t>
        <a:bodyPr/>
        <a:lstStyle/>
        <a:p>
          <a:endParaRPr lang="en-US"/>
        </a:p>
      </dgm:t>
    </dgm:pt>
    <dgm:pt modelId="{A052E374-E44C-4A2F-89C3-40EC3331D4F1}">
      <dgm:prSet custT="1"/>
      <dgm:spPr/>
      <dgm:t>
        <a:bodyPr/>
        <a:lstStyle/>
        <a:p>
          <a:r>
            <a:rPr lang="en-US" sz="1800" dirty="0">
              <a:latin typeface="+mj-lt"/>
            </a:rPr>
            <a:t>For password resets email payroll at </a:t>
          </a:r>
          <a:r>
            <a:rPr lang="en-US" sz="1800" dirty="0">
              <a:latin typeface="+mj-lt"/>
              <a:hlinkClick xmlns:r="http://schemas.openxmlformats.org/officeDocument/2006/relationships" r:id="rId1"/>
            </a:rPr>
            <a:t>payroll@easternct.edu</a:t>
          </a:r>
          <a:r>
            <a:rPr lang="en-US" sz="1800" dirty="0">
              <a:latin typeface="+mj-lt"/>
            </a:rPr>
            <a:t>. </a:t>
          </a:r>
        </a:p>
      </dgm:t>
    </dgm:pt>
    <dgm:pt modelId="{A5422FDB-C36C-4047-9F51-4881F16E2198}" type="parTrans" cxnId="{D851DD97-8C97-4A4F-9C04-4CE19C9C00C6}">
      <dgm:prSet/>
      <dgm:spPr/>
      <dgm:t>
        <a:bodyPr/>
        <a:lstStyle/>
        <a:p>
          <a:endParaRPr lang="en-US"/>
        </a:p>
      </dgm:t>
    </dgm:pt>
    <dgm:pt modelId="{2CA8BE84-DF94-4C1E-B1DE-1B4639E4C10E}" type="sibTrans" cxnId="{D851DD97-8C97-4A4F-9C04-4CE19C9C00C6}">
      <dgm:prSet/>
      <dgm:spPr/>
      <dgm:t>
        <a:bodyPr/>
        <a:lstStyle/>
        <a:p>
          <a:endParaRPr lang="en-US"/>
        </a:p>
      </dgm:t>
    </dgm:pt>
    <dgm:pt modelId="{ED9B1CF3-B83D-4B94-8C81-35E2903BFEE0}">
      <dgm:prSet custT="1"/>
      <dgm:spPr/>
      <dgm:t>
        <a:bodyPr/>
        <a:lstStyle/>
        <a:p>
          <a:r>
            <a:rPr lang="en-US" sz="1800" dirty="0">
              <a:latin typeface="+mj-lt"/>
            </a:rPr>
            <a:t>All requests must come from an Eastern email.</a:t>
          </a:r>
        </a:p>
      </dgm:t>
    </dgm:pt>
    <dgm:pt modelId="{00B10F6F-B5C5-432A-BABF-0CDC4CA60084}" type="parTrans" cxnId="{695A6CB2-EA38-469A-A84C-A36EE04C42DF}">
      <dgm:prSet/>
      <dgm:spPr/>
      <dgm:t>
        <a:bodyPr/>
        <a:lstStyle/>
        <a:p>
          <a:endParaRPr lang="en-US"/>
        </a:p>
      </dgm:t>
    </dgm:pt>
    <dgm:pt modelId="{A48E028C-D1CA-4733-8F78-9E12AE694435}" type="sibTrans" cxnId="{695A6CB2-EA38-469A-A84C-A36EE04C42DF}">
      <dgm:prSet/>
      <dgm:spPr/>
      <dgm:t>
        <a:bodyPr/>
        <a:lstStyle/>
        <a:p>
          <a:endParaRPr lang="en-US"/>
        </a:p>
      </dgm:t>
    </dgm:pt>
    <dgm:pt modelId="{B62E5129-E806-4900-AF9B-198877D2C4B1}" type="pres">
      <dgm:prSet presAssocID="{9F0D4365-1947-43D6-B5F5-DF0A0C83A206}" presName="Name0" presStyleCnt="0">
        <dgm:presLayoutVars>
          <dgm:dir/>
          <dgm:animLvl val="lvl"/>
          <dgm:resizeHandles val="exact"/>
        </dgm:presLayoutVars>
      </dgm:prSet>
      <dgm:spPr/>
    </dgm:pt>
    <dgm:pt modelId="{27CD1ADC-BC46-4DC1-A089-93B7208AF200}" type="pres">
      <dgm:prSet presAssocID="{5F73C23E-A704-4399-BCAC-E3E9FB472230}" presName="linNode" presStyleCnt="0"/>
      <dgm:spPr/>
    </dgm:pt>
    <dgm:pt modelId="{B9D91D0B-26E8-45FB-9844-8E70114E03F7}" type="pres">
      <dgm:prSet presAssocID="{5F73C23E-A704-4399-BCAC-E3E9FB472230}" presName="parentText" presStyleLbl="alignNode1" presStyleIdx="0" presStyleCnt="4">
        <dgm:presLayoutVars>
          <dgm:chMax val="1"/>
          <dgm:bulletEnabled/>
        </dgm:presLayoutVars>
      </dgm:prSet>
      <dgm:spPr/>
    </dgm:pt>
    <dgm:pt modelId="{FDB2C107-C979-4F0C-AB6E-3EFEA903FA3D}" type="pres">
      <dgm:prSet presAssocID="{5F73C23E-A704-4399-BCAC-E3E9FB472230}" presName="descendantText" presStyleLbl="alignAccFollowNode1" presStyleIdx="0" presStyleCnt="4">
        <dgm:presLayoutVars>
          <dgm:bulletEnabled/>
        </dgm:presLayoutVars>
      </dgm:prSet>
      <dgm:spPr/>
    </dgm:pt>
    <dgm:pt modelId="{634F49C0-8DCA-4439-A4FE-E8798A135622}" type="pres">
      <dgm:prSet presAssocID="{96151D2C-05FD-42FD-AC09-7CD0EE18B66B}" presName="sp" presStyleCnt="0"/>
      <dgm:spPr/>
    </dgm:pt>
    <dgm:pt modelId="{9CC691A0-16B9-40D9-B4E3-6EAC2C0D6B6D}" type="pres">
      <dgm:prSet presAssocID="{DB34EBF9-5BDB-4267-940D-5B151EC584AC}" presName="linNode" presStyleCnt="0"/>
      <dgm:spPr/>
    </dgm:pt>
    <dgm:pt modelId="{A658BE4E-218A-4F6F-B4CF-FEB9A2FE38FE}" type="pres">
      <dgm:prSet presAssocID="{DB34EBF9-5BDB-4267-940D-5B151EC584AC}" presName="parentText" presStyleLbl="alignNode1" presStyleIdx="1" presStyleCnt="4">
        <dgm:presLayoutVars>
          <dgm:chMax val="1"/>
          <dgm:bulletEnabled/>
        </dgm:presLayoutVars>
      </dgm:prSet>
      <dgm:spPr/>
    </dgm:pt>
    <dgm:pt modelId="{EC87F547-6BEC-4936-8650-E2F6C0FDEAB1}" type="pres">
      <dgm:prSet presAssocID="{DB34EBF9-5BDB-4267-940D-5B151EC584AC}" presName="descendantText" presStyleLbl="alignAccFollowNode1" presStyleIdx="1" presStyleCnt="4">
        <dgm:presLayoutVars>
          <dgm:bulletEnabled/>
        </dgm:presLayoutVars>
      </dgm:prSet>
      <dgm:spPr/>
    </dgm:pt>
    <dgm:pt modelId="{5EB5EFDE-9D00-4B18-8FEF-13DB486CEA89}" type="pres">
      <dgm:prSet presAssocID="{99F57EEE-9553-445E-9B80-8F9FCB28CB71}" presName="sp" presStyleCnt="0"/>
      <dgm:spPr/>
    </dgm:pt>
    <dgm:pt modelId="{D878DFF9-B6C2-4D9C-AEEE-18BA975EED55}" type="pres">
      <dgm:prSet presAssocID="{AA91C2A2-2CF3-4737-8149-42DEFE10ED47}" presName="linNode" presStyleCnt="0"/>
      <dgm:spPr/>
    </dgm:pt>
    <dgm:pt modelId="{C6FD6FB0-C7EF-4ADB-81DA-F1F7D3362FFB}" type="pres">
      <dgm:prSet presAssocID="{AA91C2A2-2CF3-4737-8149-42DEFE10ED47}" presName="parentText" presStyleLbl="alignNode1" presStyleIdx="2" presStyleCnt="4">
        <dgm:presLayoutVars>
          <dgm:chMax val="1"/>
          <dgm:bulletEnabled/>
        </dgm:presLayoutVars>
      </dgm:prSet>
      <dgm:spPr/>
    </dgm:pt>
    <dgm:pt modelId="{90DE1A61-DB93-4C93-AE07-DFB8D64BF570}" type="pres">
      <dgm:prSet presAssocID="{AA91C2A2-2CF3-4737-8149-42DEFE10ED47}" presName="descendantText" presStyleLbl="alignAccFollowNode1" presStyleIdx="2" presStyleCnt="4">
        <dgm:presLayoutVars>
          <dgm:bulletEnabled/>
        </dgm:presLayoutVars>
      </dgm:prSet>
      <dgm:spPr/>
    </dgm:pt>
    <dgm:pt modelId="{A0322DCF-177B-4B0B-AAF1-DCC89906E48B}" type="pres">
      <dgm:prSet presAssocID="{AEDBA6A4-F138-4AE8-BDBD-28F55BB8E6FF}" presName="sp" presStyleCnt="0"/>
      <dgm:spPr/>
    </dgm:pt>
    <dgm:pt modelId="{8E5DE67A-FE87-4E9A-BD1B-F65229769780}" type="pres">
      <dgm:prSet presAssocID="{BAD911C5-2565-46EF-A711-DC3D919A9B04}" presName="linNode" presStyleCnt="0"/>
      <dgm:spPr/>
    </dgm:pt>
    <dgm:pt modelId="{DBDA8B06-8EBB-43CC-BD68-7A4E1B24891C}" type="pres">
      <dgm:prSet presAssocID="{BAD911C5-2565-46EF-A711-DC3D919A9B04}" presName="parentText" presStyleLbl="alignNode1" presStyleIdx="3" presStyleCnt="4">
        <dgm:presLayoutVars>
          <dgm:chMax val="1"/>
          <dgm:bulletEnabled/>
        </dgm:presLayoutVars>
      </dgm:prSet>
      <dgm:spPr/>
    </dgm:pt>
    <dgm:pt modelId="{70988BA8-6FA8-4793-B73A-9010CA745CE2}" type="pres">
      <dgm:prSet presAssocID="{BAD911C5-2565-46EF-A711-DC3D919A9B04}" presName="descendantText" presStyleLbl="alignAccFollowNode1" presStyleIdx="3" presStyleCnt="4">
        <dgm:presLayoutVars>
          <dgm:bulletEnabled/>
        </dgm:presLayoutVars>
      </dgm:prSet>
      <dgm:spPr/>
    </dgm:pt>
  </dgm:ptLst>
  <dgm:cxnLst>
    <dgm:cxn modelId="{4FA8FD06-B9FB-4C83-B3C1-CA2960D007CC}" srcId="{AA91C2A2-2CF3-4737-8149-42DEFE10ED47}" destId="{17DA230F-653D-4490-9FF8-14CDEEA65F5F}" srcOrd="0" destOrd="0" parTransId="{D97C1785-A09B-45F7-B3FD-3755DCC386A2}" sibTransId="{A53930F6-16C8-4459-953C-3E7F9450B546}"/>
    <dgm:cxn modelId="{9E5AB809-5DAC-47C3-85F1-F40065C45A80}" type="presOf" srcId="{17DA230F-653D-4490-9FF8-14CDEEA65F5F}" destId="{90DE1A61-DB93-4C93-AE07-DFB8D64BF570}" srcOrd="0" destOrd="0" presId="urn:microsoft.com/office/officeart/2016/7/layout/VerticalSolidActionList"/>
    <dgm:cxn modelId="{2F30CE29-6268-46B0-91DA-11CFF63AC4F5}" type="presOf" srcId="{B6BF4217-F7BD-4993-855A-50939E34EB27}" destId="{EC87F547-6BEC-4936-8650-E2F6C0FDEAB1}" srcOrd="0" destOrd="0" presId="urn:microsoft.com/office/officeart/2016/7/layout/VerticalSolidActionList"/>
    <dgm:cxn modelId="{EB57E42F-B312-417C-994D-92B756157A28}" type="presOf" srcId="{9F0D4365-1947-43D6-B5F5-DF0A0C83A206}" destId="{B62E5129-E806-4900-AF9B-198877D2C4B1}" srcOrd="0" destOrd="0" presId="urn:microsoft.com/office/officeart/2016/7/layout/VerticalSolidActionList"/>
    <dgm:cxn modelId="{0A9B2240-BF68-4B29-B213-5E4D33852C1A}" type="presOf" srcId="{DB34EBF9-5BDB-4267-940D-5B151EC584AC}" destId="{A658BE4E-218A-4F6F-B4CF-FEB9A2FE38FE}" srcOrd="0" destOrd="0" presId="urn:microsoft.com/office/officeart/2016/7/layout/VerticalSolidActionList"/>
    <dgm:cxn modelId="{B7148760-4A7D-47DD-8A4E-F1E896B8D9CC}" type="presOf" srcId="{C477DCBB-3F0D-431E-87D9-8433D9962603}" destId="{FDB2C107-C979-4F0C-AB6E-3EFEA903FA3D}" srcOrd="0" destOrd="0" presId="urn:microsoft.com/office/officeart/2016/7/layout/VerticalSolidActionList"/>
    <dgm:cxn modelId="{5AD7F747-233D-4016-A15E-A2C90102E787}" srcId="{9F0D4365-1947-43D6-B5F5-DF0A0C83A206}" destId="{AA91C2A2-2CF3-4737-8149-42DEFE10ED47}" srcOrd="2" destOrd="0" parTransId="{4C307CA2-CA83-4DBA-9017-DB9D2900F643}" sibTransId="{AEDBA6A4-F138-4AE8-BDBD-28F55BB8E6FF}"/>
    <dgm:cxn modelId="{49F9F44A-86C4-4A6B-A116-88EAD0B91491}" srcId="{5F73C23E-A704-4399-BCAC-E3E9FB472230}" destId="{C477DCBB-3F0D-431E-87D9-8433D9962603}" srcOrd="0" destOrd="0" parTransId="{CECFF066-62A4-4115-8CD9-CBCF6757838F}" sibTransId="{A1F70660-BE3B-486D-9145-3CE470774ED9}"/>
    <dgm:cxn modelId="{71CF576E-2544-419E-8336-2B67F83764E4}" srcId="{DB34EBF9-5BDB-4267-940D-5B151EC584AC}" destId="{B6BF4217-F7BD-4993-855A-50939E34EB27}" srcOrd="0" destOrd="0" parTransId="{62DE075A-F3C7-46CA-813C-6E2E627B17B5}" sibTransId="{A8ED1E62-8FA4-47DD-B1FC-91512309C28D}"/>
    <dgm:cxn modelId="{A16F2854-BF2C-4E21-B088-77284270CAF3}" type="presOf" srcId="{BAD911C5-2565-46EF-A711-DC3D919A9B04}" destId="{DBDA8B06-8EBB-43CC-BD68-7A4E1B24891C}" srcOrd="0" destOrd="0" presId="urn:microsoft.com/office/officeart/2016/7/layout/VerticalSolidActionList"/>
    <dgm:cxn modelId="{A8F5847A-A2A0-4A4C-9869-16D2E9D79035}" srcId="{9F0D4365-1947-43D6-B5F5-DF0A0C83A206}" destId="{5F73C23E-A704-4399-BCAC-E3E9FB472230}" srcOrd="0" destOrd="0" parTransId="{D11C1D84-0A44-4F57-B83B-9367A8B3C674}" sibTransId="{96151D2C-05FD-42FD-AC09-7CD0EE18B66B}"/>
    <dgm:cxn modelId="{99F0E98B-93A6-42DC-A75C-C49832183187}" type="presOf" srcId="{A052E374-E44C-4A2F-89C3-40EC3331D4F1}" destId="{70988BA8-6FA8-4793-B73A-9010CA745CE2}" srcOrd="0" destOrd="0" presId="urn:microsoft.com/office/officeart/2016/7/layout/VerticalSolidActionList"/>
    <dgm:cxn modelId="{97D3ED93-F246-4BE6-8E1D-B50EE68F5C65}" srcId="{9F0D4365-1947-43D6-B5F5-DF0A0C83A206}" destId="{BAD911C5-2565-46EF-A711-DC3D919A9B04}" srcOrd="3" destOrd="0" parTransId="{73F1F0B6-FF27-448A-B013-01FE9AA446F6}" sibTransId="{5C79C73D-1604-46E4-842B-1B967795318F}"/>
    <dgm:cxn modelId="{D851DD97-8C97-4A4F-9C04-4CE19C9C00C6}" srcId="{BAD911C5-2565-46EF-A711-DC3D919A9B04}" destId="{A052E374-E44C-4A2F-89C3-40EC3331D4F1}" srcOrd="0" destOrd="0" parTransId="{A5422FDB-C36C-4047-9F51-4881F16E2198}" sibTransId="{2CA8BE84-DF94-4C1E-B1DE-1B4639E4C10E}"/>
    <dgm:cxn modelId="{39B2F5B1-5F83-462D-879D-FB59AB8F70F5}" srcId="{9F0D4365-1947-43D6-B5F5-DF0A0C83A206}" destId="{DB34EBF9-5BDB-4267-940D-5B151EC584AC}" srcOrd="1" destOrd="0" parTransId="{40B7C242-2C6F-4CA4-9DE5-1D1377DDB49C}" sibTransId="{99F57EEE-9553-445E-9B80-8F9FCB28CB71}"/>
    <dgm:cxn modelId="{695A6CB2-EA38-469A-A84C-A36EE04C42DF}" srcId="{BAD911C5-2565-46EF-A711-DC3D919A9B04}" destId="{ED9B1CF3-B83D-4B94-8C81-35E2903BFEE0}" srcOrd="1" destOrd="0" parTransId="{00B10F6F-B5C5-432A-BABF-0CDC4CA60084}" sibTransId="{A48E028C-D1CA-4733-8F78-9E12AE694435}"/>
    <dgm:cxn modelId="{705D93B5-FD12-4A37-BA22-809A5C9A1F90}" type="presOf" srcId="{AA91C2A2-2CF3-4737-8149-42DEFE10ED47}" destId="{C6FD6FB0-C7EF-4ADB-81DA-F1F7D3362FFB}" srcOrd="0" destOrd="0" presId="urn:microsoft.com/office/officeart/2016/7/layout/VerticalSolidActionList"/>
    <dgm:cxn modelId="{BDED51BC-8AE2-43C8-A48B-DB3CB88A6A32}" type="presOf" srcId="{5F73C23E-A704-4399-BCAC-E3E9FB472230}" destId="{B9D91D0B-26E8-45FB-9844-8E70114E03F7}" srcOrd="0" destOrd="0" presId="urn:microsoft.com/office/officeart/2016/7/layout/VerticalSolidActionList"/>
    <dgm:cxn modelId="{8D33A6BF-F0E7-4CF8-AA9A-891C9458B8C1}" type="presOf" srcId="{ED9B1CF3-B83D-4B94-8C81-35E2903BFEE0}" destId="{70988BA8-6FA8-4793-B73A-9010CA745CE2}" srcOrd="0" destOrd="1" presId="urn:microsoft.com/office/officeart/2016/7/layout/VerticalSolidActionList"/>
    <dgm:cxn modelId="{D9628EA7-A469-42E4-959D-15E11F867F1D}" type="presParOf" srcId="{B62E5129-E806-4900-AF9B-198877D2C4B1}" destId="{27CD1ADC-BC46-4DC1-A089-93B7208AF200}" srcOrd="0" destOrd="0" presId="urn:microsoft.com/office/officeart/2016/7/layout/VerticalSolidActionList"/>
    <dgm:cxn modelId="{38637237-6889-4296-9E6A-E7C902D41B37}" type="presParOf" srcId="{27CD1ADC-BC46-4DC1-A089-93B7208AF200}" destId="{B9D91D0B-26E8-45FB-9844-8E70114E03F7}" srcOrd="0" destOrd="0" presId="urn:microsoft.com/office/officeart/2016/7/layout/VerticalSolidActionList"/>
    <dgm:cxn modelId="{D21C8C35-C162-45F2-BB53-B5EB3ADE9E58}" type="presParOf" srcId="{27CD1ADC-BC46-4DC1-A089-93B7208AF200}" destId="{FDB2C107-C979-4F0C-AB6E-3EFEA903FA3D}" srcOrd="1" destOrd="0" presId="urn:microsoft.com/office/officeart/2016/7/layout/VerticalSolidActionList"/>
    <dgm:cxn modelId="{A6F394BC-E428-42D8-A549-BE9227878241}" type="presParOf" srcId="{B62E5129-E806-4900-AF9B-198877D2C4B1}" destId="{634F49C0-8DCA-4439-A4FE-E8798A135622}" srcOrd="1" destOrd="0" presId="urn:microsoft.com/office/officeart/2016/7/layout/VerticalSolidActionList"/>
    <dgm:cxn modelId="{8AE36F16-5F5E-4D42-AAE8-BE37D798C885}" type="presParOf" srcId="{B62E5129-E806-4900-AF9B-198877D2C4B1}" destId="{9CC691A0-16B9-40D9-B4E3-6EAC2C0D6B6D}" srcOrd="2" destOrd="0" presId="urn:microsoft.com/office/officeart/2016/7/layout/VerticalSolidActionList"/>
    <dgm:cxn modelId="{59184399-2747-4B85-8324-CB43A7D283FD}" type="presParOf" srcId="{9CC691A0-16B9-40D9-B4E3-6EAC2C0D6B6D}" destId="{A658BE4E-218A-4F6F-B4CF-FEB9A2FE38FE}" srcOrd="0" destOrd="0" presId="urn:microsoft.com/office/officeart/2016/7/layout/VerticalSolidActionList"/>
    <dgm:cxn modelId="{C3996E07-5CCC-4D0E-8DE4-2175EA0275E1}" type="presParOf" srcId="{9CC691A0-16B9-40D9-B4E3-6EAC2C0D6B6D}" destId="{EC87F547-6BEC-4936-8650-E2F6C0FDEAB1}" srcOrd="1" destOrd="0" presId="urn:microsoft.com/office/officeart/2016/7/layout/VerticalSolidActionList"/>
    <dgm:cxn modelId="{8E1DFC36-7FB6-4E73-B040-25919B8AFE15}" type="presParOf" srcId="{B62E5129-E806-4900-AF9B-198877D2C4B1}" destId="{5EB5EFDE-9D00-4B18-8FEF-13DB486CEA89}" srcOrd="3" destOrd="0" presId="urn:microsoft.com/office/officeart/2016/7/layout/VerticalSolidActionList"/>
    <dgm:cxn modelId="{AA7CE067-D991-46B6-9339-E3FE9E80D98E}" type="presParOf" srcId="{B62E5129-E806-4900-AF9B-198877D2C4B1}" destId="{D878DFF9-B6C2-4D9C-AEEE-18BA975EED55}" srcOrd="4" destOrd="0" presId="urn:microsoft.com/office/officeart/2016/7/layout/VerticalSolidActionList"/>
    <dgm:cxn modelId="{8B56CCE3-4715-45A3-8AC6-DF444580210E}" type="presParOf" srcId="{D878DFF9-B6C2-4D9C-AEEE-18BA975EED55}" destId="{C6FD6FB0-C7EF-4ADB-81DA-F1F7D3362FFB}" srcOrd="0" destOrd="0" presId="urn:microsoft.com/office/officeart/2016/7/layout/VerticalSolidActionList"/>
    <dgm:cxn modelId="{085E2E17-6132-486B-B7FD-B3F0C61234C5}" type="presParOf" srcId="{D878DFF9-B6C2-4D9C-AEEE-18BA975EED55}" destId="{90DE1A61-DB93-4C93-AE07-DFB8D64BF570}" srcOrd="1" destOrd="0" presId="urn:microsoft.com/office/officeart/2016/7/layout/VerticalSolidActionList"/>
    <dgm:cxn modelId="{6F4BC63C-2DEC-432B-A956-615A18F6EFD7}" type="presParOf" srcId="{B62E5129-E806-4900-AF9B-198877D2C4B1}" destId="{A0322DCF-177B-4B0B-AAF1-DCC89906E48B}" srcOrd="5" destOrd="0" presId="urn:microsoft.com/office/officeart/2016/7/layout/VerticalSolidActionList"/>
    <dgm:cxn modelId="{D643AA26-7A44-4AC1-AAD9-A2D3C2C85B6B}" type="presParOf" srcId="{B62E5129-E806-4900-AF9B-198877D2C4B1}" destId="{8E5DE67A-FE87-4E9A-BD1B-F65229769780}" srcOrd="6" destOrd="0" presId="urn:microsoft.com/office/officeart/2016/7/layout/VerticalSolidActionList"/>
    <dgm:cxn modelId="{999BD47C-E219-472B-AE58-EE97AF3BE74A}" type="presParOf" srcId="{8E5DE67A-FE87-4E9A-BD1B-F65229769780}" destId="{DBDA8B06-8EBB-43CC-BD68-7A4E1B24891C}" srcOrd="0" destOrd="0" presId="urn:microsoft.com/office/officeart/2016/7/layout/VerticalSolidActionList"/>
    <dgm:cxn modelId="{E24494D7-F3DC-4B92-ABDE-33CC2632742B}" type="presParOf" srcId="{8E5DE67A-FE87-4E9A-BD1B-F65229769780}" destId="{70988BA8-6FA8-4793-B73A-9010CA745CE2}"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2C107-C979-4F0C-AB6E-3EFEA903FA3D}">
      <dsp:nvSpPr>
        <dsp:cNvPr id="0" name=""/>
        <dsp:cNvSpPr/>
      </dsp:nvSpPr>
      <dsp:spPr>
        <a:xfrm>
          <a:off x="1600200" y="1758"/>
          <a:ext cx="6400800" cy="911021"/>
        </a:xfrm>
        <a:prstGeom prst="rect">
          <a:avLst/>
        </a:prstGeom>
        <a:solidFill>
          <a:schemeClr val="dk2">
            <a:alpha val="90000"/>
            <a:tint val="40000"/>
            <a:hueOff val="0"/>
            <a:satOff val="0"/>
            <a:lumOff val="0"/>
            <a:alphaOff val="0"/>
          </a:schemeClr>
        </a:solidFill>
        <a:ln w="34925"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4193" tIns="231399" rIns="124193" bIns="231399" numCol="1" spcCol="1270" anchor="ctr" anchorCtr="0">
          <a:noAutofit/>
        </a:bodyPr>
        <a:lstStyle/>
        <a:p>
          <a:pPr marL="0" lvl="0" indent="0" algn="l" defTabSz="933450">
            <a:lnSpc>
              <a:spcPct val="90000"/>
            </a:lnSpc>
            <a:spcBef>
              <a:spcPct val="0"/>
            </a:spcBef>
            <a:spcAft>
              <a:spcPct val="35000"/>
            </a:spcAft>
            <a:buNone/>
          </a:pPr>
          <a:r>
            <a:rPr lang="en-US" sz="2100" kern="1200" dirty="0">
              <a:latin typeface="+mj-lt"/>
            </a:rPr>
            <a:t>860-465-5746</a:t>
          </a:r>
        </a:p>
      </dsp:txBody>
      <dsp:txXfrm>
        <a:off x="1600200" y="1758"/>
        <a:ext cx="6400800" cy="911021"/>
      </dsp:txXfrm>
    </dsp:sp>
    <dsp:sp modelId="{B9D91D0B-26E8-45FB-9844-8E70114E03F7}">
      <dsp:nvSpPr>
        <dsp:cNvPr id="0" name=""/>
        <dsp:cNvSpPr/>
      </dsp:nvSpPr>
      <dsp:spPr>
        <a:xfrm>
          <a:off x="0" y="1758"/>
          <a:ext cx="1600200" cy="911021"/>
        </a:xfrm>
        <a:prstGeom prst="rect">
          <a:avLst/>
        </a:prstGeom>
        <a:solidFill>
          <a:schemeClr val="dk2">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677" tIns="89989" rIns="84677" bIns="89989" numCol="1" spcCol="1270" anchor="ctr" anchorCtr="0">
          <a:noAutofit/>
        </a:bodyPr>
        <a:lstStyle/>
        <a:p>
          <a:pPr marL="0" lvl="0" indent="0" algn="ctr" defTabSz="1155700">
            <a:lnSpc>
              <a:spcPct val="90000"/>
            </a:lnSpc>
            <a:spcBef>
              <a:spcPct val="0"/>
            </a:spcBef>
            <a:spcAft>
              <a:spcPct val="35000"/>
            </a:spcAft>
            <a:buNone/>
          </a:pPr>
          <a:r>
            <a:rPr lang="en-US" sz="2600" kern="1200"/>
            <a:t>Call</a:t>
          </a:r>
        </a:p>
      </dsp:txBody>
      <dsp:txXfrm>
        <a:off x="0" y="1758"/>
        <a:ext cx="1600200" cy="911021"/>
      </dsp:txXfrm>
    </dsp:sp>
    <dsp:sp modelId="{EC87F547-6BEC-4936-8650-E2F6C0FDEAB1}">
      <dsp:nvSpPr>
        <dsp:cNvPr id="0" name=""/>
        <dsp:cNvSpPr/>
      </dsp:nvSpPr>
      <dsp:spPr>
        <a:xfrm>
          <a:off x="1600200" y="967441"/>
          <a:ext cx="6400800" cy="911021"/>
        </a:xfrm>
        <a:prstGeom prst="rect">
          <a:avLst/>
        </a:prstGeom>
        <a:solidFill>
          <a:schemeClr val="dk2">
            <a:alpha val="90000"/>
            <a:tint val="40000"/>
            <a:hueOff val="0"/>
            <a:satOff val="0"/>
            <a:lumOff val="0"/>
            <a:alphaOff val="0"/>
          </a:schemeClr>
        </a:solidFill>
        <a:ln w="34925"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4193" tIns="231399" rIns="124193" bIns="231399" numCol="1" spcCol="1270" anchor="ctr" anchorCtr="0">
          <a:noAutofit/>
        </a:bodyPr>
        <a:lstStyle/>
        <a:p>
          <a:pPr marL="0" lvl="0" indent="0" algn="l" defTabSz="933450">
            <a:lnSpc>
              <a:spcPct val="90000"/>
            </a:lnSpc>
            <a:spcBef>
              <a:spcPct val="0"/>
            </a:spcBef>
            <a:spcAft>
              <a:spcPct val="35000"/>
            </a:spcAft>
            <a:buNone/>
          </a:pPr>
          <a:r>
            <a:rPr lang="en-US" sz="2100" kern="1200" dirty="0">
              <a:latin typeface="+mj-lt"/>
            </a:rPr>
            <a:t>payroll@easternct.edu </a:t>
          </a:r>
        </a:p>
      </dsp:txBody>
      <dsp:txXfrm>
        <a:off x="1600200" y="967441"/>
        <a:ext cx="6400800" cy="911021"/>
      </dsp:txXfrm>
    </dsp:sp>
    <dsp:sp modelId="{A658BE4E-218A-4F6F-B4CF-FEB9A2FE38FE}">
      <dsp:nvSpPr>
        <dsp:cNvPr id="0" name=""/>
        <dsp:cNvSpPr/>
      </dsp:nvSpPr>
      <dsp:spPr>
        <a:xfrm>
          <a:off x="0" y="967441"/>
          <a:ext cx="1600200" cy="911021"/>
        </a:xfrm>
        <a:prstGeom prst="rect">
          <a:avLst/>
        </a:prstGeom>
        <a:solidFill>
          <a:schemeClr val="dk2">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677" tIns="89989" rIns="84677" bIns="89989" numCol="1" spcCol="1270" anchor="ctr" anchorCtr="0">
          <a:noAutofit/>
        </a:bodyPr>
        <a:lstStyle/>
        <a:p>
          <a:pPr marL="0" lvl="0" indent="0" algn="ctr" defTabSz="1155700">
            <a:lnSpc>
              <a:spcPct val="90000"/>
            </a:lnSpc>
            <a:spcBef>
              <a:spcPct val="0"/>
            </a:spcBef>
            <a:spcAft>
              <a:spcPct val="35000"/>
            </a:spcAft>
            <a:buNone/>
          </a:pPr>
          <a:r>
            <a:rPr lang="en-US" sz="2600" kern="1200"/>
            <a:t>Email</a:t>
          </a:r>
        </a:p>
      </dsp:txBody>
      <dsp:txXfrm>
        <a:off x="0" y="967441"/>
        <a:ext cx="1600200" cy="911021"/>
      </dsp:txXfrm>
    </dsp:sp>
    <dsp:sp modelId="{90DE1A61-DB93-4C93-AE07-DFB8D64BF570}">
      <dsp:nvSpPr>
        <dsp:cNvPr id="0" name=""/>
        <dsp:cNvSpPr/>
      </dsp:nvSpPr>
      <dsp:spPr>
        <a:xfrm>
          <a:off x="1600200" y="1933124"/>
          <a:ext cx="6400800" cy="911021"/>
        </a:xfrm>
        <a:prstGeom prst="rect">
          <a:avLst/>
        </a:prstGeom>
        <a:solidFill>
          <a:schemeClr val="dk2">
            <a:alpha val="90000"/>
            <a:tint val="40000"/>
            <a:hueOff val="0"/>
            <a:satOff val="0"/>
            <a:lumOff val="0"/>
            <a:alphaOff val="0"/>
          </a:schemeClr>
        </a:solidFill>
        <a:ln w="34925"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4193" tIns="231399" rIns="124193" bIns="231399" numCol="1" spcCol="1270" anchor="ctr" anchorCtr="0">
          <a:noAutofit/>
        </a:bodyPr>
        <a:lstStyle/>
        <a:p>
          <a:pPr marL="0" lvl="0" indent="0" algn="l" defTabSz="933450">
            <a:lnSpc>
              <a:spcPct val="90000"/>
            </a:lnSpc>
            <a:spcBef>
              <a:spcPct val="0"/>
            </a:spcBef>
            <a:spcAft>
              <a:spcPct val="35000"/>
            </a:spcAft>
            <a:buNone/>
          </a:pPr>
          <a:r>
            <a:rPr lang="en-US" sz="2100" kern="1200" dirty="0">
              <a:latin typeface="+mj-lt"/>
            </a:rPr>
            <a:t>https://www.easternct.edu/fiscal-affairs/payroll.html</a:t>
          </a:r>
        </a:p>
      </dsp:txBody>
      <dsp:txXfrm>
        <a:off x="1600200" y="1933124"/>
        <a:ext cx="6400800" cy="911021"/>
      </dsp:txXfrm>
    </dsp:sp>
    <dsp:sp modelId="{C6FD6FB0-C7EF-4ADB-81DA-F1F7D3362FFB}">
      <dsp:nvSpPr>
        <dsp:cNvPr id="0" name=""/>
        <dsp:cNvSpPr/>
      </dsp:nvSpPr>
      <dsp:spPr>
        <a:xfrm>
          <a:off x="0" y="1933124"/>
          <a:ext cx="1600200" cy="911021"/>
        </a:xfrm>
        <a:prstGeom prst="rect">
          <a:avLst/>
        </a:prstGeom>
        <a:solidFill>
          <a:schemeClr val="dk2">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677" tIns="89989" rIns="84677" bIns="89989" numCol="1" spcCol="1270" anchor="ctr" anchorCtr="0">
          <a:noAutofit/>
        </a:bodyPr>
        <a:lstStyle/>
        <a:p>
          <a:pPr marL="0" lvl="0" indent="0" algn="ctr" defTabSz="1155700">
            <a:lnSpc>
              <a:spcPct val="90000"/>
            </a:lnSpc>
            <a:spcBef>
              <a:spcPct val="0"/>
            </a:spcBef>
            <a:spcAft>
              <a:spcPct val="35000"/>
            </a:spcAft>
            <a:buNone/>
          </a:pPr>
          <a:r>
            <a:rPr lang="en-US" sz="2600" kern="1200"/>
            <a:t>Visit the Website</a:t>
          </a:r>
        </a:p>
      </dsp:txBody>
      <dsp:txXfrm>
        <a:off x="0" y="1933124"/>
        <a:ext cx="1600200" cy="911021"/>
      </dsp:txXfrm>
    </dsp:sp>
    <dsp:sp modelId="{70988BA8-6FA8-4793-B73A-9010CA745CE2}">
      <dsp:nvSpPr>
        <dsp:cNvPr id="0" name=""/>
        <dsp:cNvSpPr/>
      </dsp:nvSpPr>
      <dsp:spPr>
        <a:xfrm>
          <a:off x="1600200" y="2898807"/>
          <a:ext cx="6400800" cy="911021"/>
        </a:xfrm>
        <a:prstGeom prst="rect">
          <a:avLst/>
        </a:prstGeom>
        <a:solidFill>
          <a:schemeClr val="dk2">
            <a:alpha val="90000"/>
            <a:tint val="40000"/>
            <a:hueOff val="0"/>
            <a:satOff val="0"/>
            <a:lumOff val="0"/>
            <a:alphaOff val="0"/>
          </a:schemeClr>
        </a:solidFill>
        <a:ln w="34925"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4193" tIns="231399" rIns="124193" bIns="231399" numCol="1" spcCol="1270" anchor="ctr" anchorCtr="0">
          <a:noAutofit/>
        </a:bodyPr>
        <a:lstStyle/>
        <a:p>
          <a:pPr marL="0" lvl="0" indent="0" algn="l" defTabSz="800100">
            <a:lnSpc>
              <a:spcPct val="90000"/>
            </a:lnSpc>
            <a:spcBef>
              <a:spcPct val="0"/>
            </a:spcBef>
            <a:spcAft>
              <a:spcPct val="35000"/>
            </a:spcAft>
            <a:buNone/>
          </a:pPr>
          <a:r>
            <a:rPr lang="en-US" sz="1800" kern="1200" dirty="0">
              <a:latin typeface="+mj-lt"/>
            </a:rPr>
            <a:t>For password resets email payroll at </a:t>
          </a:r>
          <a:r>
            <a:rPr lang="en-US" sz="1800" kern="1200" dirty="0">
              <a:latin typeface="+mj-lt"/>
              <a:hlinkClick xmlns:r="http://schemas.openxmlformats.org/officeDocument/2006/relationships" r:id="rId1"/>
            </a:rPr>
            <a:t>payroll@easternct.edu</a:t>
          </a:r>
          <a:r>
            <a:rPr lang="en-US" sz="1800" kern="1200" dirty="0">
              <a:latin typeface="+mj-lt"/>
            </a:rPr>
            <a:t>. </a:t>
          </a:r>
        </a:p>
        <a:p>
          <a:pPr marL="0" lvl="0" indent="0" algn="l" defTabSz="800100">
            <a:lnSpc>
              <a:spcPct val="90000"/>
            </a:lnSpc>
            <a:spcBef>
              <a:spcPct val="0"/>
            </a:spcBef>
            <a:spcAft>
              <a:spcPct val="35000"/>
            </a:spcAft>
            <a:buNone/>
          </a:pPr>
          <a:r>
            <a:rPr lang="en-US" sz="1800" kern="1200" dirty="0">
              <a:latin typeface="+mj-lt"/>
            </a:rPr>
            <a:t>All requests must come from an Eastern email.</a:t>
          </a:r>
        </a:p>
      </dsp:txBody>
      <dsp:txXfrm>
        <a:off x="1600200" y="2898807"/>
        <a:ext cx="6400800" cy="911021"/>
      </dsp:txXfrm>
    </dsp:sp>
    <dsp:sp modelId="{DBDA8B06-8EBB-43CC-BD68-7A4E1B24891C}">
      <dsp:nvSpPr>
        <dsp:cNvPr id="0" name=""/>
        <dsp:cNvSpPr/>
      </dsp:nvSpPr>
      <dsp:spPr>
        <a:xfrm>
          <a:off x="0" y="2898807"/>
          <a:ext cx="1600200" cy="911021"/>
        </a:xfrm>
        <a:prstGeom prst="rect">
          <a:avLst/>
        </a:prstGeom>
        <a:solidFill>
          <a:schemeClr val="dk2">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677" tIns="89989" rIns="84677" bIns="89989" numCol="1" spcCol="1270" anchor="ctr" anchorCtr="0">
          <a:noAutofit/>
        </a:bodyPr>
        <a:lstStyle/>
        <a:p>
          <a:pPr marL="0" lvl="0" indent="0" algn="ctr" defTabSz="1155700">
            <a:lnSpc>
              <a:spcPct val="90000"/>
            </a:lnSpc>
            <a:spcBef>
              <a:spcPct val="0"/>
            </a:spcBef>
            <a:spcAft>
              <a:spcPct val="35000"/>
            </a:spcAft>
            <a:buNone/>
          </a:pPr>
          <a:r>
            <a:rPr lang="en-US" sz="2600" kern="1200"/>
            <a:t>Password Resets</a:t>
          </a:r>
        </a:p>
      </dsp:txBody>
      <dsp:txXfrm>
        <a:off x="0" y="2898807"/>
        <a:ext cx="1600200" cy="911021"/>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2120"/>
          </a:xfrm>
          <a:prstGeom prst="rect">
            <a:avLst/>
          </a:prstGeom>
        </p:spPr>
        <p:txBody>
          <a:bodyPr vert="horz" lIns="91440" tIns="45720" rIns="91440" bIns="45720" rtlCol="0"/>
          <a:lstStyle>
            <a:lvl1pPr algn="r">
              <a:defRPr sz="1200"/>
            </a:lvl1pPr>
          </a:lstStyle>
          <a:p>
            <a:fld id="{B0D553CD-D8ED-4ABC-967D-67303D268544}" type="datetimeFigureOut">
              <a:rPr lang="en-US" smtClean="0"/>
              <a:pPr/>
              <a:t>10/16/2020</a:t>
            </a:fld>
            <a:endParaRPr lang="en-US" dirty="0"/>
          </a:p>
        </p:txBody>
      </p:sp>
      <p:sp>
        <p:nvSpPr>
          <p:cNvPr id="4" name="Footer Placeholder 3"/>
          <p:cNvSpPr>
            <a:spLocks noGrp="1"/>
          </p:cNvSpPr>
          <p:nvPr>
            <p:ph type="ftr" sz="quarter" idx="2"/>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40" tIns="45720" rIns="91440" bIns="45720" rtlCol="0" anchor="b"/>
          <a:lstStyle>
            <a:lvl1pPr algn="r">
              <a:defRPr sz="1200"/>
            </a:lvl1pPr>
          </a:lstStyle>
          <a:p>
            <a:fld id="{0BA9EC25-4889-448D-98DE-EC4D08F902F1}" type="slidenum">
              <a:rPr lang="en-US" smtClean="0"/>
              <a:pPr/>
              <a:t>‹#›</a:t>
            </a:fld>
            <a:endParaRPr lang="en-US" dirty="0"/>
          </a:p>
        </p:txBody>
      </p:sp>
    </p:spTree>
    <p:extLst>
      <p:ext uri="{BB962C8B-B14F-4D97-AF65-F5344CB8AC3E}">
        <p14:creationId xmlns:p14="http://schemas.microsoft.com/office/powerpoint/2010/main" val="550723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86A4249E-4E96-4B01-85E0-36B7667018A4}" type="datetimeFigureOut">
              <a:rPr lang="en-US" smtClean="0"/>
              <a:pPr/>
              <a:t>10/16/2020</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E75A65AD-B7BD-4DCE-94FA-2166B6D9FB3B}" type="slidenum">
              <a:rPr lang="en-US" smtClean="0"/>
              <a:pPr/>
              <a:t>‹#›</a:t>
            </a:fld>
            <a:endParaRPr lang="en-US" dirty="0"/>
          </a:p>
        </p:txBody>
      </p:sp>
    </p:spTree>
    <p:extLst>
      <p:ext uri="{BB962C8B-B14F-4D97-AF65-F5344CB8AC3E}">
        <p14:creationId xmlns:p14="http://schemas.microsoft.com/office/powerpoint/2010/main" val="1938468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5A65AD-B7BD-4DCE-94FA-2166B6D9FB3B}" type="slidenum">
              <a:rPr lang="en-US" smtClean="0"/>
              <a:pPr/>
              <a:t>1</a:t>
            </a:fld>
            <a:endParaRPr lang="en-US" dirty="0"/>
          </a:p>
        </p:txBody>
      </p:sp>
    </p:spTree>
    <p:extLst>
      <p:ext uri="{BB962C8B-B14F-4D97-AF65-F5344CB8AC3E}">
        <p14:creationId xmlns:p14="http://schemas.microsoft.com/office/powerpoint/2010/main" val="1012852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11</a:t>
            </a:fld>
            <a:endParaRPr lang="en-US" dirty="0"/>
          </a:p>
        </p:txBody>
      </p:sp>
    </p:spTree>
    <p:extLst>
      <p:ext uri="{BB962C8B-B14F-4D97-AF65-F5344CB8AC3E}">
        <p14:creationId xmlns:p14="http://schemas.microsoft.com/office/powerpoint/2010/main" val="706255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12</a:t>
            </a:fld>
            <a:endParaRPr lang="en-US" dirty="0"/>
          </a:p>
        </p:txBody>
      </p:sp>
    </p:spTree>
    <p:extLst>
      <p:ext uri="{BB962C8B-B14F-4D97-AF65-F5344CB8AC3E}">
        <p14:creationId xmlns:p14="http://schemas.microsoft.com/office/powerpoint/2010/main" val="44618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Enter Start Date and End Date of current pay period.</a:t>
            </a:r>
          </a:p>
        </p:txBody>
      </p:sp>
      <p:sp>
        <p:nvSpPr>
          <p:cNvPr id="4" name="Slide Number Placeholder 3"/>
          <p:cNvSpPr>
            <a:spLocks noGrp="1"/>
          </p:cNvSpPr>
          <p:nvPr>
            <p:ph type="sldNum" sz="quarter" idx="10"/>
          </p:nvPr>
        </p:nvSpPr>
        <p:spPr/>
        <p:txBody>
          <a:bodyPr/>
          <a:lstStyle/>
          <a:p>
            <a:fld id="{E75A65AD-B7BD-4DCE-94FA-2166B6D9FB3B}"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21</a:t>
            </a:fld>
            <a:endParaRPr lang="en-US" dirty="0"/>
          </a:p>
        </p:txBody>
      </p:sp>
    </p:spTree>
    <p:extLst>
      <p:ext uri="{BB962C8B-B14F-4D97-AF65-F5344CB8AC3E}">
        <p14:creationId xmlns:p14="http://schemas.microsoft.com/office/powerpoint/2010/main" val="2903603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22</a:t>
            </a:fld>
            <a:endParaRPr lang="en-US" dirty="0"/>
          </a:p>
        </p:txBody>
      </p:sp>
    </p:spTree>
    <p:extLst>
      <p:ext uri="{BB962C8B-B14F-4D97-AF65-F5344CB8AC3E}">
        <p14:creationId xmlns:p14="http://schemas.microsoft.com/office/powerpoint/2010/main" val="2903603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23</a:t>
            </a:fld>
            <a:endParaRPr lang="en-US" dirty="0"/>
          </a:p>
        </p:txBody>
      </p:sp>
    </p:spTree>
    <p:extLst>
      <p:ext uri="{BB962C8B-B14F-4D97-AF65-F5344CB8AC3E}">
        <p14:creationId xmlns:p14="http://schemas.microsoft.com/office/powerpoint/2010/main" val="2903603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24</a:t>
            </a:fld>
            <a:endParaRPr lang="en-US" dirty="0"/>
          </a:p>
        </p:txBody>
      </p:sp>
    </p:spTree>
    <p:extLst>
      <p:ext uri="{BB962C8B-B14F-4D97-AF65-F5344CB8AC3E}">
        <p14:creationId xmlns:p14="http://schemas.microsoft.com/office/powerpoint/2010/main" val="3875908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25</a:t>
            </a:fld>
            <a:endParaRPr lang="en-US" dirty="0"/>
          </a:p>
        </p:txBody>
      </p:sp>
    </p:spTree>
    <p:extLst>
      <p:ext uri="{BB962C8B-B14F-4D97-AF65-F5344CB8AC3E}">
        <p14:creationId xmlns:p14="http://schemas.microsoft.com/office/powerpoint/2010/main" val="2903603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baseline="0" dirty="0"/>
          </a:p>
        </p:txBody>
      </p:sp>
      <p:sp>
        <p:nvSpPr>
          <p:cNvPr id="4" name="Slide Number Placeholder 3"/>
          <p:cNvSpPr>
            <a:spLocks noGrp="1"/>
          </p:cNvSpPr>
          <p:nvPr>
            <p:ph type="sldNum" sz="quarter" idx="10"/>
          </p:nvPr>
        </p:nvSpPr>
        <p:spPr/>
        <p:txBody>
          <a:bodyPr/>
          <a:lstStyle/>
          <a:p>
            <a:fld id="{E75A65AD-B7BD-4DCE-94FA-2166B6D9FB3B}" type="slidenum">
              <a:rPr lang="en-US" smtClean="0"/>
              <a:pPr/>
              <a:t>10</a:t>
            </a:fld>
            <a:endParaRPr lang="en-US" dirty="0"/>
          </a:p>
        </p:txBody>
      </p:sp>
    </p:spTree>
    <p:extLst>
      <p:ext uri="{BB962C8B-B14F-4D97-AF65-F5344CB8AC3E}">
        <p14:creationId xmlns:p14="http://schemas.microsoft.com/office/powerpoint/2010/main" val="346709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A0354E76-8B30-4E55-897D-8B8BAD5441A9}" type="datetime1">
              <a:rPr lang="en-US" smtClean="0"/>
              <a:pPr/>
              <a:t>10/16/2020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CC2AA3C-575F-41E9-9B41-E442DB44A737}"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776875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9595F-FD17-4D48-8005-9ABE89F1ABF1}" type="datetime1">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91503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7C8849-2D10-4EFF-833C-620A7A61C16C}" type="datetime1">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145647121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4D6D4-61DB-4A76-A3C2-9C4EEBE6B877}" type="datetime1">
              <a:rPr lang="en-US" smtClean="0"/>
              <a:pPr/>
              <a:t>10/16/2020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268669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5884121-0453-411C-A284-03E83B1DE5FE}" type="datetime1">
              <a:rPr lang="en-US" smtClean="0"/>
              <a:pPr/>
              <a:t>10/16/2020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CC2AA3C-575F-41E9-9B41-E442DB44A737}"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4174587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503A3F-5E88-421F-B0B7-00A9C5AE28C4}" type="datetime1">
              <a:rPr lang="en-US" smtClean="0"/>
              <a:pPr/>
              <a:t>10/16/2020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210414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8F669C-62CC-4743-B823-54A0F694BD81}" type="datetime1">
              <a:rPr lang="en-US" smtClean="0"/>
              <a:pPr/>
              <a:t>10/16/2020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17460067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EF7F6E-9C45-4C29-89A4-3F98B50E040C}" type="datetime1">
              <a:rPr lang="en-US" smtClean="0"/>
              <a:pPr/>
              <a:t>10/16/2020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76164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DF9C4-4C36-4BF9-994F-784BD23EBE7A}" type="datetime1">
              <a:rPr lang="en-US" smtClean="0"/>
              <a:pPr/>
              <a:t>10/16/2020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C2AA3C-575F-41E9-9B41-E442DB44A737}" type="slidenum">
              <a:rPr lang="en-US" smtClean="0"/>
              <a:pPr/>
              <a:t>‹#›</a:t>
            </a:fld>
            <a:endParaRPr lang="en-US" dirty="0"/>
          </a:p>
        </p:txBody>
      </p:sp>
    </p:spTree>
    <p:extLst>
      <p:ext uri="{BB962C8B-B14F-4D97-AF65-F5344CB8AC3E}">
        <p14:creationId xmlns:p14="http://schemas.microsoft.com/office/powerpoint/2010/main" val="1301215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1DF77D3-132D-40DA-B314-CDC1BE7DE136}" type="datetime1">
              <a:rPr lang="en-US" smtClean="0"/>
              <a:pPr/>
              <a:t>10/16/2020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CC2AA3C-575F-41E9-9B41-E442DB44A737}"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8318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380D11C-3BCA-44DF-A0C0-E526057A29A7}" type="datetime1">
              <a:rPr lang="en-US" smtClean="0"/>
              <a:pPr/>
              <a:t>10/16/2020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CC2AA3C-575F-41E9-9B41-E442DB44A737}"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297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4F8F669C-62CC-4743-B823-54A0F694BD81}" type="datetime1">
              <a:rPr lang="en-US" smtClean="0"/>
              <a:pPr/>
              <a:t>10/16/2020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CC2AA3C-575F-41E9-9B41-E442DB44A737}"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552397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2.sv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4.sv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2.sv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2.sv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core-ct.state.ct.us/"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ore-ct.state.ct.us/" TargetMode="Externa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2.sv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CC2AA3C-575F-41E9-9B41-E442DB44A737}" type="slidenum">
              <a:rPr lang="en-US" smtClean="0"/>
              <a:pPr/>
              <a:t>1</a:t>
            </a:fld>
            <a:endParaRPr lang="en-US" dirty="0"/>
          </a:p>
        </p:txBody>
      </p:sp>
      <p:sp>
        <p:nvSpPr>
          <p:cNvPr id="7" name="TextBox 6"/>
          <p:cNvSpPr txBox="1"/>
          <p:nvPr/>
        </p:nvSpPr>
        <p:spPr>
          <a:xfrm>
            <a:off x="685800" y="3178498"/>
            <a:ext cx="7772399" cy="2492990"/>
          </a:xfrm>
          <a:prstGeom prst="rect">
            <a:avLst/>
          </a:prstGeom>
          <a:noFill/>
        </p:spPr>
        <p:txBody>
          <a:bodyPr wrap="square" rtlCol="0">
            <a:spAutoFit/>
          </a:bodyPr>
          <a:lstStyle/>
          <a:p>
            <a:pPr algn="ctr">
              <a:spcBef>
                <a:spcPts val="600"/>
              </a:spcBef>
            </a:pPr>
            <a:r>
              <a:rPr lang="en-US" sz="2400" b="1" i="1" dirty="0">
                <a:latin typeface="Century Schoolbook" panose="02040604050505020304" pitchFamily="18" charset="0"/>
              </a:rPr>
              <a:t>AAUP, A&amp;R, Clerical, Engineering/Scientific, Management &amp; Confidential, and SUOAF </a:t>
            </a:r>
          </a:p>
          <a:p>
            <a:pPr algn="ctr">
              <a:spcBef>
                <a:spcPts val="600"/>
              </a:spcBef>
            </a:pPr>
            <a:r>
              <a:rPr lang="en-US" sz="2400" b="1" i="1" dirty="0">
                <a:latin typeface="Century Schoolbook" panose="02040604050505020304" pitchFamily="18" charset="0"/>
              </a:rPr>
              <a:t>Self Service</a:t>
            </a:r>
          </a:p>
          <a:p>
            <a:pPr algn="ctr">
              <a:spcBef>
                <a:spcPts val="600"/>
              </a:spcBef>
            </a:pPr>
            <a:r>
              <a:rPr lang="en-US" sz="2400" b="1" i="1" dirty="0">
                <a:latin typeface="Century Schoolbook" panose="02040604050505020304" pitchFamily="18" charset="0"/>
              </a:rPr>
              <a:t> Time and Attendance</a:t>
            </a:r>
          </a:p>
          <a:p>
            <a:pPr algn="ctr">
              <a:spcBef>
                <a:spcPts val="600"/>
              </a:spcBef>
            </a:pPr>
            <a:r>
              <a:rPr lang="en-US" sz="2400" b="1" i="1" dirty="0">
                <a:latin typeface="Century Schoolbook" panose="02040604050505020304" pitchFamily="18" charset="0"/>
              </a:rPr>
              <a:t>Training                       </a:t>
            </a:r>
          </a:p>
          <a:p>
            <a:pPr algn="ctr">
              <a:spcBef>
                <a:spcPct val="50000"/>
              </a:spcBef>
            </a:pPr>
            <a:r>
              <a:rPr lang="en-US" sz="1400" dirty="0"/>
              <a:t>                                                                                                                                                                 </a:t>
            </a:r>
          </a:p>
        </p:txBody>
      </p:sp>
      <p:pic>
        <p:nvPicPr>
          <p:cNvPr id="3" name="Picture 2" descr="A picture containing drawing&#10;&#10;Description automatically generated">
            <a:extLst>
              <a:ext uri="{FF2B5EF4-FFF2-40B4-BE49-F238E27FC236}">
                <a16:creationId xmlns:a16="http://schemas.microsoft.com/office/drawing/2014/main" id="{7AE65B06-6096-4608-B83D-B38F84C485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207052"/>
            <a:ext cx="6400800" cy="1971446"/>
          </a:xfrm>
          <a:prstGeom prst="rect">
            <a:avLst/>
          </a:prstGeom>
        </p:spPr>
      </p:pic>
      <p:sp>
        <p:nvSpPr>
          <p:cNvPr id="6" name="TextBox 5">
            <a:extLst>
              <a:ext uri="{FF2B5EF4-FFF2-40B4-BE49-F238E27FC236}">
                <a16:creationId xmlns:a16="http://schemas.microsoft.com/office/drawing/2014/main" id="{651D8057-50DF-4E9E-A07E-1B7EED589DF8}"/>
              </a:ext>
            </a:extLst>
          </p:cNvPr>
          <p:cNvSpPr txBox="1"/>
          <p:nvPr/>
        </p:nvSpPr>
        <p:spPr>
          <a:xfrm>
            <a:off x="6629400" y="6268720"/>
            <a:ext cx="2286000" cy="369332"/>
          </a:xfrm>
          <a:prstGeom prst="rect">
            <a:avLst/>
          </a:prstGeom>
          <a:noFill/>
        </p:spPr>
        <p:txBody>
          <a:bodyPr wrap="square" rtlCol="0">
            <a:spAutoFit/>
          </a:bodyPr>
          <a:lstStyle/>
          <a:p>
            <a:r>
              <a:rPr lang="en-US" dirty="0">
                <a:latin typeface="+mj-lt"/>
              </a:rPr>
              <a:t>Revised 10/16/20</a:t>
            </a:r>
          </a:p>
        </p:txBody>
      </p:sp>
    </p:spTree>
    <p:extLst>
      <p:ext uri="{BB962C8B-B14F-4D97-AF65-F5344CB8AC3E}">
        <p14:creationId xmlns:p14="http://schemas.microsoft.com/office/powerpoint/2010/main" val="1624786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CC2AA3C-575F-41E9-9B41-E442DB44A737}" type="slidenum">
              <a:rPr lang="en-US" smtClean="0"/>
              <a:pPr/>
              <a:t>10</a:t>
            </a:fld>
            <a:endParaRPr lang="en-US" dirty="0"/>
          </a:p>
        </p:txBody>
      </p:sp>
      <p:sp>
        <p:nvSpPr>
          <p:cNvPr id="14" name="Text Placeholder 13">
            <a:extLst>
              <a:ext uri="{FF2B5EF4-FFF2-40B4-BE49-F238E27FC236}">
                <a16:creationId xmlns:a16="http://schemas.microsoft.com/office/drawing/2014/main" id="{FE8A6E97-2AC2-4F65-88C2-D70D9143D96B}"/>
              </a:ext>
            </a:extLst>
          </p:cNvPr>
          <p:cNvSpPr>
            <a:spLocks noGrp="1"/>
          </p:cNvSpPr>
          <p:nvPr>
            <p:ph type="body" idx="4294967295"/>
          </p:nvPr>
        </p:nvSpPr>
        <p:spPr>
          <a:xfrm>
            <a:off x="630621" y="178104"/>
            <a:ext cx="8305800" cy="1212850"/>
          </a:xfrm>
        </p:spPr>
        <p:txBody>
          <a:bodyPr>
            <a:noAutofit/>
          </a:bodyPr>
          <a:lstStyle/>
          <a:p>
            <a:pPr marL="0" indent="0" algn="l">
              <a:buNone/>
            </a:pPr>
            <a:r>
              <a:rPr lang="en-US" sz="2200" i="0" dirty="0"/>
              <a:t>If you</a:t>
            </a:r>
            <a:r>
              <a:rPr lang="en-US" sz="2200" dirty="0"/>
              <a:t> used vacation time, personal leave, sick time, or other leave codes click the + arrow to add another row. If there was a holiday for the pay period also click the + arrow to add another row. </a:t>
            </a:r>
            <a:endParaRPr lang="en-US" sz="2200" i="0" dirty="0"/>
          </a:p>
        </p:txBody>
      </p:sp>
      <p:pic>
        <p:nvPicPr>
          <p:cNvPr id="3" name="Picture 2">
            <a:extLst>
              <a:ext uri="{FF2B5EF4-FFF2-40B4-BE49-F238E27FC236}">
                <a16:creationId xmlns:a16="http://schemas.microsoft.com/office/drawing/2014/main" id="{A976841E-120B-4AB0-9075-4F4F8665664B}"/>
              </a:ext>
            </a:extLst>
          </p:cNvPr>
          <p:cNvPicPr>
            <a:picLocks noChangeAspect="1"/>
          </p:cNvPicPr>
          <p:nvPr/>
        </p:nvPicPr>
        <p:blipFill>
          <a:blip r:embed="rId3"/>
          <a:stretch>
            <a:fillRect/>
          </a:stretch>
        </p:blipFill>
        <p:spPr>
          <a:xfrm>
            <a:off x="881743" y="2051184"/>
            <a:ext cx="7803556" cy="2755631"/>
          </a:xfrm>
          <a:prstGeom prst="rect">
            <a:avLst/>
          </a:prstGeom>
        </p:spPr>
      </p:pic>
      <p:pic>
        <p:nvPicPr>
          <p:cNvPr id="5" name="Graphic 4" descr="Line arrow Counter clockwise curve">
            <a:extLst>
              <a:ext uri="{FF2B5EF4-FFF2-40B4-BE49-F238E27FC236}">
                <a16:creationId xmlns:a16="http://schemas.microsoft.com/office/drawing/2014/main" id="{2C94B02C-ECF6-49F5-86F4-2BD5126AFA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9731631">
            <a:off x="289375" y="3380708"/>
            <a:ext cx="841890" cy="1027730"/>
          </a:xfrm>
          <a:prstGeom prst="rect">
            <a:avLst/>
          </a:prstGeom>
        </p:spPr>
      </p:pic>
    </p:spTree>
    <p:extLst>
      <p:ext uri="{BB962C8B-B14F-4D97-AF65-F5344CB8AC3E}">
        <p14:creationId xmlns:p14="http://schemas.microsoft.com/office/powerpoint/2010/main" val="79659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11</a:t>
            </a:fld>
            <a:endParaRPr lang="en-US" dirty="0"/>
          </a:p>
        </p:txBody>
      </p:sp>
      <p:sp>
        <p:nvSpPr>
          <p:cNvPr id="14" name="Text Placeholder 13">
            <a:extLst>
              <a:ext uri="{FF2B5EF4-FFF2-40B4-BE49-F238E27FC236}">
                <a16:creationId xmlns:a16="http://schemas.microsoft.com/office/drawing/2014/main" id="{FE8A6E97-2AC2-4F65-88C2-D70D9143D96B}"/>
              </a:ext>
            </a:extLst>
          </p:cNvPr>
          <p:cNvSpPr>
            <a:spLocks noGrp="1"/>
          </p:cNvSpPr>
          <p:nvPr>
            <p:ph type="body" idx="4294967295"/>
          </p:nvPr>
        </p:nvSpPr>
        <p:spPr>
          <a:xfrm>
            <a:off x="630621" y="178104"/>
            <a:ext cx="8284779" cy="1500308"/>
          </a:xfrm>
        </p:spPr>
        <p:txBody>
          <a:bodyPr>
            <a:noAutofit/>
          </a:bodyPr>
          <a:lstStyle/>
          <a:p>
            <a:pPr marL="0" indent="0" algn="l">
              <a:buNone/>
            </a:pPr>
            <a:r>
              <a:rPr lang="en-US" sz="2200" i="0" dirty="0"/>
              <a:t>Enter the additional Time Reporter Codes used (at the end of the PowerPoint) and the hours. </a:t>
            </a:r>
            <a:r>
              <a:rPr lang="en-US" sz="2200" dirty="0"/>
              <a:t>The leave balances will display on the bottom of the screen. An additional line will need to be added for each TRC used.</a:t>
            </a:r>
          </a:p>
          <a:p>
            <a:pPr marL="0" indent="0" algn="l">
              <a:buNone/>
            </a:pPr>
            <a:endParaRPr lang="en-US" sz="2200" i="0" dirty="0"/>
          </a:p>
        </p:txBody>
      </p:sp>
      <p:pic>
        <p:nvPicPr>
          <p:cNvPr id="2" name="Picture 1">
            <a:extLst>
              <a:ext uri="{FF2B5EF4-FFF2-40B4-BE49-F238E27FC236}">
                <a16:creationId xmlns:a16="http://schemas.microsoft.com/office/drawing/2014/main" id="{5C2D3AF2-6D28-48D5-9A0B-6481FFF29E96}"/>
              </a:ext>
            </a:extLst>
          </p:cNvPr>
          <p:cNvPicPr>
            <a:picLocks noChangeAspect="1"/>
          </p:cNvPicPr>
          <p:nvPr/>
        </p:nvPicPr>
        <p:blipFill>
          <a:blip r:embed="rId3"/>
          <a:stretch>
            <a:fillRect/>
          </a:stretch>
        </p:blipFill>
        <p:spPr>
          <a:xfrm>
            <a:off x="762000" y="1671420"/>
            <a:ext cx="7443536" cy="4345528"/>
          </a:xfrm>
          <a:prstGeom prst="rect">
            <a:avLst/>
          </a:prstGeom>
        </p:spPr>
      </p:pic>
      <p:pic>
        <p:nvPicPr>
          <p:cNvPr id="13" name="Graphic 12" descr="Line arrow Counter clockwise curve">
            <a:extLst>
              <a:ext uri="{FF2B5EF4-FFF2-40B4-BE49-F238E27FC236}">
                <a16:creationId xmlns:a16="http://schemas.microsoft.com/office/drawing/2014/main" id="{4E60F5DE-67EA-4777-9222-84E1B9EE7A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9731631">
            <a:off x="5863771" y="2627675"/>
            <a:ext cx="914400" cy="1116247"/>
          </a:xfrm>
          <a:prstGeom prst="rect">
            <a:avLst/>
          </a:prstGeom>
        </p:spPr>
      </p:pic>
      <p:pic>
        <p:nvPicPr>
          <p:cNvPr id="10" name="Graphic 9" descr="Line arrow Straight">
            <a:extLst>
              <a:ext uri="{FF2B5EF4-FFF2-40B4-BE49-F238E27FC236}">
                <a16:creationId xmlns:a16="http://schemas.microsoft.com/office/drawing/2014/main" id="{1B4A9FEE-16E5-43F3-8EDE-6330BF97A09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60864" y="4272180"/>
            <a:ext cx="914400" cy="914400"/>
          </a:xfrm>
          <a:prstGeom prst="rect">
            <a:avLst/>
          </a:prstGeom>
        </p:spPr>
      </p:pic>
    </p:spTree>
    <p:extLst>
      <p:ext uri="{BB962C8B-B14F-4D97-AF65-F5344CB8AC3E}">
        <p14:creationId xmlns:p14="http://schemas.microsoft.com/office/powerpoint/2010/main" val="6053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CC2AA3C-575F-41E9-9B41-E442DB44A737}" type="slidenum">
              <a:rPr lang="en-US" smtClean="0"/>
              <a:pPr/>
              <a:t>12</a:t>
            </a:fld>
            <a:endParaRPr lang="en-US" dirty="0"/>
          </a:p>
        </p:txBody>
      </p:sp>
      <p:sp>
        <p:nvSpPr>
          <p:cNvPr id="14" name="Text Placeholder 13">
            <a:extLst>
              <a:ext uri="{FF2B5EF4-FFF2-40B4-BE49-F238E27FC236}">
                <a16:creationId xmlns:a16="http://schemas.microsoft.com/office/drawing/2014/main" id="{FE8A6E97-2AC2-4F65-88C2-D70D9143D96B}"/>
              </a:ext>
            </a:extLst>
          </p:cNvPr>
          <p:cNvSpPr>
            <a:spLocks noGrp="1"/>
          </p:cNvSpPr>
          <p:nvPr>
            <p:ph type="body" idx="4294967295"/>
          </p:nvPr>
        </p:nvSpPr>
        <p:spPr>
          <a:xfrm>
            <a:off x="590550" y="298055"/>
            <a:ext cx="8305800" cy="660096"/>
          </a:xfrm>
        </p:spPr>
        <p:txBody>
          <a:bodyPr>
            <a:noAutofit/>
          </a:bodyPr>
          <a:lstStyle/>
          <a:p>
            <a:pPr marL="0" indent="0" algn="l">
              <a:buNone/>
            </a:pPr>
            <a:r>
              <a:rPr lang="en-US" sz="2200" dirty="0"/>
              <a:t>At the end of the pay period make sure the reported hours equal your hours worked. Once you have entered all your time and reviewed it click </a:t>
            </a:r>
            <a:r>
              <a:rPr lang="en-US" sz="2200" u="sng" dirty="0"/>
              <a:t>Submit</a:t>
            </a:r>
            <a:r>
              <a:rPr lang="en-US" sz="2200" dirty="0"/>
              <a:t>.</a:t>
            </a:r>
          </a:p>
          <a:p>
            <a:pPr marL="0" indent="0" algn="l">
              <a:buNone/>
            </a:pPr>
            <a:endParaRPr lang="en-US" sz="2200" i="0" dirty="0"/>
          </a:p>
        </p:txBody>
      </p:sp>
      <p:pic>
        <p:nvPicPr>
          <p:cNvPr id="2" name="Picture 1">
            <a:extLst>
              <a:ext uri="{FF2B5EF4-FFF2-40B4-BE49-F238E27FC236}">
                <a16:creationId xmlns:a16="http://schemas.microsoft.com/office/drawing/2014/main" id="{78F2A00A-1FCB-4A89-A8FA-5A9BA5147968}"/>
              </a:ext>
            </a:extLst>
          </p:cNvPr>
          <p:cNvPicPr>
            <a:picLocks noChangeAspect="1"/>
          </p:cNvPicPr>
          <p:nvPr/>
        </p:nvPicPr>
        <p:blipFill>
          <a:blip r:embed="rId3"/>
          <a:stretch>
            <a:fillRect/>
          </a:stretch>
        </p:blipFill>
        <p:spPr>
          <a:xfrm>
            <a:off x="800100" y="1600200"/>
            <a:ext cx="7543800" cy="2708224"/>
          </a:xfrm>
          <a:prstGeom prst="rect">
            <a:avLst/>
          </a:prstGeom>
        </p:spPr>
      </p:pic>
      <p:pic>
        <p:nvPicPr>
          <p:cNvPr id="3" name="Graphic 2" descr="Line arrow Straight">
            <a:extLst>
              <a:ext uri="{FF2B5EF4-FFF2-40B4-BE49-F238E27FC236}">
                <a16:creationId xmlns:a16="http://schemas.microsoft.com/office/drawing/2014/main" id="{D9B5E7FA-9A87-44C1-BF13-10B78D167A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86250" y="2590800"/>
            <a:ext cx="914400" cy="914400"/>
          </a:xfrm>
          <a:prstGeom prst="rect">
            <a:avLst/>
          </a:prstGeom>
        </p:spPr>
      </p:pic>
      <p:pic>
        <p:nvPicPr>
          <p:cNvPr id="8" name="Graphic 7" descr="Line arrow Straight">
            <a:extLst>
              <a:ext uri="{FF2B5EF4-FFF2-40B4-BE49-F238E27FC236}">
                <a16:creationId xmlns:a16="http://schemas.microsoft.com/office/drawing/2014/main" id="{169636B4-A717-49D2-A019-73E3D59B63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81200" y="3657600"/>
            <a:ext cx="914400" cy="914400"/>
          </a:xfrm>
          <a:prstGeom prst="rect">
            <a:avLst/>
          </a:prstGeom>
        </p:spPr>
      </p:pic>
    </p:spTree>
    <p:extLst>
      <p:ext uri="{BB962C8B-B14F-4D97-AF65-F5344CB8AC3E}">
        <p14:creationId xmlns:p14="http://schemas.microsoft.com/office/powerpoint/2010/main" val="870760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3429000" cy="3733800"/>
          </a:xfrm>
        </p:spPr>
        <p:txBody>
          <a:bodyPr vert="horz" lIns="91440" tIns="45720" rIns="91440" bIns="45720" rtlCol="0" anchor="b">
            <a:normAutofit/>
          </a:bodyPr>
          <a:lstStyle/>
          <a:p>
            <a:pPr defTabSz="914400"/>
            <a:r>
              <a:rPr lang="en-US" sz="4200" i="1" dirty="0">
                <a:latin typeface="Century Schoolbook" panose="02040604050505020304" pitchFamily="18" charset="0"/>
              </a:rPr>
              <a:t>How to View Payable Time after Submission</a:t>
            </a:r>
          </a:p>
        </p:txBody>
      </p:sp>
      <p:sp>
        <p:nvSpPr>
          <p:cNvPr id="5" name="Slide Number Placeholder 4"/>
          <p:cNvSpPr>
            <a:spLocks noGrp="1"/>
          </p:cNvSpPr>
          <p:nvPr>
            <p:ph type="sldNum" sz="quarter" idx="12"/>
          </p:nvPr>
        </p:nvSpPr>
        <p:spPr/>
        <p:txBody>
          <a:bodyPr vert="horz" lIns="91440" tIns="45720" rIns="91440" bIns="45720" rtlCol="0" anchor="ctr">
            <a:normAutofit/>
          </a:bodyPr>
          <a:lstStyle/>
          <a:p>
            <a:pPr>
              <a:spcAft>
                <a:spcPts val="600"/>
              </a:spcAft>
            </a:pPr>
            <a:fld id="{0CC2AA3C-575F-41E9-9B41-E442DB44A737}" type="slidenum">
              <a:rPr lang="en-US" sz="1200" smtClean="0"/>
              <a:pPr>
                <a:spcAft>
                  <a:spcPts val="600"/>
                </a:spcAft>
              </a:pPr>
              <a:t>13</a:t>
            </a:fld>
            <a:endParaRPr lang="en-US" sz="1200"/>
          </a:p>
        </p:txBody>
      </p:sp>
      <p:sp>
        <p:nvSpPr>
          <p:cNvPr id="9" name="TextBox 8"/>
          <p:cNvSpPr txBox="1"/>
          <p:nvPr/>
        </p:nvSpPr>
        <p:spPr>
          <a:xfrm>
            <a:off x="4122914" y="533400"/>
            <a:ext cx="4944885" cy="4937287"/>
          </a:xfrm>
          <a:prstGeom prst="rect">
            <a:avLst/>
          </a:prstGeom>
        </p:spPr>
        <p:txBody>
          <a:bodyPr vert="horz" lIns="91440" tIns="45720" rIns="91440" bIns="45720" rtlCol="0">
            <a:normAutofit/>
          </a:bodyPr>
          <a:lstStyle/>
          <a:p>
            <a:pPr marL="402336" indent="-342900" defTabSz="914400">
              <a:lnSpc>
                <a:spcPct val="112000"/>
              </a:lnSpc>
              <a:spcBef>
                <a:spcPts val="900"/>
              </a:spcBef>
              <a:buFont typeface="Wingdings" panose="05000000000000000000" pitchFamily="2" charset="2"/>
              <a:buChar char="§"/>
            </a:pPr>
            <a:r>
              <a:rPr lang="en-US" sz="2200" dirty="0">
                <a:solidFill>
                  <a:schemeClr val="tx1">
                    <a:lumMod val="85000"/>
                    <a:lumOff val="15000"/>
                  </a:schemeClr>
                </a:solidFill>
              </a:rPr>
              <a:t>Once you have submitted your timesheet </a:t>
            </a:r>
            <a:r>
              <a:rPr lang="en-US" sz="2200" b="1" dirty="0">
                <a:solidFill>
                  <a:schemeClr val="tx1">
                    <a:lumMod val="85000"/>
                    <a:lumOff val="15000"/>
                  </a:schemeClr>
                </a:solidFill>
              </a:rPr>
              <a:t>and it has processed overnight</a:t>
            </a:r>
            <a:r>
              <a:rPr lang="en-US" sz="2200" dirty="0">
                <a:solidFill>
                  <a:schemeClr val="tx1">
                    <a:lumMod val="85000"/>
                    <a:lumOff val="15000"/>
                  </a:schemeClr>
                </a:solidFill>
              </a:rPr>
              <a:t>, you may view your hours and the status of your timesheet through the </a:t>
            </a:r>
            <a:r>
              <a:rPr lang="en-US" sz="2200" u="sng" dirty="0">
                <a:solidFill>
                  <a:schemeClr val="tx1">
                    <a:lumMod val="85000"/>
                    <a:lumOff val="15000"/>
                  </a:schemeClr>
                </a:solidFill>
              </a:rPr>
              <a:t>Payable Time Detail</a:t>
            </a:r>
            <a:r>
              <a:rPr lang="en-US" sz="2200" dirty="0">
                <a:solidFill>
                  <a:schemeClr val="tx1">
                    <a:lumMod val="85000"/>
                    <a:lumOff val="15000"/>
                  </a:schemeClr>
                </a:solidFill>
              </a:rPr>
              <a:t> link.</a:t>
            </a:r>
          </a:p>
          <a:p>
            <a:pPr marL="402336" indent="-342900" defTabSz="914400">
              <a:lnSpc>
                <a:spcPct val="112000"/>
              </a:lnSpc>
              <a:spcBef>
                <a:spcPts val="900"/>
              </a:spcBef>
              <a:buFont typeface="Wingdings" panose="05000000000000000000" pitchFamily="2" charset="2"/>
              <a:buChar char="§"/>
            </a:pPr>
            <a:r>
              <a:rPr lang="en-US" sz="2200" dirty="0">
                <a:solidFill>
                  <a:schemeClr val="tx1">
                    <a:lumMod val="85000"/>
                    <a:lumOff val="15000"/>
                  </a:schemeClr>
                </a:solidFill>
              </a:rPr>
              <a:t>This is how you will be able to see if your supervisor has approved your timesheet.  </a:t>
            </a:r>
          </a:p>
        </p:txBody>
      </p:sp>
    </p:spTree>
    <p:extLst>
      <p:ext uri="{BB962C8B-B14F-4D97-AF65-F5344CB8AC3E}">
        <p14:creationId xmlns:p14="http://schemas.microsoft.com/office/powerpoint/2010/main" val="2833372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CC2AA3C-575F-41E9-9B41-E442DB44A737}" type="slidenum">
              <a:rPr lang="en-US" smtClean="0"/>
              <a:pPr/>
              <a:t>14</a:t>
            </a:fld>
            <a:endParaRPr lang="en-US" dirty="0"/>
          </a:p>
        </p:txBody>
      </p:sp>
      <p:sp>
        <p:nvSpPr>
          <p:cNvPr id="11" name="Text Placeholder 10">
            <a:extLst>
              <a:ext uri="{FF2B5EF4-FFF2-40B4-BE49-F238E27FC236}">
                <a16:creationId xmlns:a16="http://schemas.microsoft.com/office/drawing/2014/main" id="{6F2ACCD9-7E6F-46FF-BB6D-58ED6C919805}"/>
              </a:ext>
            </a:extLst>
          </p:cNvPr>
          <p:cNvSpPr>
            <a:spLocks noGrp="1"/>
          </p:cNvSpPr>
          <p:nvPr>
            <p:ph type="body" idx="4294967295"/>
          </p:nvPr>
        </p:nvSpPr>
        <p:spPr>
          <a:xfrm>
            <a:off x="659168" y="152838"/>
            <a:ext cx="8359775" cy="1231900"/>
          </a:xfrm>
        </p:spPr>
        <p:txBody>
          <a:bodyPr>
            <a:noAutofit/>
          </a:bodyPr>
          <a:lstStyle/>
          <a:p>
            <a:pPr marL="0" indent="0" algn="l">
              <a:buNone/>
            </a:pPr>
            <a:r>
              <a:rPr lang="en-US" sz="2200" i="0" dirty="0"/>
              <a:t>Login to CORE-CT (see previous slides if necessary).  The Home page displays. Click on </a:t>
            </a:r>
            <a:r>
              <a:rPr lang="en-US" sz="2200" i="0" u="sng" dirty="0"/>
              <a:t>Payable Time Detail </a:t>
            </a:r>
            <a:r>
              <a:rPr lang="en-US" sz="2200" i="0" dirty="0"/>
              <a:t>under the Time and Labor Menu.</a:t>
            </a:r>
          </a:p>
        </p:txBody>
      </p:sp>
      <p:pic>
        <p:nvPicPr>
          <p:cNvPr id="2" name="Picture 1">
            <a:extLst>
              <a:ext uri="{FF2B5EF4-FFF2-40B4-BE49-F238E27FC236}">
                <a16:creationId xmlns:a16="http://schemas.microsoft.com/office/drawing/2014/main" id="{5A743F7F-741E-4F78-8880-31EDCC37770D}"/>
              </a:ext>
            </a:extLst>
          </p:cNvPr>
          <p:cNvPicPr>
            <a:picLocks noChangeAspect="1"/>
          </p:cNvPicPr>
          <p:nvPr/>
        </p:nvPicPr>
        <p:blipFill>
          <a:blip r:embed="rId2"/>
          <a:stretch>
            <a:fillRect/>
          </a:stretch>
        </p:blipFill>
        <p:spPr>
          <a:xfrm>
            <a:off x="654530" y="1986798"/>
            <a:ext cx="8299218" cy="2884404"/>
          </a:xfrm>
          <a:prstGeom prst="rect">
            <a:avLst/>
          </a:prstGeom>
        </p:spPr>
      </p:pic>
      <p:pic>
        <p:nvPicPr>
          <p:cNvPr id="3" name="Graphic 2" descr="Line arrow Straight">
            <a:extLst>
              <a:ext uri="{FF2B5EF4-FFF2-40B4-BE49-F238E27FC236}">
                <a16:creationId xmlns:a16="http://schemas.microsoft.com/office/drawing/2014/main" id="{F9F65CC7-E5B5-4DB8-8D66-1D9ADE4448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43600" y="2819400"/>
            <a:ext cx="914400" cy="914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CC2AA3C-575F-41E9-9B41-E442DB44A737}" type="slidenum">
              <a:rPr lang="en-US" smtClean="0"/>
              <a:pPr/>
              <a:t>15</a:t>
            </a:fld>
            <a:endParaRPr lang="en-US" dirty="0"/>
          </a:p>
        </p:txBody>
      </p:sp>
      <p:sp>
        <p:nvSpPr>
          <p:cNvPr id="6" name="Text Placeholder 5">
            <a:extLst>
              <a:ext uri="{FF2B5EF4-FFF2-40B4-BE49-F238E27FC236}">
                <a16:creationId xmlns:a16="http://schemas.microsoft.com/office/drawing/2014/main" id="{FFD9F3CB-A7DD-471A-A7C1-A20526A6638B}"/>
              </a:ext>
            </a:extLst>
          </p:cNvPr>
          <p:cNvSpPr>
            <a:spLocks noGrp="1"/>
          </p:cNvSpPr>
          <p:nvPr>
            <p:ph type="body" idx="4294967295"/>
          </p:nvPr>
        </p:nvSpPr>
        <p:spPr>
          <a:xfrm>
            <a:off x="584529" y="170781"/>
            <a:ext cx="8389937" cy="1379537"/>
          </a:xfrm>
        </p:spPr>
        <p:txBody>
          <a:bodyPr>
            <a:noAutofit/>
          </a:bodyPr>
          <a:lstStyle/>
          <a:p>
            <a:pPr marL="0" indent="0" algn="l">
              <a:buNone/>
            </a:pPr>
            <a:r>
              <a:rPr lang="en-US" sz="2200" i="0" dirty="0"/>
              <a:t>Click on the </a:t>
            </a:r>
            <a:r>
              <a:rPr lang="en-US" sz="2200" i="0" u="sng" dirty="0"/>
              <a:t>calendar</a:t>
            </a:r>
            <a:r>
              <a:rPr lang="en-US" sz="2200" i="0" dirty="0"/>
              <a:t> next to the Start Date and select the first day of the pay period (Friday after Pay Day).  Click on the </a:t>
            </a:r>
            <a:r>
              <a:rPr lang="en-US" sz="2200" i="0" u="sng" dirty="0"/>
              <a:t>calendar</a:t>
            </a:r>
            <a:r>
              <a:rPr lang="en-US" sz="2200" i="0" dirty="0"/>
              <a:t> next to the End Date and select the last day of the pay period (Pay Day Thursday).  Then click the </a:t>
            </a:r>
            <a:r>
              <a:rPr lang="en-US" sz="2200" i="0" u="sng" dirty="0"/>
              <a:t>Get Rows</a:t>
            </a:r>
            <a:r>
              <a:rPr lang="en-US" sz="2200" i="0" dirty="0"/>
              <a:t> button.</a:t>
            </a:r>
          </a:p>
        </p:txBody>
      </p:sp>
      <p:pic>
        <p:nvPicPr>
          <p:cNvPr id="2" name="Picture 1">
            <a:extLst>
              <a:ext uri="{FF2B5EF4-FFF2-40B4-BE49-F238E27FC236}">
                <a16:creationId xmlns:a16="http://schemas.microsoft.com/office/drawing/2014/main" id="{E27112F5-684A-47E2-8149-AE4E6A0C71BF}"/>
              </a:ext>
            </a:extLst>
          </p:cNvPr>
          <p:cNvPicPr>
            <a:picLocks noChangeAspect="1"/>
          </p:cNvPicPr>
          <p:nvPr/>
        </p:nvPicPr>
        <p:blipFill>
          <a:blip r:embed="rId3"/>
          <a:stretch>
            <a:fillRect/>
          </a:stretch>
        </p:blipFill>
        <p:spPr>
          <a:xfrm>
            <a:off x="1047750" y="1828800"/>
            <a:ext cx="7048500" cy="36290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CC2AA3C-575F-41E9-9B41-E442DB44A737}" type="slidenum">
              <a:rPr lang="en-US" smtClean="0"/>
              <a:pPr/>
              <a:t>16</a:t>
            </a:fld>
            <a:endParaRPr lang="en-US" dirty="0"/>
          </a:p>
        </p:txBody>
      </p:sp>
      <p:sp>
        <p:nvSpPr>
          <p:cNvPr id="7" name="Text Placeholder 6">
            <a:extLst>
              <a:ext uri="{FF2B5EF4-FFF2-40B4-BE49-F238E27FC236}">
                <a16:creationId xmlns:a16="http://schemas.microsoft.com/office/drawing/2014/main" id="{DA378DF7-AF01-41F4-B98E-C3997F34DFB8}"/>
              </a:ext>
            </a:extLst>
          </p:cNvPr>
          <p:cNvSpPr>
            <a:spLocks noGrp="1"/>
          </p:cNvSpPr>
          <p:nvPr>
            <p:ph type="body" idx="4294967295"/>
          </p:nvPr>
        </p:nvSpPr>
        <p:spPr>
          <a:xfrm>
            <a:off x="570536" y="152838"/>
            <a:ext cx="8421064" cy="1382256"/>
          </a:xfrm>
        </p:spPr>
        <p:txBody>
          <a:bodyPr>
            <a:noAutofit/>
          </a:bodyPr>
          <a:lstStyle/>
          <a:p>
            <a:pPr marL="0" indent="0" algn="l">
              <a:buNone/>
            </a:pPr>
            <a:r>
              <a:rPr lang="en-US" sz="2200" i="0" dirty="0"/>
              <a:t>Verify that all hours submitted are listed on the Payable Time Detail.  A status of “Needs Approval” indicates your supervisor has not yet approved your timesheet. Once the timesheet has been approved the status should reflect “Approved – Goes to Payroll”.</a:t>
            </a:r>
          </a:p>
        </p:txBody>
      </p:sp>
      <p:grpSp>
        <p:nvGrpSpPr>
          <p:cNvPr id="11" name="Group 8"/>
          <p:cNvGrpSpPr>
            <a:grpSpLocks/>
          </p:cNvGrpSpPr>
          <p:nvPr/>
        </p:nvGrpSpPr>
        <p:grpSpPr bwMode="auto">
          <a:xfrm>
            <a:off x="839459" y="1898740"/>
            <a:ext cx="7883218" cy="4191000"/>
            <a:chOff x="105889905" y="110548126"/>
            <a:chExt cx="5261146" cy="2843114"/>
          </a:xfrm>
        </p:grpSpPr>
        <p:pic>
          <p:nvPicPr>
            <p:cNvPr id="16393" name="Picture 9"/>
            <p:cNvPicPr>
              <a:picLocks noChangeAspect="1" noChangeArrowheads="1"/>
            </p:cNvPicPr>
            <p:nvPr/>
          </p:nvPicPr>
          <p:blipFill>
            <a:blip r:embed="rId3">
              <a:extLst>
                <a:ext uri="{28A0092B-C50C-407E-A947-70E740481C1C}">
                  <a14:useLocalDpi xmlns:a14="http://schemas.microsoft.com/office/drawing/2010/main" val="0"/>
                </a:ext>
              </a:extLst>
            </a:blip>
            <a:srcRect t="41110" r="41881"/>
            <a:stretch>
              <a:fillRect/>
            </a:stretch>
          </p:blipFill>
          <p:spPr bwMode="auto">
            <a:xfrm>
              <a:off x="105889905" y="110548126"/>
              <a:ext cx="5261146" cy="28431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4" name="Rectangle 11" hidden="1"/>
            <p:cNvSpPr>
              <a:spLocks noChangeArrowheads="1"/>
            </p:cNvSpPr>
            <p:nvPr/>
          </p:nvSpPr>
          <p:spPr bwMode="auto">
            <a:xfrm>
              <a:off x="106529202" y="111372945"/>
              <a:ext cx="925551" cy="1282389"/>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pic>
        <p:nvPicPr>
          <p:cNvPr id="8" name="Graphic 7" descr="Line arrow Counter clockwise curve">
            <a:extLst>
              <a:ext uri="{FF2B5EF4-FFF2-40B4-BE49-F238E27FC236}">
                <a16:creationId xmlns:a16="http://schemas.microsoft.com/office/drawing/2014/main" id="{4DF41064-6C49-46B9-9DA2-A0552CA202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9734994">
            <a:off x="1215189" y="3160815"/>
            <a:ext cx="914400" cy="111624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397764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gray">
          <a:xfrm>
            <a:off x="76200" y="1143000"/>
            <a:ext cx="3200400" cy="4114800"/>
          </a:xfrm>
        </p:spPr>
        <p:txBody>
          <a:bodyPr anchor="ctr">
            <a:normAutofit/>
          </a:bodyPr>
          <a:lstStyle/>
          <a:p>
            <a:r>
              <a:rPr lang="en-US" sz="4700" i="1" dirty="0">
                <a:solidFill>
                  <a:schemeClr val="bg1"/>
                </a:solidFill>
                <a:highlight>
                  <a:srgbClr val="000000"/>
                </a:highlight>
                <a:latin typeface="Century Schoolbook" panose="02040604050505020304" pitchFamily="18" charset="0"/>
              </a:rPr>
              <a:t>Overall Reminders about Core-CT Self Service</a:t>
            </a:r>
          </a:p>
        </p:txBody>
      </p:sp>
      <p:sp>
        <p:nvSpPr>
          <p:cNvPr id="11" name="Rectangle 1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7640" y="376"/>
            <a:ext cx="1714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149090" y="685800"/>
            <a:ext cx="4918710" cy="5368160"/>
          </a:xfrm>
        </p:spPr>
        <p:txBody>
          <a:bodyPr anchor="ctr">
            <a:noAutofit/>
          </a:bodyPr>
          <a:lstStyle/>
          <a:p>
            <a:r>
              <a:rPr lang="en-US" sz="1500" dirty="0"/>
              <a:t>You must submit all hours worked on a timesheet every pay period by </a:t>
            </a:r>
            <a:r>
              <a:rPr lang="en-US" sz="1500" b="1" dirty="0"/>
              <a:t>8 pm on the Thursday of pay week.</a:t>
            </a:r>
          </a:p>
          <a:p>
            <a:pPr>
              <a:spcAft>
                <a:spcPts val="600"/>
              </a:spcAft>
            </a:pPr>
            <a:r>
              <a:rPr lang="en-US" sz="1500" dirty="0"/>
              <a:t>Report all time worked on your timesheet in increments of .25. You may enter hours worked at the end of your shift each day.</a:t>
            </a:r>
          </a:p>
          <a:p>
            <a:pPr>
              <a:spcAft>
                <a:spcPts val="600"/>
              </a:spcAft>
            </a:pPr>
            <a:r>
              <a:rPr lang="en-US" sz="1500" dirty="0"/>
              <a:t>It is </a:t>
            </a:r>
            <a:r>
              <a:rPr lang="en-US" sz="1500" b="1" dirty="0"/>
              <a:t>your responsibility</a:t>
            </a:r>
            <a:r>
              <a:rPr lang="en-US" sz="1500" dirty="0"/>
              <a:t> to enter </a:t>
            </a:r>
            <a:r>
              <a:rPr lang="en-US" sz="1500" u="sng" dirty="0"/>
              <a:t>all hours</a:t>
            </a:r>
            <a:r>
              <a:rPr lang="en-US" sz="1500" dirty="0"/>
              <a:t> worked on your timesheet </a:t>
            </a:r>
            <a:r>
              <a:rPr lang="en-US" sz="1500" b="1" dirty="0"/>
              <a:t>by 8 pm on the Thursday of the pay week</a:t>
            </a:r>
            <a:r>
              <a:rPr lang="en-US" sz="1500" dirty="0"/>
              <a:t> and to make sure that your supervisor approves it by the close of business on the Friday of the pay week.</a:t>
            </a:r>
          </a:p>
          <a:p>
            <a:pPr>
              <a:spcAft>
                <a:spcPts val="600"/>
              </a:spcAft>
            </a:pPr>
            <a:r>
              <a:rPr lang="en-US" sz="1500" dirty="0"/>
              <a:t>We suggest that you set a recurring reminder on your Outlook calendar, or on your cell phone, for every other Thursday (Pay Day) to submit your timesheet.</a:t>
            </a:r>
          </a:p>
          <a:p>
            <a:pPr>
              <a:spcAft>
                <a:spcPts val="600"/>
              </a:spcAft>
            </a:pPr>
            <a:r>
              <a:rPr lang="en-US" sz="1500" dirty="0"/>
              <a:t>You can submit your time on a daily basis or at the end of every pay period. </a:t>
            </a:r>
          </a:p>
          <a:p>
            <a:r>
              <a:rPr lang="en-US" sz="1500" dirty="0"/>
              <a:t>We suggest that you add the Core-CT log-in page to your favorites on your desktop.</a:t>
            </a:r>
          </a:p>
          <a:p>
            <a:r>
              <a:rPr lang="en-US" sz="1500" dirty="0"/>
              <a:t>Core-CT hours of operation are 4:00 am to 8:00 pm Monday-Sunday</a:t>
            </a:r>
          </a:p>
          <a:p>
            <a:r>
              <a:rPr lang="en-US" sz="1500" dirty="0"/>
              <a:t>Core-CT is not available after 2 p.m. every other Thursday (“The non pay day”) due to payroll processing. </a:t>
            </a:r>
          </a:p>
        </p:txBody>
      </p:sp>
      <p:sp>
        <p:nvSpPr>
          <p:cNvPr id="4" name="Slide Number Placeholder 3"/>
          <p:cNvSpPr>
            <a:spLocks noGrp="1"/>
          </p:cNvSpPr>
          <p:nvPr>
            <p:ph type="sldNum" sz="quarter" idx="12"/>
          </p:nvPr>
        </p:nvSpPr>
        <p:spPr>
          <a:xfrm>
            <a:off x="7104552" y="6453386"/>
            <a:ext cx="1197219" cy="404614"/>
          </a:xfrm>
        </p:spPr>
        <p:txBody>
          <a:bodyPr>
            <a:normAutofit/>
          </a:bodyPr>
          <a:lstStyle/>
          <a:p>
            <a:pPr>
              <a:spcAft>
                <a:spcPts val="600"/>
              </a:spcAft>
            </a:pPr>
            <a:fld id="{0CC2AA3C-575F-41E9-9B41-E442DB44A737}" type="slidenum">
              <a:rPr lang="en-US"/>
              <a:pPr>
                <a:spcAft>
                  <a:spcPts val="600"/>
                </a:spcAft>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501" y="313417"/>
            <a:ext cx="8000998" cy="936991"/>
          </a:xfrm>
        </p:spPr>
        <p:txBody>
          <a:bodyPr anchor="ctr">
            <a:normAutofit/>
          </a:bodyPr>
          <a:lstStyle/>
          <a:p>
            <a:r>
              <a:rPr lang="en-US" i="1" dirty="0">
                <a:latin typeface="Century Schoolbook" panose="02040604050505020304" pitchFamily="18" charset="0"/>
              </a:rPr>
              <a:t>For Assistance….</a:t>
            </a:r>
          </a:p>
        </p:txBody>
      </p:sp>
      <p:graphicFrame>
        <p:nvGraphicFramePr>
          <p:cNvPr id="17" name="Content Placeholder 2">
            <a:extLst>
              <a:ext uri="{FF2B5EF4-FFF2-40B4-BE49-F238E27FC236}">
                <a16:creationId xmlns:a16="http://schemas.microsoft.com/office/drawing/2014/main" id="{B8E9D7E8-DF27-4B54-B959-27F2C9A66E1C}"/>
              </a:ext>
            </a:extLst>
          </p:cNvPr>
          <p:cNvGraphicFramePr>
            <a:graphicFrameLocks noGrp="1"/>
          </p:cNvGraphicFramePr>
          <p:nvPr>
            <p:ph idx="1"/>
            <p:extLst>
              <p:ext uri="{D42A27DB-BD31-4B8C-83A1-F6EECF244321}">
                <p14:modId xmlns:p14="http://schemas.microsoft.com/office/powerpoint/2010/main" val="25729423"/>
              </p:ext>
            </p:extLst>
          </p:nvPr>
        </p:nvGraphicFramePr>
        <p:xfrm>
          <a:off x="787084" y="1822280"/>
          <a:ext cx="8001000" cy="3811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a:xfrm>
            <a:off x="8360032" y="6375158"/>
            <a:ext cx="355915" cy="338849"/>
          </a:xfrm>
        </p:spPr>
        <p:txBody>
          <a:bodyPr>
            <a:normAutofit/>
          </a:bodyPr>
          <a:lstStyle/>
          <a:p>
            <a:pPr>
              <a:spcAft>
                <a:spcPts val="600"/>
              </a:spcAft>
            </a:pPr>
            <a:fld id="{0CC2AA3C-575F-41E9-9B41-E442DB44A737}" type="slidenum">
              <a:rPr lang="en-US" smtClean="0"/>
              <a:pPr>
                <a:spcAft>
                  <a:spcPts val="600"/>
                </a:spcAft>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68CF54-4526-405B-95B1-B4B971546731}"/>
              </a:ext>
            </a:extLst>
          </p:cNvPr>
          <p:cNvSpPr>
            <a:spLocks noGrp="1"/>
          </p:cNvSpPr>
          <p:nvPr>
            <p:ph type="sldNum" sz="quarter" idx="12"/>
          </p:nvPr>
        </p:nvSpPr>
        <p:spPr/>
        <p:txBody>
          <a:bodyPr/>
          <a:lstStyle/>
          <a:p>
            <a:fld id="{0CC2AA3C-575F-41E9-9B41-E442DB44A737}" type="slidenum">
              <a:rPr lang="en-US" smtClean="0"/>
              <a:pPr/>
              <a:t>19</a:t>
            </a:fld>
            <a:endParaRPr lang="en-US" dirty="0"/>
          </a:p>
        </p:txBody>
      </p:sp>
      <p:graphicFrame>
        <p:nvGraphicFramePr>
          <p:cNvPr id="4" name="Table 3">
            <a:extLst>
              <a:ext uri="{FF2B5EF4-FFF2-40B4-BE49-F238E27FC236}">
                <a16:creationId xmlns:a16="http://schemas.microsoft.com/office/drawing/2014/main" id="{E07C7A65-9E1B-46C0-9024-56D73C3E089F}"/>
              </a:ext>
            </a:extLst>
          </p:cNvPr>
          <p:cNvGraphicFramePr>
            <a:graphicFrameLocks noGrp="1"/>
          </p:cNvGraphicFramePr>
          <p:nvPr/>
        </p:nvGraphicFramePr>
        <p:xfrm>
          <a:off x="685800" y="381000"/>
          <a:ext cx="7962902" cy="3941445"/>
        </p:xfrm>
        <a:graphic>
          <a:graphicData uri="http://schemas.openxmlformats.org/drawingml/2006/table">
            <a:tbl>
              <a:tblPr/>
              <a:tblGrid>
                <a:gridCol w="832722">
                  <a:extLst>
                    <a:ext uri="{9D8B030D-6E8A-4147-A177-3AD203B41FA5}">
                      <a16:colId xmlns:a16="http://schemas.microsoft.com/office/drawing/2014/main" val="41889561"/>
                    </a:ext>
                  </a:extLst>
                </a:gridCol>
                <a:gridCol w="3773270">
                  <a:extLst>
                    <a:ext uri="{9D8B030D-6E8A-4147-A177-3AD203B41FA5}">
                      <a16:colId xmlns:a16="http://schemas.microsoft.com/office/drawing/2014/main" val="523961732"/>
                    </a:ext>
                  </a:extLst>
                </a:gridCol>
                <a:gridCol w="832722">
                  <a:extLst>
                    <a:ext uri="{9D8B030D-6E8A-4147-A177-3AD203B41FA5}">
                      <a16:colId xmlns:a16="http://schemas.microsoft.com/office/drawing/2014/main" val="3414172514"/>
                    </a:ext>
                  </a:extLst>
                </a:gridCol>
                <a:gridCol w="2524188">
                  <a:extLst>
                    <a:ext uri="{9D8B030D-6E8A-4147-A177-3AD203B41FA5}">
                      <a16:colId xmlns:a16="http://schemas.microsoft.com/office/drawing/2014/main" val="31453571"/>
                    </a:ext>
                  </a:extLst>
                </a:gridCol>
              </a:tblGrid>
              <a:tr h="370025">
                <a:tc gridSpan="4">
                  <a:txBody>
                    <a:bodyPr/>
                    <a:lstStyle/>
                    <a:p>
                      <a:pPr algn="ctr" fontAlgn="b"/>
                      <a:r>
                        <a:rPr lang="en-US" sz="2400" b="1" i="0" u="none" strike="noStrike" dirty="0">
                          <a:solidFill>
                            <a:srgbClr val="000000"/>
                          </a:solidFill>
                          <a:effectLst/>
                          <a:highlight>
                            <a:srgbClr val="FFFF00"/>
                          </a:highlight>
                          <a:latin typeface="Calibri" panose="020F0502020204030204" pitchFamily="34" charset="0"/>
                        </a:rPr>
                        <a:t>CORE-CT TIME REPORTER CODES - AAUP - 10 Month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24540765"/>
                  </a:ext>
                </a:extLst>
              </a:tr>
              <a:tr h="219761">
                <a:tc>
                  <a:txBody>
                    <a:bodyPr/>
                    <a:lstStyle/>
                    <a:p>
                      <a:pPr algn="ctr" fontAlgn="b"/>
                      <a:r>
                        <a:rPr lang="en-US" sz="1400" b="1" i="0" u="none" strike="noStrike" dirty="0">
                          <a:solidFill>
                            <a:srgbClr val="000000"/>
                          </a:solidFill>
                          <a:effectLst/>
                          <a:latin typeface="Calibri" panose="020F0502020204030204" pitchFamily="34" charset="0"/>
                        </a:rPr>
                        <a:t>TRC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DESCRIPTION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ORC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ORC DESCRIPTION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1128175"/>
                  </a:ext>
                </a:extLst>
              </a:tr>
              <a:tr h="219761">
                <a:tc>
                  <a:txBody>
                    <a:bodyPr/>
                    <a:lstStyle/>
                    <a:p>
                      <a:pPr algn="ctr" fontAlgn="b"/>
                      <a:r>
                        <a:rPr lang="en-US" sz="1400" b="0" i="0" u="none" strike="noStrike">
                          <a:solidFill>
                            <a:srgbClr val="000000"/>
                          </a:solidFill>
                          <a:effectLst/>
                          <a:latin typeface="Calibri" panose="020F0502020204030204" pitchFamily="34" charset="0"/>
                        </a:rPr>
                        <a:t>REG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REGULAR HOURS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3696584"/>
                  </a:ext>
                </a:extLst>
              </a:tr>
              <a:tr h="219761">
                <a:tc>
                  <a:txBody>
                    <a:bodyPr/>
                    <a:lstStyle/>
                    <a:p>
                      <a:pPr algn="ctr" fontAlgn="b"/>
                      <a:r>
                        <a:rPr lang="en-US" sz="1400" b="0" i="0" u="none" strike="noStrike">
                          <a:solidFill>
                            <a:srgbClr val="000000"/>
                          </a:solidFill>
                          <a:effectLst/>
                          <a:latin typeface="Calibri" panose="020F0502020204030204" pitchFamily="34" charset="0"/>
                        </a:rPr>
                        <a:t>REGTC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REGULAR HOURS TELECOMMUTING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TCC19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TELECOMMUTING - COVID 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270751"/>
                  </a:ext>
                </a:extLst>
              </a:tr>
              <a:tr h="219761">
                <a:tc>
                  <a:txBody>
                    <a:bodyPr/>
                    <a:lstStyle/>
                    <a:p>
                      <a:pPr algn="ctr" fontAlgn="b"/>
                      <a:r>
                        <a:rPr lang="en-US" sz="1400" b="0" i="0" u="none" strike="noStrike">
                          <a:solidFill>
                            <a:srgbClr val="000000"/>
                          </a:solidFill>
                          <a:effectLst/>
                          <a:latin typeface="Calibri" panose="020F0502020204030204" pitchFamily="34" charset="0"/>
                        </a:rPr>
                        <a:t>HOL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HOLIDAY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3727851"/>
                  </a:ext>
                </a:extLst>
              </a:tr>
              <a:tr h="219761">
                <a:tc>
                  <a:txBody>
                    <a:bodyPr/>
                    <a:lstStyle/>
                    <a:p>
                      <a:pPr algn="ctr" fontAlgn="b"/>
                      <a:r>
                        <a:rPr lang="en-US" sz="1400" b="0" i="0" u="none" strike="noStrike">
                          <a:solidFill>
                            <a:srgbClr val="000000"/>
                          </a:solidFill>
                          <a:effectLst/>
                          <a:latin typeface="Calibri" panose="020F0502020204030204" pitchFamily="34" charset="0"/>
                        </a:rPr>
                        <a:t>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956074"/>
                  </a:ext>
                </a:extLst>
              </a:tr>
              <a:tr h="219761">
                <a:tc>
                  <a:txBody>
                    <a:bodyPr/>
                    <a:lstStyle/>
                    <a:p>
                      <a:pPr algn="ctr" fontAlgn="b"/>
                      <a:r>
                        <a:rPr lang="en-US" sz="1400" b="0" i="0" u="none" strike="noStrike">
                          <a:solidFill>
                            <a:srgbClr val="000000"/>
                          </a:solidFill>
                          <a:effectLst/>
                          <a:latin typeface="Calibri" panose="020F0502020204030204" pitchFamily="34" charset="0"/>
                        </a:rPr>
                        <a:t>SFAM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613659"/>
                  </a:ext>
                </a:extLst>
              </a:tr>
              <a:tr h="219761">
                <a:tc>
                  <a:txBody>
                    <a:bodyPr/>
                    <a:lstStyle/>
                    <a:p>
                      <a:pPr algn="ctr" fontAlgn="b"/>
                      <a:r>
                        <a:rPr lang="en-US" sz="1400" b="0" i="0" u="none" strike="noStrike">
                          <a:solidFill>
                            <a:srgbClr val="000000"/>
                          </a:solidFill>
                          <a:effectLst/>
                          <a:latin typeface="Calibri" panose="020F0502020204030204" pitchFamily="34" charset="0"/>
                        </a:rPr>
                        <a:t>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MEDICAL APPOINTMENT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9862750"/>
                  </a:ext>
                </a:extLst>
              </a:tr>
              <a:tr h="219761">
                <a:tc>
                  <a:txBody>
                    <a:bodyPr/>
                    <a:lstStyle/>
                    <a:p>
                      <a:pPr algn="ctr" fontAlgn="b"/>
                      <a:r>
                        <a:rPr lang="en-US" sz="1400" b="0" i="0" u="none" strike="noStrike">
                          <a:solidFill>
                            <a:srgbClr val="000000"/>
                          </a:solidFill>
                          <a:effectLst/>
                          <a:latin typeface="Calibri" panose="020F0502020204030204" pitchFamily="34" charset="0"/>
                        </a:rPr>
                        <a:t>SFFNR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FUNERAL - 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758280"/>
                  </a:ext>
                </a:extLst>
              </a:tr>
              <a:tr h="219761">
                <a:tc>
                  <a:txBody>
                    <a:bodyPr/>
                    <a:lstStyle/>
                    <a:p>
                      <a:pPr algn="ctr" fontAlgn="b"/>
                      <a:r>
                        <a:rPr lang="en-US" sz="1400" b="0" i="0" u="none" strike="noStrike">
                          <a:solidFill>
                            <a:srgbClr val="000000"/>
                          </a:solidFill>
                          <a:effectLst/>
                          <a:latin typeface="Calibri" panose="020F0502020204030204" pitchFamily="34" charset="0"/>
                        </a:rPr>
                        <a:t>SFNRL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SICK FUNERAL - NON-IMMEDIATE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3073070"/>
                  </a:ext>
                </a:extLst>
              </a:tr>
              <a:tr h="219761">
                <a:tc>
                  <a:txBody>
                    <a:bodyPr/>
                    <a:lstStyle/>
                    <a:p>
                      <a:pPr algn="ctr" fontAlgn="b"/>
                      <a:r>
                        <a:rPr lang="en-US" sz="1400" b="0" i="0" u="none" strike="noStrike">
                          <a:solidFill>
                            <a:srgbClr val="000000"/>
                          </a:solidFill>
                          <a:effectLst/>
                          <a:latin typeface="Calibri" panose="020F0502020204030204" pitchFamily="34" charset="0"/>
                        </a:rPr>
                        <a:t>PL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PERSONAL LEAVE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428000"/>
                  </a:ext>
                </a:extLst>
              </a:tr>
              <a:tr h="219761">
                <a:tc>
                  <a:txBody>
                    <a:bodyPr/>
                    <a:lstStyle/>
                    <a:p>
                      <a:pPr algn="ctr" fontAlgn="b"/>
                      <a:r>
                        <a:rPr lang="en-US" sz="1400" b="0" i="0" u="none" strike="noStrike">
                          <a:solidFill>
                            <a:srgbClr val="000000"/>
                          </a:solidFill>
                          <a:effectLst/>
                          <a:latin typeface="Calibri" panose="020F0502020204030204" pitchFamily="34" charset="0"/>
                        </a:rPr>
                        <a:t>LCVCF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OTHER LEAVE - CONFERENCE/CONVENTION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732007"/>
                  </a:ext>
                </a:extLst>
              </a:tr>
              <a:tr h="219761">
                <a:tc>
                  <a:txBody>
                    <a:bodyPr/>
                    <a:lstStyle/>
                    <a:p>
                      <a:pPr algn="ctr" fontAlgn="b"/>
                      <a:r>
                        <a:rPr lang="en-US" sz="1400" b="0" i="0" u="none" strike="noStrike">
                          <a:solidFill>
                            <a:srgbClr val="000000"/>
                          </a:solidFill>
                          <a:effectLst/>
                          <a:latin typeface="Calibri" panose="020F0502020204030204" pitchFamily="34" charset="0"/>
                        </a:rPr>
                        <a:t>LWWTR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WINTER WEATHER CLOSURE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5069440"/>
                  </a:ext>
                </a:extLst>
              </a:tr>
              <a:tr h="219761">
                <a:tc>
                  <a:txBody>
                    <a:bodyPr/>
                    <a:lstStyle/>
                    <a:p>
                      <a:pPr algn="ctr" fontAlgn="b"/>
                      <a:r>
                        <a:rPr lang="en-US" sz="1400" b="0" i="0" u="none" strike="noStrike">
                          <a:solidFill>
                            <a:srgbClr val="000000"/>
                          </a:solidFill>
                          <a:effectLst/>
                          <a:latin typeface="Calibri" panose="020F0502020204030204" pitchFamily="34" charset="0"/>
                        </a:rPr>
                        <a:t>LPRTY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UNION LEAVE - PARTY/LUNCHEON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985585"/>
                  </a:ext>
                </a:extLst>
              </a:tr>
              <a:tr h="219761">
                <a:tc>
                  <a:txBody>
                    <a:bodyPr/>
                    <a:lstStyle/>
                    <a:p>
                      <a:pPr algn="ctr" fontAlgn="b"/>
                      <a:r>
                        <a:rPr lang="en-US" sz="1400" b="0" i="0" u="none" strike="noStrike">
                          <a:solidFill>
                            <a:srgbClr val="000000"/>
                          </a:solidFill>
                          <a:effectLst/>
                          <a:latin typeface="Calibri" panose="020F0502020204030204" pitchFamily="34" charset="0"/>
                        </a:rPr>
                        <a:t>LUBLP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UNION LEAVE - BUSINESS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5443835"/>
                  </a:ext>
                </a:extLst>
              </a:tr>
              <a:tr h="219761">
                <a:tc>
                  <a:txBody>
                    <a:bodyPr/>
                    <a:lstStyle/>
                    <a:p>
                      <a:pPr algn="ctr" fontAlgn="b"/>
                      <a:r>
                        <a:rPr lang="en-US" sz="1400" b="0" i="0" u="none" strike="noStrike">
                          <a:solidFill>
                            <a:srgbClr val="000000"/>
                          </a:solidFill>
                          <a:effectLst/>
                          <a:latin typeface="Calibri" panose="020F0502020204030204" pitchFamily="34" charset="0"/>
                        </a:rPr>
                        <a:t>LSABP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SABBATICAL LEAVE PAID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9992978"/>
                  </a:ext>
                </a:extLst>
              </a:tr>
              <a:tr h="219761">
                <a:tc>
                  <a:txBody>
                    <a:bodyPr/>
                    <a:lstStyle/>
                    <a:p>
                      <a:pPr algn="ctr" fontAlgn="b"/>
                      <a:r>
                        <a:rPr lang="en-US" sz="1400" b="0" i="0" u="none" strike="noStrike">
                          <a:solidFill>
                            <a:srgbClr val="000000"/>
                          </a:solidFill>
                          <a:effectLst/>
                          <a:latin typeface="Calibri" panose="020F0502020204030204" pitchFamily="34" charset="0"/>
                        </a:rPr>
                        <a:t>LSUMR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SUMMER RECESS PAID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090484"/>
                  </a:ext>
                </a:extLst>
              </a:tr>
            </a:tbl>
          </a:graphicData>
        </a:graphic>
      </p:graphicFrame>
      <p:graphicFrame>
        <p:nvGraphicFramePr>
          <p:cNvPr id="6" name="Table 5">
            <a:extLst>
              <a:ext uri="{FF2B5EF4-FFF2-40B4-BE49-F238E27FC236}">
                <a16:creationId xmlns:a16="http://schemas.microsoft.com/office/drawing/2014/main" id="{46AC5838-2017-48E1-A548-BA055DC83060}"/>
              </a:ext>
            </a:extLst>
          </p:cNvPr>
          <p:cNvGraphicFramePr>
            <a:graphicFrameLocks noGrp="1"/>
          </p:cNvGraphicFramePr>
          <p:nvPr/>
        </p:nvGraphicFramePr>
        <p:xfrm>
          <a:off x="647698" y="4724401"/>
          <a:ext cx="8115301" cy="1267904"/>
        </p:xfrm>
        <a:graphic>
          <a:graphicData uri="http://schemas.openxmlformats.org/drawingml/2006/table">
            <a:tbl>
              <a:tblPr>
                <a:tableStyleId>{5C22544A-7EE6-4342-B048-85BDC9FD1C3A}</a:tableStyleId>
              </a:tblPr>
              <a:tblGrid>
                <a:gridCol w="8115301">
                  <a:extLst>
                    <a:ext uri="{9D8B030D-6E8A-4147-A177-3AD203B41FA5}">
                      <a16:colId xmlns:a16="http://schemas.microsoft.com/office/drawing/2014/main" val="930167146"/>
                    </a:ext>
                  </a:extLst>
                </a:gridCol>
              </a:tblGrid>
              <a:tr h="585661">
                <a:tc>
                  <a:txBody>
                    <a:bodyPr/>
                    <a:lstStyle/>
                    <a:p>
                      <a:pPr algn="l" fontAlgn="b"/>
                      <a:r>
                        <a:rPr lang="en-US" sz="1400" u="sng" strike="noStrike" dirty="0">
                          <a:effectLst/>
                          <a:latin typeface="+mj-lt"/>
                        </a:rPr>
                        <a:t>Please note:</a:t>
                      </a:r>
                    </a:p>
                    <a:p>
                      <a:pPr algn="l" fontAlgn="b"/>
                      <a:r>
                        <a:rPr lang="en-US" sz="1400" u="none" strike="noStrike" kern="1200" dirty="0">
                          <a:solidFill>
                            <a:schemeClr val="dk1"/>
                          </a:solidFill>
                          <a:effectLst/>
                          <a:latin typeface="+mn-lt"/>
                          <a:ea typeface="+mn-ea"/>
                          <a:cs typeface="+mn-cs"/>
                        </a:rPr>
                        <a:t>-If you are using the Family Medical Leave Act (FMLA or Worker Comp, the TRC will be provided by Human Resources after you have submitted the paperwork.</a:t>
                      </a:r>
                    </a:p>
                    <a:p>
                      <a:pPr marL="0" indent="0" algn="l" fontAlgn="b">
                        <a:buFontTx/>
                        <a:buNone/>
                      </a:pPr>
                      <a:r>
                        <a:rPr lang="en-US" sz="1400" u="none" strike="noStrike" kern="1200" dirty="0">
                          <a:solidFill>
                            <a:schemeClr val="dk1"/>
                          </a:solidFill>
                          <a:effectLst/>
                          <a:latin typeface="+mn-lt"/>
                          <a:ea typeface="+mn-ea"/>
                          <a:cs typeface="+mn-cs"/>
                        </a:rPr>
                        <a:t>-If you need any TRC's not listed or have questions, please email Payroll@easternct.edu for assistance.</a:t>
                      </a:r>
                      <a:endParaRPr lang="en-US" sz="1400" b="1" i="0" u="sng"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3018389896"/>
                  </a:ext>
                </a:extLst>
              </a:tr>
              <a:tr h="404939">
                <a:tc>
                  <a:txBody>
                    <a:bodyPr/>
                    <a:lstStyle/>
                    <a:p>
                      <a:pPr algn="l" fontAlgn="b"/>
                      <a:endParaRPr lang="en-US" sz="14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835680316"/>
                  </a:ext>
                </a:extLst>
              </a:tr>
            </a:tbl>
          </a:graphicData>
        </a:graphic>
      </p:graphicFrame>
    </p:spTree>
    <p:extLst>
      <p:ext uri="{BB962C8B-B14F-4D97-AF65-F5344CB8AC3E}">
        <p14:creationId xmlns:p14="http://schemas.microsoft.com/office/powerpoint/2010/main" val="165278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2891790" cy="2157884"/>
          </a:xfrm>
        </p:spPr>
        <p:txBody>
          <a:bodyPr vert="horz" lIns="91440" tIns="45720" rIns="91440" bIns="45720" rtlCol="0" anchor="b">
            <a:normAutofit/>
          </a:bodyPr>
          <a:lstStyle/>
          <a:p>
            <a:pPr algn="l" defTabSz="914400"/>
            <a:r>
              <a:rPr lang="en-US" sz="4200" i="1" dirty="0">
                <a:latin typeface="Century Schoolbook" panose="02040604050505020304" pitchFamily="18" charset="0"/>
              </a:rPr>
              <a:t>How to Log In to Core-CT</a:t>
            </a:r>
          </a:p>
        </p:txBody>
      </p:sp>
      <p:sp>
        <p:nvSpPr>
          <p:cNvPr id="5" name="Slide Number Placeholder 4"/>
          <p:cNvSpPr>
            <a:spLocks noGrp="1"/>
          </p:cNvSpPr>
          <p:nvPr>
            <p:ph type="sldNum" sz="quarter" idx="12"/>
          </p:nvPr>
        </p:nvSpPr>
        <p:spPr/>
        <p:txBody>
          <a:bodyPr vert="horz" lIns="91440" tIns="45720" rIns="91440" bIns="45720" rtlCol="0" anchor="ctr">
            <a:normAutofit/>
          </a:bodyPr>
          <a:lstStyle/>
          <a:p>
            <a:pPr>
              <a:spcAft>
                <a:spcPts val="600"/>
              </a:spcAft>
            </a:pPr>
            <a:fld id="{0CC2AA3C-575F-41E9-9B41-E442DB44A737}" type="slidenum">
              <a:rPr lang="en-US" sz="1200" smtClean="0"/>
              <a:pPr>
                <a:spcAft>
                  <a:spcPts val="600"/>
                </a:spcAft>
              </a:pPr>
              <a:t>2</a:t>
            </a:fld>
            <a:endParaRPr lang="en-US" sz="1200" dirty="0"/>
          </a:p>
        </p:txBody>
      </p:sp>
      <p:sp>
        <p:nvSpPr>
          <p:cNvPr id="9" name="TextBox 8"/>
          <p:cNvSpPr txBox="1"/>
          <p:nvPr/>
        </p:nvSpPr>
        <p:spPr>
          <a:xfrm>
            <a:off x="4190999" y="533400"/>
            <a:ext cx="4572001" cy="4953001"/>
          </a:xfrm>
          <a:prstGeom prst="rect">
            <a:avLst/>
          </a:prstGeom>
        </p:spPr>
        <p:txBody>
          <a:bodyPr vert="horz" lIns="91440" tIns="45720" rIns="91440" bIns="45720" rtlCol="0">
            <a:normAutofit/>
          </a:bodyPr>
          <a:lstStyle/>
          <a:p>
            <a:pPr marL="516636" indent="-342900" defTabSz="914400">
              <a:lnSpc>
                <a:spcPct val="112000"/>
              </a:lnSpc>
              <a:spcBef>
                <a:spcPts val="900"/>
              </a:spcBef>
              <a:spcAft>
                <a:spcPts val="600"/>
              </a:spcAft>
              <a:buFont typeface="Wingdings" panose="05000000000000000000" pitchFamily="2" charset="2"/>
              <a:buChar char="§"/>
            </a:pPr>
            <a:r>
              <a:rPr lang="en-US" sz="2200" dirty="0">
                <a:solidFill>
                  <a:schemeClr val="tx1">
                    <a:lumMod val="85000"/>
                    <a:lumOff val="15000"/>
                  </a:schemeClr>
                </a:solidFill>
                <a:cs typeface="Arial" panose="020B0604020202020204" pitchFamily="34" charset="0"/>
              </a:rPr>
              <a:t>This is a web-based system that can be accessed at:  </a:t>
            </a:r>
            <a:r>
              <a:rPr lang="en-US" sz="2200" dirty="0">
                <a:solidFill>
                  <a:schemeClr val="tx1">
                    <a:lumMod val="85000"/>
                    <a:lumOff val="15000"/>
                  </a:schemeClr>
                </a:solidFill>
                <a:cs typeface="Arial" panose="020B0604020202020204" pitchFamily="34" charset="0"/>
                <a:hlinkClick r:id="rId3"/>
              </a:rPr>
              <a:t>http://www.core-ct.state.ct.us</a:t>
            </a:r>
            <a:endParaRPr lang="en-US" sz="2200" dirty="0">
              <a:solidFill>
                <a:schemeClr val="tx1">
                  <a:lumMod val="85000"/>
                  <a:lumOff val="15000"/>
                </a:schemeClr>
              </a:solidFill>
              <a:cs typeface="Arial" panose="020B0604020202020204" pitchFamily="34" charset="0"/>
            </a:endParaRPr>
          </a:p>
          <a:p>
            <a:pPr marL="516636" indent="-342900" defTabSz="914400">
              <a:lnSpc>
                <a:spcPct val="112000"/>
              </a:lnSpc>
              <a:spcBef>
                <a:spcPts val="900"/>
              </a:spcBef>
              <a:spcAft>
                <a:spcPts val="600"/>
              </a:spcAft>
              <a:buFont typeface="Wingdings" panose="05000000000000000000" pitchFamily="2" charset="2"/>
              <a:buChar char="§"/>
            </a:pPr>
            <a:r>
              <a:rPr lang="en-US" sz="2200" dirty="0">
                <a:solidFill>
                  <a:schemeClr val="tx1">
                    <a:lumMod val="85000"/>
                    <a:lumOff val="15000"/>
                  </a:schemeClr>
                </a:solidFill>
                <a:cs typeface="Arial" panose="020B0604020202020204" pitchFamily="34" charset="0"/>
              </a:rPr>
              <a:t>Your Username is your 6-digit State of Connecticut Employee ID that is listed on your biweekly paycheck or advice of deposit form.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0B1C882-A10B-4DC4-992D-D0F25F095A62}"/>
              </a:ext>
            </a:extLst>
          </p:cNvPr>
          <p:cNvSpPr>
            <a:spLocks noGrp="1"/>
          </p:cNvSpPr>
          <p:nvPr>
            <p:ph type="sldNum" sz="quarter" idx="12"/>
          </p:nvPr>
        </p:nvSpPr>
        <p:spPr/>
        <p:txBody>
          <a:bodyPr/>
          <a:lstStyle/>
          <a:p>
            <a:fld id="{0CC2AA3C-575F-41E9-9B41-E442DB44A737}" type="slidenum">
              <a:rPr lang="en-US" smtClean="0"/>
              <a:pPr/>
              <a:t>20</a:t>
            </a:fld>
            <a:endParaRPr lang="en-US" dirty="0"/>
          </a:p>
        </p:txBody>
      </p:sp>
      <p:graphicFrame>
        <p:nvGraphicFramePr>
          <p:cNvPr id="4" name="Table 3">
            <a:extLst>
              <a:ext uri="{FF2B5EF4-FFF2-40B4-BE49-F238E27FC236}">
                <a16:creationId xmlns:a16="http://schemas.microsoft.com/office/drawing/2014/main" id="{D817CC0C-0DA3-48B8-B328-46EA05384512}"/>
              </a:ext>
            </a:extLst>
          </p:cNvPr>
          <p:cNvGraphicFramePr>
            <a:graphicFrameLocks noGrp="1"/>
          </p:cNvGraphicFramePr>
          <p:nvPr/>
        </p:nvGraphicFramePr>
        <p:xfrm>
          <a:off x="647699" y="304800"/>
          <a:ext cx="7848601" cy="4646418"/>
        </p:xfrm>
        <a:graphic>
          <a:graphicData uri="http://schemas.openxmlformats.org/drawingml/2006/table">
            <a:tbl>
              <a:tblPr/>
              <a:tblGrid>
                <a:gridCol w="820769">
                  <a:extLst>
                    <a:ext uri="{9D8B030D-6E8A-4147-A177-3AD203B41FA5}">
                      <a16:colId xmlns:a16="http://schemas.microsoft.com/office/drawing/2014/main" val="1914177637"/>
                    </a:ext>
                  </a:extLst>
                </a:gridCol>
                <a:gridCol w="3719108">
                  <a:extLst>
                    <a:ext uri="{9D8B030D-6E8A-4147-A177-3AD203B41FA5}">
                      <a16:colId xmlns:a16="http://schemas.microsoft.com/office/drawing/2014/main" val="2509762351"/>
                    </a:ext>
                  </a:extLst>
                </a:gridCol>
                <a:gridCol w="820769">
                  <a:extLst>
                    <a:ext uri="{9D8B030D-6E8A-4147-A177-3AD203B41FA5}">
                      <a16:colId xmlns:a16="http://schemas.microsoft.com/office/drawing/2014/main" val="3824830224"/>
                    </a:ext>
                  </a:extLst>
                </a:gridCol>
                <a:gridCol w="2487955">
                  <a:extLst>
                    <a:ext uri="{9D8B030D-6E8A-4147-A177-3AD203B41FA5}">
                      <a16:colId xmlns:a16="http://schemas.microsoft.com/office/drawing/2014/main" val="2707861592"/>
                    </a:ext>
                  </a:extLst>
                </a:gridCol>
              </a:tblGrid>
              <a:tr h="297318">
                <a:tc gridSpan="4">
                  <a:txBody>
                    <a:bodyPr/>
                    <a:lstStyle/>
                    <a:p>
                      <a:pPr algn="ctr" fontAlgn="b"/>
                      <a:r>
                        <a:rPr lang="en-US" sz="2400" b="1" i="0" u="none" strike="noStrike" dirty="0">
                          <a:solidFill>
                            <a:srgbClr val="000000"/>
                          </a:solidFill>
                          <a:effectLst/>
                          <a:highlight>
                            <a:srgbClr val="FFFF00"/>
                          </a:highlight>
                          <a:latin typeface="Calibri" panose="020F0502020204030204" pitchFamily="34" charset="0"/>
                        </a:rPr>
                        <a:t>CORE-CT TIME REPORTER CODES - AAUP - 12 Month</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8690255"/>
                  </a:ext>
                </a:extLst>
              </a:tr>
              <a:tr h="222987">
                <a:tc>
                  <a:txBody>
                    <a:bodyPr/>
                    <a:lstStyle/>
                    <a:p>
                      <a:pPr algn="ctr" fontAlgn="b"/>
                      <a:r>
                        <a:rPr lang="en-US" sz="1300" b="1" i="0" u="none" strike="noStrike" dirty="0">
                          <a:solidFill>
                            <a:srgbClr val="000000"/>
                          </a:solidFill>
                          <a:effectLst/>
                          <a:latin typeface="Calibri" panose="020F0502020204030204" pitchFamily="34" charset="0"/>
                        </a:rPr>
                        <a:t>TRC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Calibri" panose="020F0502020204030204" pitchFamily="34" charset="0"/>
                        </a:rPr>
                        <a:t>DESCRIPTION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Calibri" panose="020F0502020204030204" pitchFamily="34" charset="0"/>
                        </a:rPr>
                        <a:t>ORC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a:solidFill>
                            <a:srgbClr val="000000"/>
                          </a:solidFill>
                          <a:effectLst/>
                          <a:latin typeface="Calibri" panose="020F0502020204030204" pitchFamily="34" charset="0"/>
                        </a:rPr>
                        <a:t>ORC DESCRIPTION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2174577"/>
                  </a:ext>
                </a:extLst>
              </a:tr>
              <a:tr h="212370">
                <a:tc>
                  <a:txBody>
                    <a:bodyPr/>
                    <a:lstStyle/>
                    <a:p>
                      <a:pPr algn="ctr" fontAlgn="b"/>
                      <a:r>
                        <a:rPr lang="en-US" sz="1300" b="0" i="0" u="none" strike="noStrike" dirty="0">
                          <a:solidFill>
                            <a:srgbClr val="000000"/>
                          </a:solidFill>
                          <a:effectLst/>
                          <a:latin typeface="Calibri" panose="020F0502020204030204" pitchFamily="34" charset="0"/>
                        </a:rPr>
                        <a:t>REG</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REGULAR HOURS</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999825"/>
                  </a:ext>
                </a:extLst>
              </a:tr>
              <a:tr h="212370">
                <a:tc>
                  <a:txBody>
                    <a:bodyPr/>
                    <a:lstStyle/>
                    <a:p>
                      <a:pPr algn="ctr" fontAlgn="b"/>
                      <a:r>
                        <a:rPr lang="en-US" sz="1300" b="0" i="0" u="none" strike="noStrike">
                          <a:solidFill>
                            <a:srgbClr val="000000"/>
                          </a:solidFill>
                          <a:effectLst/>
                          <a:latin typeface="Calibri" panose="020F0502020204030204" pitchFamily="34" charset="0"/>
                        </a:rPr>
                        <a:t>REGTC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REGULAR HOURS TELECOMMUTING</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TCC19</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TELECOMMUTING - COVID 19</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584345"/>
                  </a:ext>
                </a:extLst>
              </a:tr>
              <a:tr h="212370">
                <a:tc>
                  <a:txBody>
                    <a:bodyPr/>
                    <a:lstStyle/>
                    <a:p>
                      <a:pPr algn="ctr" fontAlgn="b"/>
                      <a:r>
                        <a:rPr lang="en-US" sz="1300" b="0" i="0" u="none" strike="noStrike">
                          <a:solidFill>
                            <a:srgbClr val="000000"/>
                          </a:solidFill>
                          <a:effectLst/>
                          <a:latin typeface="Calibri" panose="020F0502020204030204" pitchFamily="34" charset="0"/>
                        </a:rPr>
                        <a:t>HOL</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HOLIDAY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117872"/>
                  </a:ext>
                </a:extLst>
              </a:tr>
              <a:tr h="212370">
                <a:tc>
                  <a:txBody>
                    <a:bodyPr/>
                    <a:lstStyle/>
                    <a:p>
                      <a:pPr algn="ctr" fontAlgn="b"/>
                      <a:r>
                        <a:rPr lang="en-US" sz="1300" b="0" i="0" u="none" strike="noStrike">
                          <a:solidFill>
                            <a:srgbClr val="000000"/>
                          </a:solidFill>
                          <a:effectLst/>
                          <a:latin typeface="Calibri" panose="020F0502020204030204" pitchFamily="34" charset="0"/>
                        </a:rPr>
                        <a:t>HWCE</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HOLIDAY WORKED COMP EARNED</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497306"/>
                  </a:ext>
                </a:extLst>
              </a:tr>
              <a:tr h="212370">
                <a:tc>
                  <a:txBody>
                    <a:bodyPr/>
                    <a:lstStyle/>
                    <a:p>
                      <a:pPr algn="ctr" fontAlgn="b"/>
                      <a:r>
                        <a:rPr lang="en-US" sz="1300" b="0" i="0" u="none" strike="noStrike">
                          <a:solidFill>
                            <a:srgbClr val="000000"/>
                          </a:solidFill>
                          <a:effectLst/>
                          <a:latin typeface="Calibri" panose="020F0502020204030204" pitchFamily="34" charset="0"/>
                        </a:rPr>
                        <a:t>HCU</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HOLIDAY COMP USED</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8669688"/>
                  </a:ext>
                </a:extLst>
              </a:tr>
              <a:tr h="212370">
                <a:tc>
                  <a:txBody>
                    <a:bodyPr/>
                    <a:lstStyle/>
                    <a:p>
                      <a:pPr algn="ctr" fontAlgn="b"/>
                      <a:r>
                        <a:rPr lang="en-US" sz="1300" b="0" i="0" u="none" strike="noStrike">
                          <a:solidFill>
                            <a:srgbClr val="000000"/>
                          </a:solidFill>
                          <a:effectLst/>
                          <a:latin typeface="Calibri" panose="020F0502020204030204" pitchFamily="34" charset="0"/>
                        </a:rPr>
                        <a:t>SICK</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2303361"/>
                  </a:ext>
                </a:extLst>
              </a:tr>
              <a:tr h="212370">
                <a:tc>
                  <a:txBody>
                    <a:bodyPr/>
                    <a:lstStyle/>
                    <a:p>
                      <a:pPr algn="ctr" fontAlgn="b"/>
                      <a:r>
                        <a:rPr lang="en-US" sz="1300" b="0" i="0" u="none" strike="noStrike">
                          <a:solidFill>
                            <a:srgbClr val="000000"/>
                          </a:solidFill>
                          <a:effectLst/>
                          <a:latin typeface="Calibri" panose="020F0502020204030204" pitchFamily="34" charset="0"/>
                        </a:rPr>
                        <a:t>SFAM</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FAMILY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135409"/>
                  </a:ext>
                </a:extLst>
              </a:tr>
              <a:tr h="212370">
                <a:tc>
                  <a:txBody>
                    <a:bodyPr/>
                    <a:lstStyle/>
                    <a:p>
                      <a:pPr algn="ctr" fontAlgn="b"/>
                      <a:r>
                        <a:rPr lang="en-US" sz="1300" b="0" i="0" u="none" strike="noStrike">
                          <a:solidFill>
                            <a:srgbClr val="000000"/>
                          </a:solidFill>
                          <a:effectLst/>
                          <a:latin typeface="Calibri" panose="020F0502020204030204" pitchFamily="34" charset="0"/>
                        </a:rPr>
                        <a:t>SP</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MEDICAL APPOINTMENT</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108624"/>
                  </a:ext>
                </a:extLst>
              </a:tr>
              <a:tr h="212370">
                <a:tc>
                  <a:txBody>
                    <a:bodyPr/>
                    <a:lstStyle/>
                    <a:p>
                      <a:pPr algn="ctr" fontAlgn="b"/>
                      <a:r>
                        <a:rPr lang="en-US" sz="1300" b="0" i="0" u="none" strike="noStrike">
                          <a:solidFill>
                            <a:srgbClr val="000000"/>
                          </a:solidFill>
                          <a:effectLst/>
                          <a:latin typeface="Calibri" panose="020F0502020204030204" pitchFamily="34" charset="0"/>
                        </a:rPr>
                        <a:t>SFFNR</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FUNERAL - IMMEDIATE FAMILY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2502877"/>
                  </a:ext>
                </a:extLst>
              </a:tr>
              <a:tr h="212370">
                <a:tc>
                  <a:txBody>
                    <a:bodyPr/>
                    <a:lstStyle/>
                    <a:p>
                      <a:pPr algn="ctr" fontAlgn="b"/>
                      <a:r>
                        <a:rPr lang="en-US" sz="1300" b="0" i="0" u="none" strike="noStrike">
                          <a:solidFill>
                            <a:srgbClr val="000000"/>
                          </a:solidFill>
                          <a:effectLst/>
                          <a:latin typeface="Calibri" panose="020F0502020204030204" pitchFamily="34" charset="0"/>
                        </a:rPr>
                        <a:t>SFNRL</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SICK FUNERAL - NON-IMMEDIATE FAMILY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3861324"/>
                  </a:ext>
                </a:extLst>
              </a:tr>
              <a:tr h="212370">
                <a:tc>
                  <a:txBody>
                    <a:bodyPr/>
                    <a:lstStyle/>
                    <a:p>
                      <a:pPr algn="ctr" fontAlgn="b"/>
                      <a:r>
                        <a:rPr lang="en-US" sz="1300" b="0" i="0" u="none" strike="noStrike">
                          <a:solidFill>
                            <a:srgbClr val="000000"/>
                          </a:solidFill>
                          <a:effectLst/>
                          <a:latin typeface="Calibri" panose="020F0502020204030204" pitchFamily="34" charset="0"/>
                        </a:rPr>
                        <a:t>PL</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PERSONAL LEAVE</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214947"/>
                  </a:ext>
                </a:extLst>
              </a:tr>
              <a:tr h="212370">
                <a:tc>
                  <a:txBody>
                    <a:bodyPr/>
                    <a:lstStyle/>
                    <a:p>
                      <a:pPr algn="ctr" fontAlgn="b"/>
                      <a:r>
                        <a:rPr lang="en-US" sz="1300" b="0" i="0" u="none" strike="noStrike">
                          <a:solidFill>
                            <a:srgbClr val="000000"/>
                          </a:solidFill>
                          <a:effectLst/>
                          <a:latin typeface="Calibri" panose="020F0502020204030204" pitchFamily="34" charset="0"/>
                        </a:rPr>
                        <a:t>VAC</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VACATION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5093455"/>
                  </a:ext>
                </a:extLst>
              </a:tr>
              <a:tr h="212370">
                <a:tc>
                  <a:txBody>
                    <a:bodyPr/>
                    <a:lstStyle/>
                    <a:p>
                      <a:pPr algn="ctr" fontAlgn="b"/>
                      <a:r>
                        <a:rPr lang="en-US" sz="1300" b="0" i="0" u="none" strike="noStrike">
                          <a:solidFill>
                            <a:srgbClr val="000000"/>
                          </a:solidFill>
                          <a:effectLst/>
                          <a:latin typeface="Calibri" panose="020F0502020204030204" pitchFamily="34" charset="0"/>
                        </a:rPr>
                        <a:t>VS</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VACATION IN LIEU OF SICK</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645406"/>
                  </a:ext>
                </a:extLst>
              </a:tr>
              <a:tr h="212370">
                <a:tc>
                  <a:txBody>
                    <a:bodyPr/>
                    <a:lstStyle/>
                    <a:p>
                      <a:pPr algn="ctr" fontAlgn="b"/>
                      <a:r>
                        <a:rPr lang="en-US" sz="1300" b="0" i="0" u="none" strike="noStrike">
                          <a:solidFill>
                            <a:srgbClr val="000000"/>
                          </a:solidFill>
                          <a:effectLst/>
                          <a:latin typeface="Calibri" panose="020F0502020204030204" pitchFamily="34" charset="0"/>
                        </a:rPr>
                        <a:t>LCVCF</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OTHER LEAVE - CONFERENCE/CONVENTION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819587"/>
                  </a:ext>
                </a:extLst>
              </a:tr>
              <a:tr h="212370">
                <a:tc>
                  <a:txBody>
                    <a:bodyPr/>
                    <a:lstStyle/>
                    <a:p>
                      <a:pPr algn="ctr" fontAlgn="b"/>
                      <a:r>
                        <a:rPr lang="en-US" sz="1300" b="0" i="0" u="none" strike="noStrike">
                          <a:solidFill>
                            <a:srgbClr val="000000"/>
                          </a:solidFill>
                          <a:effectLst/>
                          <a:latin typeface="Calibri" panose="020F0502020204030204" pitchFamily="34" charset="0"/>
                        </a:rPr>
                        <a:t>LWWTR</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WINTER WEATHER CLOSURE</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401470"/>
                  </a:ext>
                </a:extLst>
              </a:tr>
              <a:tr h="212370">
                <a:tc>
                  <a:txBody>
                    <a:bodyPr/>
                    <a:lstStyle/>
                    <a:p>
                      <a:pPr algn="ctr" fontAlgn="b"/>
                      <a:r>
                        <a:rPr lang="en-US" sz="1300" b="0" i="0" u="none" strike="noStrike">
                          <a:solidFill>
                            <a:srgbClr val="000000"/>
                          </a:solidFill>
                          <a:effectLst/>
                          <a:latin typeface="Calibri" panose="020F0502020204030204" pitchFamily="34" charset="0"/>
                        </a:rPr>
                        <a:t>LPRTY</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UNION LEAVE - PARTY/LUNCHEON</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140354"/>
                  </a:ext>
                </a:extLst>
              </a:tr>
              <a:tr h="212370">
                <a:tc>
                  <a:txBody>
                    <a:bodyPr/>
                    <a:lstStyle/>
                    <a:p>
                      <a:pPr algn="ctr" fontAlgn="b"/>
                      <a:r>
                        <a:rPr lang="en-US" sz="1300" b="0" i="0" u="none" strike="noStrike">
                          <a:solidFill>
                            <a:srgbClr val="000000"/>
                          </a:solidFill>
                          <a:effectLst/>
                          <a:latin typeface="Calibri" panose="020F0502020204030204" pitchFamily="34" charset="0"/>
                        </a:rPr>
                        <a:t>LUBLP</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UNION LEAVE - BUSINESS</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 </a:t>
                      </a:r>
                    </a:p>
                  </a:txBody>
                  <a:tcPr marL="6887" marR="6887" marT="6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1010647"/>
                  </a:ext>
                </a:extLst>
              </a:tr>
              <a:tr h="212370">
                <a:tc>
                  <a:txBody>
                    <a:bodyPr/>
                    <a:lstStyle/>
                    <a:p>
                      <a:pPr algn="ctr" fontAlgn="b"/>
                      <a:endParaRPr lang="en-US" sz="1400" b="0" i="0" u="none" strike="noStrike" dirty="0">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6887" marR="6887" marT="6887"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28453547"/>
                  </a:ext>
                </a:extLst>
              </a:tr>
              <a:tr h="131551">
                <a:tc gridSpan="2">
                  <a:txBody>
                    <a:bodyPr/>
                    <a:lstStyle/>
                    <a:p>
                      <a:pPr algn="l" fontAlgn="b"/>
                      <a:endParaRPr lang="en-US" sz="1400" b="1" i="0" u="sng" strike="noStrike" dirty="0">
                        <a:solidFill>
                          <a:srgbClr val="000000"/>
                        </a:solidFill>
                        <a:effectLst/>
                        <a:latin typeface="Calibri" panose="020F0502020204030204" pitchFamily="34" charset="0"/>
                      </a:endParaRPr>
                    </a:p>
                  </a:txBody>
                  <a:tcPr marL="6887" marR="6887" marT="6887" marB="0" anchor="b">
                    <a:lnL>
                      <a:noFill/>
                    </a:lnL>
                    <a:lnR>
                      <a:noFill/>
                    </a:lnR>
                    <a:lnT>
                      <a:noFill/>
                    </a:lnT>
                    <a:lnB>
                      <a:noFill/>
                    </a:lnB>
                  </a:tcPr>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87" marR="6887" marT="6887" marB="0" anchor="b">
                    <a:lnL>
                      <a:noFill/>
                    </a:lnL>
                    <a:lnR>
                      <a:noFill/>
                    </a:lnR>
                    <a:lnT>
                      <a:noFill/>
                    </a:lnT>
                    <a:lnB>
                      <a:noFill/>
                    </a:lnB>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6887" marR="6887" marT="6887" marB="0" anchor="b">
                    <a:lnL>
                      <a:noFill/>
                    </a:lnL>
                    <a:lnR>
                      <a:noFill/>
                    </a:lnR>
                    <a:lnT>
                      <a:noFill/>
                    </a:lnT>
                    <a:lnB>
                      <a:noFill/>
                    </a:lnB>
                  </a:tcPr>
                </a:tc>
                <a:extLst>
                  <a:ext uri="{0D108BD9-81ED-4DB2-BD59-A6C34878D82A}">
                    <a16:rowId xmlns:a16="http://schemas.microsoft.com/office/drawing/2014/main" val="2902816606"/>
                  </a:ext>
                </a:extLst>
              </a:tr>
            </a:tbl>
          </a:graphicData>
        </a:graphic>
      </p:graphicFrame>
      <p:graphicFrame>
        <p:nvGraphicFramePr>
          <p:cNvPr id="6" name="Table 5">
            <a:extLst>
              <a:ext uri="{FF2B5EF4-FFF2-40B4-BE49-F238E27FC236}">
                <a16:creationId xmlns:a16="http://schemas.microsoft.com/office/drawing/2014/main" id="{DF7D0AB5-0777-49EC-ACE3-B9097D110C42}"/>
              </a:ext>
            </a:extLst>
          </p:cNvPr>
          <p:cNvGraphicFramePr>
            <a:graphicFrameLocks noGrp="1"/>
          </p:cNvGraphicFramePr>
          <p:nvPr/>
        </p:nvGraphicFramePr>
        <p:xfrm>
          <a:off x="647699" y="4724400"/>
          <a:ext cx="8191500" cy="1219200"/>
        </p:xfrm>
        <a:graphic>
          <a:graphicData uri="http://schemas.openxmlformats.org/drawingml/2006/table">
            <a:tbl>
              <a:tblPr>
                <a:tableStyleId>{5C22544A-7EE6-4342-B048-85BDC9FD1C3A}</a:tableStyleId>
              </a:tblPr>
              <a:tblGrid>
                <a:gridCol w="4733064">
                  <a:extLst>
                    <a:ext uri="{9D8B030D-6E8A-4147-A177-3AD203B41FA5}">
                      <a16:colId xmlns:a16="http://schemas.microsoft.com/office/drawing/2014/main" val="930167146"/>
                    </a:ext>
                  </a:extLst>
                </a:gridCol>
                <a:gridCol w="855695">
                  <a:extLst>
                    <a:ext uri="{9D8B030D-6E8A-4147-A177-3AD203B41FA5}">
                      <a16:colId xmlns:a16="http://schemas.microsoft.com/office/drawing/2014/main" val="3849467032"/>
                    </a:ext>
                  </a:extLst>
                </a:gridCol>
                <a:gridCol w="2602741">
                  <a:extLst>
                    <a:ext uri="{9D8B030D-6E8A-4147-A177-3AD203B41FA5}">
                      <a16:colId xmlns:a16="http://schemas.microsoft.com/office/drawing/2014/main" val="3920880693"/>
                    </a:ext>
                  </a:extLst>
                </a:gridCol>
              </a:tblGrid>
              <a:tr h="276713">
                <a:tc>
                  <a:txBody>
                    <a:bodyPr/>
                    <a:lstStyle/>
                    <a:p>
                      <a:pPr algn="l" fontAlgn="b"/>
                      <a:r>
                        <a:rPr lang="en-US" sz="1400" u="sng" strike="noStrike" dirty="0">
                          <a:effectLst/>
                          <a:latin typeface="+mj-lt"/>
                        </a:rPr>
                        <a:t>Please note:</a:t>
                      </a:r>
                      <a:endParaRPr lang="en-US" sz="1400" b="1" i="0" u="sng" strike="noStrike" dirty="0">
                        <a:solidFill>
                          <a:srgbClr val="000000"/>
                        </a:solidFill>
                        <a:effectLst/>
                        <a:latin typeface="+mj-lt"/>
                      </a:endParaRPr>
                    </a:p>
                  </a:txBody>
                  <a:tcPr marL="9525" marR="9525" marT="9525" marB="0" anchor="b"/>
                </a:tc>
                <a:tc>
                  <a:txBody>
                    <a:bodyPr/>
                    <a:lstStyle/>
                    <a:p>
                      <a:pPr algn="ctr" fontAlgn="b"/>
                      <a:endParaRPr lang="en-US" sz="1600" b="0" i="0" u="none" strike="noStrike">
                        <a:solidFill>
                          <a:srgbClr val="000000"/>
                        </a:solidFill>
                        <a:effectLst/>
                        <a:latin typeface="+mj-lt"/>
                      </a:endParaRPr>
                    </a:p>
                  </a:txBody>
                  <a:tcPr marL="9525" marR="9525" marT="9525" marB="0" anchor="b"/>
                </a:tc>
                <a:tc>
                  <a:txBody>
                    <a:bodyPr/>
                    <a:lstStyle/>
                    <a:p>
                      <a:pPr algn="ctr" fontAlgn="b"/>
                      <a:endParaRPr lang="en-US" sz="16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3018389896"/>
                  </a:ext>
                </a:extLst>
              </a:tr>
              <a:tr h="942487">
                <a:tc gridSpan="3">
                  <a:txBody>
                    <a:bodyPr/>
                    <a:lstStyle/>
                    <a:p>
                      <a:pPr algn="l" fontAlgn="b"/>
                      <a:r>
                        <a:rPr lang="en-US" sz="1400" u="none" strike="noStrike" dirty="0">
                          <a:effectLst/>
                          <a:latin typeface="+mj-lt"/>
                        </a:rPr>
                        <a:t>-If you are using the Family Medical Leave Act (FMLA or Worker Comp, the TRC will be provided by Human Resources after you have submitted the paperwork.</a:t>
                      </a:r>
                    </a:p>
                    <a:p>
                      <a:pPr marL="0" indent="0" algn="l" fontAlgn="b">
                        <a:buFontTx/>
                        <a:buNone/>
                      </a:pPr>
                      <a:r>
                        <a:rPr lang="en-US" sz="1400" b="0" i="0" u="none" strike="noStrike" dirty="0">
                          <a:solidFill>
                            <a:srgbClr val="000000"/>
                          </a:solidFill>
                          <a:effectLst/>
                          <a:latin typeface="+mj-lt"/>
                        </a:rPr>
                        <a:t>- If you work a Holiday, two line entries are needed. </a:t>
                      </a:r>
                      <a:r>
                        <a:rPr lang="en-US" sz="1400" u="none" strike="noStrike" kern="1200" dirty="0">
                          <a:solidFill>
                            <a:schemeClr val="dk1"/>
                          </a:solidFill>
                          <a:effectLst/>
                          <a:latin typeface="+mn-lt"/>
                          <a:ea typeface="+mn-ea"/>
                          <a:cs typeface="+mn-cs"/>
                        </a:rPr>
                        <a:t>(1) HOL and (2) HWCE indicating the hours worked.</a:t>
                      </a:r>
                    </a:p>
                    <a:p>
                      <a:pPr marL="0" indent="0" algn="l" fontAlgn="b">
                        <a:buFontTx/>
                        <a:buNone/>
                      </a:pPr>
                      <a:r>
                        <a:rPr lang="en-US" sz="1400" u="none" strike="noStrike" kern="1200" dirty="0">
                          <a:solidFill>
                            <a:schemeClr val="dk1"/>
                          </a:solidFill>
                          <a:effectLst/>
                          <a:latin typeface="+mn-lt"/>
                          <a:ea typeface="+mn-ea"/>
                          <a:cs typeface="+mn-cs"/>
                        </a:rPr>
                        <a:t>- If you need any TRC's not listed or have questions, please email Payroll@easternct.edu for assistance.</a:t>
                      </a:r>
                      <a:endParaRPr lang="en-US" sz="1400" b="0" i="0" u="none" strike="noStrike" dirty="0">
                        <a:solidFill>
                          <a:srgbClr val="000000"/>
                        </a:solidFill>
                        <a:effectLst/>
                        <a:latin typeface="+mj-lt"/>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35680316"/>
                  </a:ext>
                </a:extLst>
              </a:tr>
            </a:tbl>
          </a:graphicData>
        </a:graphic>
      </p:graphicFrame>
    </p:spTree>
    <p:extLst>
      <p:ext uri="{BB962C8B-B14F-4D97-AF65-F5344CB8AC3E}">
        <p14:creationId xmlns:p14="http://schemas.microsoft.com/office/powerpoint/2010/main" val="4170579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21</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609600" y="4852029"/>
            <a:ext cx="8153401" cy="2339102"/>
          </a:xfrm>
          <a:prstGeom prst="rect">
            <a:avLst/>
          </a:prstGeom>
        </p:spPr>
        <p:txBody>
          <a:bodyPr wrap="square">
            <a:spAutoFit/>
          </a:bodyPr>
          <a:lstStyle/>
          <a:p>
            <a:r>
              <a:rPr lang="en-US" sz="1200" dirty="0"/>
              <a:t>Please note: </a:t>
            </a:r>
          </a:p>
          <a:p>
            <a:r>
              <a:rPr lang="en-US" sz="1200" dirty="0"/>
              <a:t>-If you are out using the Family Medical Leave Act (FMLA) or Workers Comp the TRC will be provided by Human Resources after you have submitted the paperwork.</a:t>
            </a:r>
          </a:p>
          <a:p>
            <a:r>
              <a:rPr lang="en-US" sz="1200" dirty="0"/>
              <a:t>- If you need any additional TRC’s or have questions about which to use please contact Payroll at 860-465-5746.</a:t>
            </a:r>
          </a:p>
          <a:p>
            <a:r>
              <a:rPr lang="en-US" sz="1200" dirty="0"/>
              <a:t>-If you work over 40 hours for the pay week code OVT should be used for the hours over the first 40 hours for that pay week. </a:t>
            </a:r>
          </a:p>
          <a:p>
            <a:r>
              <a:rPr lang="en-US" sz="1200" dirty="0"/>
              <a:t>-If you work on a holiday, two lines will need to be entered on the timesheet. The total number of hours worked on the holiday will be entered with code HWCE to earn comp time. Half of the hours worked will be entered on another line with code HYPY which will be paid. </a:t>
            </a:r>
          </a:p>
          <a:p>
            <a:r>
              <a:rPr lang="en-US" sz="1200" dirty="0"/>
              <a:t>-If you are an essential employee and work during winter weather you will use code CCE for those hours to earn comp time for those hours.</a:t>
            </a:r>
          </a:p>
          <a:p>
            <a:endParaRPr lang="en-US" sz="1200" dirty="0"/>
          </a:p>
          <a:p>
            <a:pPr marL="285750" indent="-285750">
              <a:buFontTx/>
              <a:buChar char="-"/>
            </a:pPr>
            <a:endParaRPr lang="en-US" sz="1400" dirty="0"/>
          </a:p>
        </p:txBody>
      </p:sp>
      <p:graphicFrame>
        <p:nvGraphicFramePr>
          <p:cNvPr id="10" name="Table 9">
            <a:extLst>
              <a:ext uri="{FF2B5EF4-FFF2-40B4-BE49-F238E27FC236}">
                <a16:creationId xmlns:a16="http://schemas.microsoft.com/office/drawing/2014/main" id="{5C611B4E-9AFA-42C3-B88C-DB41283317BA}"/>
              </a:ext>
            </a:extLst>
          </p:cNvPr>
          <p:cNvGraphicFramePr>
            <a:graphicFrameLocks noGrp="1"/>
          </p:cNvGraphicFramePr>
          <p:nvPr/>
        </p:nvGraphicFramePr>
        <p:xfrm>
          <a:off x="932352" y="76200"/>
          <a:ext cx="7449648" cy="4793894"/>
        </p:xfrm>
        <a:graphic>
          <a:graphicData uri="http://schemas.openxmlformats.org/drawingml/2006/table">
            <a:tbl>
              <a:tblPr/>
              <a:tblGrid>
                <a:gridCol w="703845">
                  <a:extLst>
                    <a:ext uri="{9D8B030D-6E8A-4147-A177-3AD203B41FA5}">
                      <a16:colId xmlns:a16="http://schemas.microsoft.com/office/drawing/2014/main" val="3110875446"/>
                    </a:ext>
                  </a:extLst>
                </a:gridCol>
                <a:gridCol w="3051672">
                  <a:extLst>
                    <a:ext uri="{9D8B030D-6E8A-4147-A177-3AD203B41FA5}">
                      <a16:colId xmlns:a16="http://schemas.microsoft.com/office/drawing/2014/main" val="1637190767"/>
                    </a:ext>
                  </a:extLst>
                </a:gridCol>
                <a:gridCol w="1027131">
                  <a:extLst>
                    <a:ext uri="{9D8B030D-6E8A-4147-A177-3AD203B41FA5}">
                      <a16:colId xmlns:a16="http://schemas.microsoft.com/office/drawing/2014/main" val="653513768"/>
                    </a:ext>
                  </a:extLst>
                </a:gridCol>
                <a:gridCol w="2667000">
                  <a:extLst>
                    <a:ext uri="{9D8B030D-6E8A-4147-A177-3AD203B41FA5}">
                      <a16:colId xmlns:a16="http://schemas.microsoft.com/office/drawing/2014/main" val="3870196110"/>
                    </a:ext>
                  </a:extLst>
                </a:gridCol>
              </a:tblGrid>
              <a:tr h="323337">
                <a:tc gridSpan="4">
                  <a:txBody>
                    <a:bodyPr/>
                    <a:lstStyle/>
                    <a:p>
                      <a:pPr algn="ctr" fontAlgn="b"/>
                      <a:r>
                        <a:rPr lang="en-US" sz="2400" b="1" i="0" u="sng" strike="noStrike" dirty="0">
                          <a:solidFill>
                            <a:srgbClr val="000000"/>
                          </a:solidFill>
                          <a:effectLst/>
                          <a:highlight>
                            <a:srgbClr val="FFFF00"/>
                          </a:highlight>
                          <a:latin typeface="Calibri" panose="020F0502020204030204" pitchFamily="34" charset="0"/>
                        </a:rPr>
                        <a:t>A&amp;R CORE-CT TIME REPORTER CODES</a:t>
                      </a:r>
                    </a:p>
                    <a:p>
                      <a:pPr algn="ctr" fontAlgn="b"/>
                      <a:endParaRPr lang="en-US" sz="800" b="1" i="0" u="sng" strike="noStrike" dirty="0">
                        <a:solidFill>
                          <a:srgbClr val="000000"/>
                        </a:solidFill>
                        <a:effectLst/>
                        <a:highlight>
                          <a:srgbClr val="FFFF00"/>
                        </a:highligh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800" b="1" i="0" u="sng" strike="noStrike" dirty="0">
                        <a:solidFill>
                          <a:srgbClr val="000000"/>
                        </a:solidFill>
                        <a:effectLst/>
                        <a:highlight>
                          <a:srgbClr val="FFFF00"/>
                        </a:highligh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800" b="1" i="0" u="sng" strike="noStrike" dirty="0">
                        <a:solidFill>
                          <a:srgbClr val="000000"/>
                        </a:solidFill>
                        <a:effectLst/>
                        <a:highlight>
                          <a:srgbClr val="FFFF00"/>
                        </a:highligh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4305968"/>
                  </a:ext>
                </a:extLst>
              </a:tr>
              <a:tr h="203842">
                <a:tc>
                  <a:txBody>
                    <a:bodyPr/>
                    <a:lstStyle/>
                    <a:p>
                      <a:pPr algn="ctr" fontAlgn="b"/>
                      <a:r>
                        <a:rPr lang="en-US" sz="1200" b="1" i="0" u="none" strike="noStrike">
                          <a:solidFill>
                            <a:srgbClr val="000000"/>
                          </a:solidFill>
                          <a:effectLst/>
                          <a:latin typeface="Calibri" panose="020F0502020204030204" pitchFamily="34" charset="0"/>
                        </a:rPr>
                        <a:t>TRC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DESCRIPTION </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991784"/>
                  </a:ext>
                </a:extLst>
              </a:tr>
              <a:tr h="203842">
                <a:tc>
                  <a:txBody>
                    <a:bodyPr/>
                    <a:lstStyle/>
                    <a:p>
                      <a:pPr algn="ctr" fontAlgn="b"/>
                      <a:r>
                        <a:rPr lang="en-US" sz="1200" b="0" i="0" u="none" strike="noStrike">
                          <a:solidFill>
                            <a:srgbClr val="000000"/>
                          </a:solidFill>
                          <a:effectLst/>
                          <a:latin typeface="Calibri" panose="020F0502020204030204" pitchFamily="34" charset="0"/>
                        </a:rPr>
                        <a:t>REG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4352806"/>
                  </a:ext>
                </a:extLst>
              </a:tr>
              <a:tr h="203842">
                <a:tc>
                  <a:txBody>
                    <a:bodyPr/>
                    <a:lstStyle/>
                    <a:p>
                      <a:pPr algn="ctr" fontAlgn="b"/>
                      <a:r>
                        <a:rPr lang="en-US" sz="1200" b="0" i="0" u="none" strike="noStrike" dirty="0">
                          <a:solidFill>
                            <a:srgbClr val="000000"/>
                          </a:solidFill>
                          <a:effectLst/>
                          <a:latin typeface="Calibri" panose="020F0502020204030204" pitchFamily="34" charset="0"/>
                        </a:rPr>
                        <a:t>REGTC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 TELECOMMUTING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719667"/>
                  </a:ext>
                </a:extLst>
              </a:tr>
              <a:tr h="203842">
                <a:tc>
                  <a:txBody>
                    <a:bodyPr/>
                    <a:lstStyle/>
                    <a:p>
                      <a:pPr algn="ctr" fontAlgn="b"/>
                      <a:r>
                        <a:rPr lang="en-US" sz="1200" b="0" i="0" u="none" strike="noStrike" dirty="0">
                          <a:solidFill>
                            <a:srgbClr val="000000"/>
                          </a:solidFill>
                          <a:effectLst/>
                          <a:latin typeface="Calibri" panose="020F0502020204030204" pitchFamily="34" charset="0"/>
                        </a:rPr>
                        <a:t>HOL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427810"/>
                  </a:ext>
                </a:extLst>
              </a:tr>
              <a:tr h="203842">
                <a:tc>
                  <a:txBody>
                    <a:bodyPr/>
                    <a:lstStyle/>
                    <a:p>
                      <a:pPr algn="ctr" fontAlgn="b"/>
                      <a:r>
                        <a:rPr lang="en-US" sz="1200" b="0" i="0" u="none" strike="noStrike">
                          <a:solidFill>
                            <a:srgbClr val="000000"/>
                          </a:solidFill>
                          <a:effectLst/>
                          <a:latin typeface="Calibri" panose="020F0502020204030204" pitchFamily="34" charset="0"/>
                        </a:rPr>
                        <a:t>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EMPLOYEE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1030361"/>
                  </a:ext>
                </a:extLst>
              </a:tr>
              <a:tr h="203842">
                <a:tc>
                  <a:txBody>
                    <a:bodyPr/>
                    <a:lstStyle/>
                    <a:p>
                      <a:pPr algn="ctr" fontAlgn="b"/>
                      <a:r>
                        <a:rPr lang="en-US" sz="1200" b="0" i="0" u="none" strike="noStrike">
                          <a:solidFill>
                            <a:srgbClr val="000000"/>
                          </a:solidFill>
                          <a:effectLst/>
                          <a:latin typeface="Calibri" panose="020F0502020204030204" pitchFamily="34" charset="0"/>
                        </a:rPr>
                        <a:t>SFAM</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FAMILY 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9909336"/>
                  </a:ext>
                </a:extLst>
              </a:tr>
              <a:tr h="203842">
                <a:tc>
                  <a:txBody>
                    <a:bodyPr/>
                    <a:lstStyle/>
                    <a:p>
                      <a:pPr algn="ctr" fontAlgn="b"/>
                      <a:r>
                        <a:rPr lang="en-US" sz="1200" b="0" i="0" u="none" strike="noStrike">
                          <a:solidFill>
                            <a:srgbClr val="000000"/>
                          </a:solidFill>
                          <a:effectLst/>
                          <a:latin typeface="Calibri" panose="020F0502020204030204" pitchFamily="34" charset="0"/>
                        </a:rPr>
                        <a:t>SP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DOCTOR APPT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1676515"/>
                  </a:ext>
                </a:extLst>
              </a:tr>
              <a:tr h="203842">
                <a:tc>
                  <a:txBody>
                    <a:bodyPr/>
                    <a:lstStyle/>
                    <a:p>
                      <a:pPr algn="ctr" fontAlgn="b"/>
                      <a:r>
                        <a:rPr lang="en-US" sz="1200" b="0" i="0" u="none" strike="noStrike">
                          <a:solidFill>
                            <a:srgbClr val="000000"/>
                          </a:solidFill>
                          <a:effectLst/>
                          <a:latin typeface="Calibri" panose="020F0502020204030204" pitchFamily="34" charset="0"/>
                        </a:rPr>
                        <a:t>SFFNR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FUNERAL - 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2757311"/>
                  </a:ext>
                </a:extLst>
              </a:tr>
              <a:tr h="203842">
                <a:tc>
                  <a:txBody>
                    <a:bodyPr/>
                    <a:lstStyle/>
                    <a:p>
                      <a:pPr algn="ctr" fontAlgn="b"/>
                      <a:r>
                        <a:rPr lang="en-US" sz="1200" b="0" i="0" u="none" strike="noStrike">
                          <a:solidFill>
                            <a:srgbClr val="000000"/>
                          </a:solidFill>
                          <a:effectLst/>
                          <a:latin typeface="Calibri" panose="020F0502020204030204" pitchFamily="34" charset="0"/>
                        </a:rPr>
                        <a:t>SFNRL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FUNERAL - NON-IMMEDIATE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678207"/>
                  </a:ext>
                </a:extLst>
              </a:tr>
              <a:tr h="203842">
                <a:tc>
                  <a:txBody>
                    <a:bodyPr/>
                    <a:lstStyle/>
                    <a:p>
                      <a:pPr algn="ctr" fontAlgn="b"/>
                      <a:r>
                        <a:rPr lang="en-US" sz="1200" b="0" i="0" u="none" strike="noStrike">
                          <a:solidFill>
                            <a:srgbClr val="000000"/>
                          </a:solidFill>
                          <a:effectLst/>
                          <a:latin typeface="Calibri" panose="020F0502020204030204" pitchFamily="34" charset="0"/>
                        </a:rPr>
                        <a:t>PL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PERSONAL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2397808"/>
                  </a:ext>
                </a:extLst>
              </a:tr>
              <a:tr h="203842">
                <a:tc>
                  <a:txBody>
                    <a:bodyPr/>
                    <a:lstStyle/>
                    <a:p>
                      <a:pPr algn="ctr" fontAlgn="b"/>
                      <a:r>
                        <a:rPr lang="en-US" sz="1200" b="0" i="0" u="none" strike="noStrike">
                          <a:solidFill>
                            <a:srgbClr val="000000"/>
                          </a:solidFill>
                          <a:effectLst/>
                          <a:latin typeface="Calibri" panose="020F0502020204030204" pitchFamily="34" charset="0"/>
                        </a:rPr>
                        <a:t>VAC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5883214"/>
                  </a:ext>
                </a:extLst>
              </a:tr>
              <a:tr h="203842">
                <a:tc>
                  <a:txBody>
                    <a:bodyPr/>
                    <a:lstStyle/>
                    <a:p>
                      <a:pPr algn="ctr" fontAlgn="b"/>
                      <a:r>
                        <a:rPr lang="en-US" sz="1200" b="0" i="0" u="none" strike="noStrike">
                          <a:solidFill>
                            <a:srgbClr val="000000"/>
                          </a:solidFill>
                          <a:effectLst/>
                          <a:latin typeface="Calibri" panose="020F0502020204030204" pitchFamily="34" charset="0"/>
                        </a:rPr>
                        <a:t>VS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 IN LIEU OF SICK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365899"/>
                  </a:ext>
                </a:extLst>
              </a:tr>
              <a:tr h="203842">
                <a:tc>
                  <a:txBody>
                    <a:bodyPr/>
                    <a:lstStyle/>
                    <a:p>
                      <a:pPr algn="ctr" fontAlgn="b"/>
                      <a:r>
                        <a:rPr lang="en-US" sz="1200" b="0" i="0" u="none" strike="noStrike">
                          <a:solidFill>
                            <a:srgbClr val="000000"/>
                          </a:solidFill>
                          <a:effectLst/>
                          <a:latin typeface="Calibri" panose="020F0502020204030204" pitchFamily="34" charset="0"/>
                        </a:rPr>
                        <a:t>LWWTR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WINTER WEATHER CLOSURE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6227895"/>
                  </a:ext>
                </a:extLst>
              </a:tr>
              <a:tr h="203842">
                <a:tc>
                  <a:txBody>
                    <a:bodyPr/>
                    <a:lstStyle/>
                    <a:p>
                      <a:pPr algn="ctr" fontAlgn="b"/>
                      <a:r>
                        <a:rPr lang="en-US" sz="1200" b="0" i="0" u="none" strike="noStrike" dirty="0">
                          <a:solidFill>
                            <a:srgbClr val="000000"/>
                          </a:solidFill>
                          <a:effectLst/>
                          <a:latin typeface="Calibri" panose="020F0502020204030204" pitchFamily="34" charset="0"/>
                        </a:rPr>
                        <a:t>OVT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OVERTIME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0546631"/>
                  </a:ext>
                </a:extLst>
              </a:tr>
              <a:tr h="203842">
                <a:tc>
                  <a:txBody>
                    <a:bodyPr/>
                    <a:lstStyle/>
                    <a:p>
                      <a:pPr algn="ctr" fontAlgn="b"/>
                      <a:r>
                        <a:rPr lang="en-US" sz="1200" b="0" i="0" u="none" strike="noStrike">
                          <a:solidFill>
                            <a:srgbClr val="000000"/>
                          </a:solidFill>
                          <a:effectLst/>
                          <a:latin typeface="Calibri" panose="020F0502020204030204" pitchFamily="34" charset="0"/>
                        </a:rPr>
                        <a:t>CCE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COMP TIME EARNED (Essential Employees)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309372"/>
                  </a:ext>
                </a:extLst>
              </a:tr>
              <a:tr h="203842">
                <a:tc>
                  <a:txBody>
                    <a:bodyPr/>
                    <a:lstStyle/>
                    <a:p>
                      <a:pPr algn="ctr" fontAlgn="b"/>
                      <a:r>
                        <a:rPr lang="en-US" sz="1200" b="0" i="0" u="none" strike="noStrike">
                          <a:solidFill>
                            <a:srgbClr val="000000"/>
                          </a:solidFill>
                          <a:effectLst/>
                          <a:latin typeface="Calibri" panose="020F0502020204030204" pitchFamily="34" charset="0"/>
                        </a:rPr>
                        <a:t>HWCE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 COMP EARNED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753433"/>
                  </a:ext>
                </a:extLst>
              </a:tr>
              <a:tr h="203842">
                <a:tc>
                  <a:txBody>
                    <a:bodyPr/>
                    <a:lstStyle/>
                    <a:p>
                      <a:pPr algn="ctr" fontAlgn="b"/>
                      <a:r>
                        <a:rPr lang="en-US" sz="1200" b="0" i="0" u="none" strike="noStrike">
                          <a:solidFill>
                            <a:srgbClr val="000000"/>
                          </a:solidFill>
                          <a:effectLst/>
                          <a:latin typeface="Calibri" panose="020F0502020204030204" pitchFamily="34" charset="0"/>
                        </a:rPr>
                        <a:t>HYPY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 PAID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646695"/>
                  </a:ext>
                </a:extLst>
              </a:tr>
              <a:tr h="203842">
                <a:tc>
                  <a:txBody>
                    <a:bodyPr/>
                    <a:lstStyle/>
                    <a:p>
                      <a:pPr algn="ctr" fontAlgn="b"/>
                      <a:r>
                        <a:rPr lang="en-US" sz="1200" b="0" i="0" u="none" strike="noStrike">
                          <a:solidFill>
                            <a:srgbClr val="000000"/>
                          </a:solidFill>
                          <a:effectLst/>
                          <a:latin typeface="Calibri" panose="020F0502020204030204" pitchFamily="34" charset="0"/>
                        </a:rPr>
                        <a:t>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COMP TIME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886533"/>
                  </a:ext>
                </a:extLst>
              </a:tr>
              <a:tr h="203842">
                <a:tc>
                  <a:txBody>
                    <a:bodyPr/>
                    <a:lstStyle/>
                    <a:p>
                      <a:pPr algn="ctr" fontAlgn="b"/>
                      <a:r>
                        <a:rPr lang="en-US" sz="1200" b="0" i="0" u="none" strike="noStrike">
                          <a:solidFill>
                            <a:srgbClr val="000000"/>
                          </a:solidFill>
                          <a:effectLst/>
                          <a:latin typeface="Calibri" panose="020F0502020204030204" pitchFamily="34" charset="0"/>
                        </a:rPr>
                        <a:t>HCU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COMP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3560497"/>
                  </a:ext>
                </a:extLst>
              </a:tr>
              <a:tr h="203842">
                <a:tc>
                  <a:txBody>
                    <a:bodyPr/>
                    <a:lstStyle/>
                    <a:p>
                      <a:pPr algn="ctr" fontAlgn="b"/>
                      <a:r>
                        <a:rPr lang="en-US" sz="1200" b="0" i="0" u="none" strike="noStrike">
                          <a:solidFill>
                            <a:srgbClr val="000000"/>
                          </a:solidFill>
                          <a:effectLst/>
                          <a:latin typeface="Calibri" panose="020F0502020204030204" pitchFamily="34" charset="0"/>
                        </a:rPr>
                        <a:t>LPRTY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PARTY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712475"/>
                  </a:ext>
                </a:extLst>
              </a:tr>
              <a:tr h="203842">
                <a:tc>
                  <a:txBody>
                    <a:bodyPr/>
                    <a:lstStyle/>
                    <a:p>
                      <a:pPr algn="ctr" fontAlgn="b"/>
                      <a:r>
                        <a:rPr lang="en-US" sz="1200" b="0" i="0" u="none" strike="noStrike" dirty="0">
                          <a:solidFill>
                            <a:srgbClr val="000000"/>
                          </a:solidFill>
                          <a:effectLst/>
                          <a:latin typeface="Calibri" panose="020F0502020204030204" pitchFamily="34" charset="0"/>
                        </a:rPr>
                        <a:t>LUBLP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BUSINESS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9865427"/>
                  </a:ext>
                </a:extLst>
              </a:tr>
            </a:tbl>
          </a:graphicData>
        </a:graphic>
      </p:graphicFrame>
    </p:spTree>
    <p:extLst>
      <p:ext uri="{BB962C8B-B14F-4D97-AF65-F5344CB8AC3E}">
        <p14:creationId xmlns:p14="http://schemas.microsoft.com/office/powerpoint/2010/main" val="1341518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22</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616085" y="4475102"/>
            <a:ext cx="8153401" cy="2246769"/>
          </a:xfrm>
          <a:prstGeom prst="rect">
            <a:avLst/>
          </a:prstGeom>
        </p:spPr>
        <p:txBody>
          <a:bodyPr wrap="square">
            <a:spAutoFit/>
          </a:bodyPr>
          <a:lstStyle/>
          <a:p>
            <a:r>
              <a:rPr lang="en-US" sz="1400" dirty="0"/>
              <a:t>Please note: </a:t>
            </a:r>
          </a:p>
          <a:p>
            <a:r>
              <a:rPr lang="en-US" sz="1400" dirty="0"/>
              <a:t>-If you are out using the Family Medical Leave Act (FMLA) or Workers Comp the TRC will be provided by Human Resources after you have submitted the paperwork.</a:t>
            </a:r>
          </a:p>
          <a:p>
            <a:r>
              <a:rPr lang="en-US" sz="1400" dirty="0"/>
              <a:t>- If you need any additional TRC’s or have questions about which to use please contact Payroll at           860-465-5746.</a:t>
            </a:r>
          </a:p>
          <a:p>
            <a:r>
              <a:rPr lang="en-US" sz="1400" dirty="0"/>
              <a:t>-If you work over 8 hours in a day use code OVT for the additional hours.</a:t>
            </a:r>
          </a:p>
          <a:p>
            <a:r>
              <a:rPr lang="en-US" sz="1400" dirty="0"/>
              <a:t>- If you work on a holiday code HWCE should be used to earn comp time for the holiday or code HPWP should be used to be paid for the holiday.</a:t>
            </a:r>
          </a:p>
          <a:p>
            <a:endParaRPr lang="en-US" sz="1400" dirty="0"/>
          </a:p>
          <a:p>
            <a:pPr marL="285750" indent="-285750">
              <a:buFontTx/>
              <a:buChar char="-"/>
            </a:pPr>
            <a:endParaRPr lang="en-US" sz="1400" dirty="0"/>
          </a:p>
        </p:txBody>
      </p:sp>
      <p:graphicFrame>
        <p:nvGraphicFramePr>
          <p:cNvPr id="7" name="Table 6">
            <a:extLst>
              <a:ext uri="{FF2B5EF4-FFF2-40B4-BE49-F238E27FC236}">
                <a16:creationId xmlns:a16="http://schemas.microsoft.com/office/drawing/2014/main" id="{B026002F-47C1-4B58-AB5D-D8522FD39BF2}"/>
              </a:ext>
            </a:extLst>
          </p:cNvPr>
          <p:cNvGraphicFramePr>
            <a:graphicFrameLocks noGrp="1"/>
          </p:cNvGraphicFramePr>
          <p:nvPr/>
        </p:nvGraphicFramePr>
        <p:xfrm>
          <a:off x="1524000" y="136129"/>
          <a:ext cx="7010400" cy="4233944"/>
        </p:xfrm>
        <a:graphic>
          <a:graphicData uri="http://schemas.openxmlformats.org/drawingml/2006/table">
            <a:tbl>
              <a:tblPr/>
              <a:tblGrid>
                <a:gridCol w="720888">
                  <a:extLst>
                    <a:ext uri="{9D8B030D-6E8A-4147-A177-3AD203B41FA5}">
                      <a16:colId xmlns:a16="http://schemas.microsoft.com/office/drawing/2014/main" val="956215511"/>
                    </a:ext>
                  </a:extLst>
                </a:gridCol>
                <a:gridCol w="2784312">
                  <a:extLst>
                    <a:ext uri="{9D8B030D-6E8A-4147-A177-3AD203B41FA5}">
                      <a16:colId xmlns:a16="http://schemas.microsoft.com/office/drawing/2014/main" val="2752760618"/>
                    </a:ext>
                  </a:extLst>
                </a:gridCol>
                <a:gridCol w="838200">
                  <a:extLst>
                    <a:ext uri="{9D8B030D-6E8A-4147-A177-3AD203B41FA5}">
                      <a16:colId xmlns:a16="http://schemas.microsoft.com/office/drawing/2014/main" val="1896948153"/>
                    </a:ext>
                  </a:extLst>
                </a:gridCol>
                <a:gridCol w="2667000">
                  <a:extLst>
                    <a:ext uri="{9D8B030D-6E8A-4147-A177-3AD203B41FA5}">
                      <a16:colId xmlns:a16="http://schemas.microsoft.com/office/drawing/2014/main" val="708514574"/>
                    </a:ext>
                  </a:extLst>
                </a:gridCol>
              </a:tblGrid>
              <a:tr h="342425">
                <a:tc gridSpan="4">
                  <a:txBody>
                    <a:bodyPr/>
                    <a:lstStyle/>
                    <a:p>
                      <a:pPr algn="ctr" fontAlgn="b"/>
                      <a:r>
                        <a:rPr lang="en-US" sz="2400" b="1" i="0" u="sng" strike="noStrike" dirty="0">
                          <a:solidFill>
                            <a:srgbClr val="000000"/>
                          </a:solidFill>
                          <a:effectLst/>
                          <a:highlight>
                            <a:srgbClr val="FFFF00"/>
                          </a:highlight>
                          <a:latin typeface="Calibri" panose="020F0502020204030204" pitchFamily="34" charset="0"/>
                        </a:rPr>
                        <a:t>CLERICAL CORE-CT TIME REPORTER CODES</a:t>
                      </a:r>
                    </a:p>
                  </a:txBody>
                  <a:tcPr marL="8547" marR="8547" marT="8547" marB="0" anchor="b">
                    <a:lnL>
                      <a:noFill/>
                    </a:lnL>
                    <a:lnR>
                      <a:noFill/>
                    </a:lnR>
                    <a:lnT>
                      <a:noFill/>
                    </a:lnT>
                    <a:lnB>
                      <a:noFill/>
                    </a:lnB>
                  </a:tcPr>
                </a:tc>
                <a:tc hMerge="1">
                  <a:txBody>
                    <a:bodyPr/>
                    <a:lstStyle/>
                    <a:p>
                      <a:endParaRPr lang="en-US"/>
                    </a:p>
                  </a:txBody>
                  <a:tcPr/>
                </a:tc>
                <a:tc hMerge="1">
                  <a:txBody>
                    <a:bodyPr/>
                    <a:lstStyle/>
                    <a:p>
                      <a:pPr algn="ctr" fontAlgn="b"/>
                      <a:endParaRPr lang="en-US" sz="2400" b="1" i="0" u="sng" strike="noStrike" dirty="0">
                        <a:solidFill>
                          <a:srgbClr val="000000"/>
                        </a:solidFill>
                        <a:effectLst/>
                        <a:highlight>
                          <a:srgbClr val="FFFF00"/>
                        </a:highlight>
                        <a:latin typeface="Calibri" panose="020F0502020204030204" pitchFamily="34" charset="0"/>
                      </a:endParaRPr>
                    </a:p>
                  </a:txBody>
                  <a:tcPr marL="8547" marR="8547" marT="8547" marB="0" anchor="b">
                    <a:lnL>
                      <a:noFill/>
                    </a:lnL>
                    <a:lnR>
                      <a:noFill/>
                    </a:lnR>
                    <a:lnT>
                      <a:noFill/>
                    </a:lnT>
                    <a:lnB>
                      <a:noFill/>
                    </a:lnB>
                  </a:tcPr>
                </a:tc>
                <a:tc hMerge="1">
                  <a:txBody>
                    <a:bodyPr/>
                    <a:lstStyle/>
                    <a:p>
                      <a:pPr algn="ctr" fontAlgn="b"/>
                      <a:endParaRPr lang="en-US" sz="2400" b="1" i="0" u="sng" strike="noStrike" dirty="0">
                        <a:solidFill>
                          <a:srgbClr val="000000"/>
                        </a:solidFill>
                        <a:effectLst/>
                        <a:highlight>
                          <a:srgbClr val="FFFF00"/>
                        </a:highlight>
                        <a:latin typeface="Calibri" panose="020F0502020204030204" pitchFamily="34" charset="0"/>
                      </a:endParaRPr>
                    </a:p>
                  </a:txBody>
                  <a:tcPr marL="8547" marR="8547" marT="8547" marB="0" anchor="b">
                    <a:lnL>
                      <a:noFill/>
                    </a:lnL>
                    <a:lnR>
                      <a:noFill/>
                    </a:lnR>
                    <a:lnT>
                      <a:noFill/>
                    </a:lnT>
                    <a:lnB>
                      <a:noFill/>
                    </a:lnB>
                  </a:tcPr>
                </a:tc>
                <a:extLst>
                  <a:ext uri="{0D108BD9-81ED-4DB2-BD59-A6C34878D82A}">
                    <a16:rowId xmlns:a16="http://schemas.microsoft.com/office/drawing/2014/main" val="1660504252"/>
                  </a:ext>
                </a:extLst>
              </a:tr>
              <a:tr h="0">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8547" marR="8547" marT="854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163721"/>
                  </a:ext>
                </a:extLst>
              </a:tr>
              <a:tr h="225632">
                <a:tc>
                  <a:txBody>
                    <a:bodyPr/>
                    <a:lstStyle/>
                    <a:p>
                      <a:pPr algn="ctr" fontAlgn="b"/>
                      <a:r>
                        <a:rPr lang="en-US" sz="1400" b="1" i="0" u="none" strike="noStrike">
                          <a:solidFill>
                            <a:srgbClr val="000000"/>
                          </a:solidFill>
                          <a:effectLst/>
                          <a:latin typeface="Calibri" panose="020F0502020204030204" pitchFamily="34" charset="0"/>
                        </a:rPr>
                        <a:t>TRC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DESCRIPTION </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279257"/>
                  </a:ext>
                </a:extLst>
              </a:tr>
              <a:tr h="194641">
                <a:tc>
                  <a:txBody>
                    <a:bodyPr/>
                    <a:lstStyle/>
                    <a:p>
                      <a:pPr algn="ctr" fontAlgn="b"/>
                      <a:r>
                        <a:rPr lang="en-US" sz="1200" b="0" i="0" u="none" strike="noStrike">
                          <a:solidFill>
                            <a:srgbClr val="000000"/>
                          </a:solidFill>
                          <a:effectLst/>
                          <a:latin typeface="Calibri" panose="020F0502020204030204" pitchFamily="34" charset="0"/>
                        </a:rPr>
                        <a:t>REG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9092062"/>
                  </a:ext>
                </a:extLst>
              </a:tr>
              <a:tr h="194641">
                <a:tc>
                  <a:txBody>
                    <a:bodyPr/>
                    <a:lstStyle/>
                    <a:p>
                      <a:pPr algn="ctr" fontAlgn="b"/>
                      <a:r>
                        <a:rPr lang="en-US" sz="12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478902"/>
                  </a:ext>
                </a:extLst>
              </a:tr>
              <a:tr h="194641">
                <a:tc>
                  <a:txBody>
                    <a:bodyPr/>
                    <a:lstStyle/>
                    <a:p>
                      <a:pPr algn="ctr" fontAlgn="b"/>
                      <a:r>
                        <a:rPr lang="en-US" sz="1200" b="0" i="0" u="none" strike="noStrike" dirty="0">
                          <a:solidFill>
                            <a:srgbClr val="000000"/>
                          </a:solidFill>
                          <a:effectLst/>
                          <a:latin typeface="Calibri" panose="020F0502020204030204" pitchFamily="34" charset="0"/>
                        </a:rPr>
                        <a:t>HOL</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4189726"/>
                  </a:ext>
                </a:extLst>
              </a:tr>
              <a:tr h="194641">
                <a:tc>
                  <a:txBody>
                    <a:bodyPr/>
                    <a:lstStyle/>
                    <a:p>
                      <a:pPr algn="ctr" fontAlgn="b"/>
                      <a:r>
                        <a:rPr lang="en-US" sz="1200" b="0" i="0" u="none" strike="noStrike">
                          <a:solidFill>
                            <a:srgbClr val="000000"/>
                          </a:solidFill>
                          <a:effectLst/>
                          <a:latin typeface="Calibri" panose="020F0502020204030204" pitchFamily="34" charset="0"/>
                        </a:rPr>
                        <a:t>SICK</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EMPLOYEE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095173"/>
                  </a:ext>
                </a:extLst>
              </a:tr>
              <a:tr h="194641">
                <a:tc>
                  <a:txBody>
                    <a:bodyPr/>
                    <a:lstStyle/>
                    <a:p>
                      <a:pPr algn="ctr" fontAlgn="b"/>
                      <a:r>
                        <a:rPr lang="en-US" sz="1200" b="0" i="0" u="none" strike="noStrike">
                          <a:solidFill>
                            <a:srgbClr val="000000"/>
                          </a:solidFill>
                          <a:effectLst/>
                          <a:latin typeface="Calibri" panose="020F0502020204030204" pitchFamily="34" charset="0"/>
                        </a:rPr>
                        <a:t>SFAM</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FAMILY SICK</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086378"/>
                  </a:ext>
                </a:extLst>
              </a:tr>
              <a:tr h="194641">
                <a:tc>
                  <a:txBody>
                    <a:bodyPr/>
                    <a:lstStyle/>
                    <a:p>
                      <a:pPr algn="ctr" fontAlgn="b"/>
                      <a:r>
                        <a:rPr lang="en-US" sz="1200" b="0" i="0" u="none" strike="noStrike">
                          <a:solidFill>
                            <a:srgbClr val="000000"/>
                          </a:solidFill>
                          <a:effectLst/>
                          <a:latin typeface="Calibri" panose="020F0502020204030204" pitchFamily="34" charset="0"/>
                        </a:rPr>
                        <a:t>SP</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HOURS - DOCTOR APPT</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3690474"/>
                  </a:ext>
                </a:extLst>
              </a:tr>
              <a:tr h="194641">
                <a:tc>
                  <a:txBody>
                    <a:bodyPr/>
                    <a:lstStyle/>
                    <a:p>
                      <a:pPr algn="ctr" fontAlgn="b"/>
                      <a:r>
                        <a:rPr lang="en-US" sz="1200" b="0" i="0" u="none" strike="noStrike">
                          <a:solidFill>
                            <a:srgbClr val="000000"/>
                          </a:solidFill>
                          <a:effectLst/>
                          <a:latin typeface="Calibri" panose="020F0502020204030204" pitchFamily="34" charset="0"/>
                        </a:rPr>
                        <a:t>SFFNR</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SICK FUNERAL - IMMEDIATE FAMILY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840785"/>
                  </a:ext>
                </a:extLst>
              </a:tr>
              <a:tr h="194641">
                <a:tc>
                  <a:txBody>
                    <a:bodyPr/>
                    <a:lstStyle/>
                    <a:p>
                      <a:pPr algn="ctr" fontAlgn="b"/>
                      <a:r>
                        <a:rPr lang="en-US" sz="1200" b="0" i="0" u="none" strike="noStrike">
                          <a:solidFill>
                            <a:srgbClr val="000000"/>
                          </a:solidFill>
                          <a:effectLst/>
                          <a:latin typeface="Calibri" panose="020F0502020204030204" pitchFamily="34" charset="0"/>
                        </a:rPr>
                        <a:t>SFNRL</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SICK FUNERAL - NON-IMMEDIATE FAMILY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04301"/>
                  </a:ext>
                </a:extLst>
              </a:tr>
              <a:tr h="194641">
                <a:tc>
                  <a:txBody>
                    <a:bodyPr/>
                    <a:lstStyle/>
                    <a:p>
                      <a:pPr algn="ctr" fontAlgn="b"/>
                      <a:r>
                        <a:rPr lang="en-US" sz="1200" b="0" i="0" u="none" strike="noStrike">
                          <a:solidFill>
                            <a:srgbClr val="000000"/>
                          </a:solidFill>
                          <a:effectLst/>
                          <a:latin typeface="Calibri" panose="020F0502020204030204" pitchFamily="34" charset="0"/>
                        </a:rPr>
                        <a:t>PL</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PERSONAL LEAVE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5221773"/>
                  </a:ext>
                </a:extLst>
              </a:tr>
              <a:tr h="194641">
                <a:tc>
                  <a:txBody>
                    <a:bodyPr/>
                    <a:lstStyle/>
                    <a:p>
                      <a:pPr algn="ctr" fontAlgn="b"/>
                      <a:r>
                        <a:rPr lang="en-US" sz="1200" b="0" i="0" u="none" strike="noStrike">
                          <a:solidFill>
                            <a:srgbClr val="000000"/>
                          </a:solidFill>
                          <a:effectLst/>
                          <a:latin typeface="Calibri" panose="020F0502020204030204" pitchFamily="34" charset="0"/>
                        </a:rPr>
                        <a:t>VAC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698739"/>
                  </a:ext>
                </a:extLst>
              </a:tr>
              <a:tr h="194641">
                <a:tc>
                  <a:txBody>
                    <a:bodyPr/>
                    <a:lstStyle/>
                    <a:p>
                      <a:pPr algn="ctr" fontAlgn="b"/>
                      <a:r>
                        <a:rPr lang="en-US" sz="1200" b="0" i="0" u="none" strike="noStrike">
                          <a:solidFill>
                            <a:srgbClr val="000000"/>
                          </a:solidFill>
                          <a:effectLst/>
                          <a:latin typeface="Calibri" panose="020F0502020204030204" pitchFamily="34" charset="0"/>
                        </a:rPr>
                        <a:t>VS</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VACATION IN LIEU OF SICK LEAVE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5810942"/>
                  </a:ext>
                </a:extLst>
              </a:tr>
              <a:tr h="194641">
                <a:tc>
                  <a:txBody>
                    <a:bodyPr/>
                    <a:lstStyle/>
                    <a:p>
                      <a:pPr algn="ctr" fontAlgn="b"/>
                      <a:r>
                        <a:rPr lang="en-US" sz="1200" b="0" i="0" u="none" strike="noStrike">
                          <a:solidFill>
                            <a:srgbClr val="000000"/>
                          </a:solidFill>
                          <a:effectLst/>
                          <a:latin typeface="Calibri" panose="020F0502020204030204" pitchFamily="34" charset="0"/>
                        </a:rPr>
                        <a:t>OVT</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OVERTIME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2593112"/>
                  </a:ext>
                </a:extLst>
              </a:tr>
              <a:tr h="194641">
                <a:tc>
                  <a:txBody>
                    <a:bodyPr/>
                    <a:lstStyle/>
                    <a:p>
                      <a:pPr algn="ctr" fontAlgn="b"/>
                      <a:r>
                        <a:rPr lang="en-US" sz="1200" b="0" i="0" u="none" strike="noStrike">
                          <a:solidFill>
                            <a:srgbClr val="000000"/>
                          </a:solidFill>
                          <a:effectLst/>
                          <a:latin typeface="Calibri" panose="020F0502020204030204" pitchFamily="34" charset="0"/>
                        </a:rPr>
                        <a:t>LWWTR</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WINTER WEATHER CLOSURE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856649"/>
                  </a:ext>
                </a:extLst>
              </a:tr>
              <a:tr h="194641">
                <a:tc>
                  <a:txBody>
                    <a:bodyPr/>
                    <a:lstStyle/>
                    <a:p>
                      <a:pPr algn="ctr" fontAlgn="b"/>
                      <a:r>
                        <a:rPr lang="en-US" sz="1200" b="0" i="0" u="none" strike="noStrike">
                          <a:solidFill>
                            <a:srgbClr val="000000"/>
                          </a:solidFill>
                          <a:effectLst/>
                          <a:latin typeface="Calibri" panose="020F0502020204030204" pitchFamily="34" charset="0"/>
                        </a:rPr>
                        <a:t>HWCE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COMP EARNED</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787642"/>
                  </a:ext>
                </a:extLst>
              </a:tr>
              <a:tr h="194641">
                <a:tc>
                  <a:txBody>
                    <a:bodyPr/>
                    <a:lstStyle/>
                    <a:p>
                      <a:pPr algn="ctr" fontAlgn="b"/>
                      <a:r>
                        <a:rPr lang="en-US" sz="1200" b="0" i="0" u="none" strike="noStrike">
                          <a:solidFill>
                            <a:srgbClr val="000000"/>
                          </a:solidFill>
                          <a:effectLst/>
                          <a:latin typeface="Calibri" panose="020F0502020204030204" pitchFamily="34" charset="0"/>
                        </a:rPr>
                        <a:t>HPWP</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WORKED AND PAID</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6509490"/>
                  </a:ext>
                </a:extLst>
              </a:tr>
              <a:tr h="194641">
                <a:tc>
                  <a:txBody>
                    <a:bodyPr/>
                    <a:lstStyle/>
                    <a:p>
                      <a:pPr algn="ctr" fontAlgn="b"/>
                      <a:r>
                        <a:rPr lang="en-US" sz="1200" b="0" i="0" u="none" strike="noStrike">
                          <a:solidFill>
                            <a:srgbClr val="000000"/>
                          </a:solidFill>
                          <a:effectLst/>
                          <a:latin typeface="Calibri" panose="020F0502020204030204" pitchFamily="34" charset="0"/>
                        </a:rPr>
                        <a:t>HCU</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HOLIDAY COMP USED</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7347475"/>
                  </a:ext>
                </a:extLst>
              </a:tr>
              <a:tr h="194641">
                <a:tc>
                  <a:txBody>
                    <a:bodyPr/>
                    <a:lstStyle/>
                    <a:p>
                      <a:pPr algn="ctr" fontAlgn="b"/>
                      <a:r>
                        <a:rPr lang="en-US" sz="1200" b="0" i="0" u="none" strike="noStrike">
                          <a:solidFill>
                            <a:srgbClr val="000000"/>
                          </a:solidFill>
                          <a:effectLst/>
                          <a:latin typeface="Calibri" panose="020F0502020204030204" pitchFamily="34" charset="0"/>
                        </a:rPr>
                        <a:t>LPRTY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PARTY</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3327364"/>
                  </a:ext>
                </a:extLst>
              </a:tr>
              <a:tr h="194641">
                <a:tc>
                  <a:txBody>
                    <a:bodyPr/>
                    <a:lstStyle/>
                    <a:p>
                      <a:pPr algn="ctr" fontAlgn="b"/>
                      <a:r>
                        <a:rPr lang="en-US" sz="1200" b="0" i="0" u="none" strike="noStrike">
                          <a:solidFill>
                            <a:srgbClr val="000000"/>
                          </a:solidFill>
                          <a:effectLst/>
                          <a:latin typeface="Calibri" panose="020F0502020204030204" pitchFamily="34" charset="0"/>
                        </a:rPr>
                        <a:t>LUBLP</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UNION BUSINESS LEAVE</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3808697"/>
                  </a:ext>
                </a:extLst>
              </a:tr>
            </a:tbl>
          </a:graphicData>
        </a:graphic>
      </p:graphicFrame>
    </p:spTree>
    <p:extLst>
      <p:ext uri="{BB962C8B-B14F-4D97-AF65-F5344CB8AC3E}">
        <p14:creationId xmlns:p14="http://schemas.microsoft.com/office/powerpoint/2010/main" val="1248426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23</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533400" y="4664707"/>
            <a:ext cx="8153401" cy="2215991"/>
          </a:xfrm>
          <a:prstGeom prst="rect">
            <a:avLst/>
          </a:prstGeom>
        </p:spPr>
        <p:txBody>
          <a:bodyPr wrap="square">
            <a:spAutoFit/>
          </a:bodyPr>
          <a:lstStyle/>
          <a:p>
            <a:r>
              <a:rPr lang="en-US" sz="1400" dirty="0"/>
              <a:t>Please note: </a:t>
            </a:r>
          </a:p>
          <a:p>
            <a:r>
              <a:rPr lang="en-US" sz="1400" dirty="0"/>
              <a:t>-If you are out using the Family Medical Leave Act (FMLA) or Workers Comp the TRC will be provided by Human Resources after you have submitted the paperwork.</a:t>
            </a:r>
          </a:p>
          <a:p>
            <a:r>
              <a:rPr lang="en-US" sz="1400" dirty="0"/>
              <a:t>-If you need any additional TRC’s or have questions about which to use please contact Payroll at </a:t>
            </a:r>
          </a:p>
          <a:p>
            <a:r>
              <a:rPr lang="en-US" sz="1400" dirty="0"/>
              <a:t>860-465-5746.</a:t>
            </a:r>
          </a:p>
          <a:p>
            <a:r>
              <a:rPr lang="en-US" sz="1400" dirty="0"/>
              <a:t>-If you are a non-exempt employee and </a:t>
            </a:r>
            <a:r>
              <a:rPr lang="en-US" sz="1400" b="1" u="sng" dirty="0"/>
              <a:t>work</a:t>
            </a:r>
            <a:r>
              <a:rPr lang="en-US" sz="1400" dirty="0"/>
              <a:t> over 40 hours for the pay week then code OVT should be used for the hours over the first 40 hours for that pay week. </a:t>
            </a:r>
          </a:p>
          <a:p>
            <a:r>
              <a:rPr lang="en-US" sz="1400" dirty="0"/>
              <a:t>-If you work on a holiday comp time is earned – The Time Reporting Code HWCE will be used. </a:t>
            </a:r>
          </a:p>
          <a:p>
            <a:endParaRPr lang="en-US" sz="1200" dirty="0"/>
          </a:p>
          <a:p>
            <a:pPr marL="285750" indent="-285750">
              <a:buFontTx/>
              <a:buChar char="-"/>
            </a:pPr>
            <a:endParaRPr lang="en-US" sz="1400" dirty="0"/>
          </a:p>
        </p:txBody>
      </p:sp>
      <p:graphicFrame>
        <p:nvGraphicFramePr>
          <p:cNvPr id="13" name="Table 12">
            <a:extLst>
              <a:ext uri="{FF2B5EF4-FFF2-40B4-BE49-F238E27FC236}">
                <a16:creationId xmlns:a16="http://schemas.microsoft.com/office/drawing/2014/main" id="{D924E821-6F02-487C-9367-8957B4DA38FF}"/>
              </a:ext>
            </a:extLst>
          </p:cNvPr>
          <p:cNvGraphicFramePr>
            <a:graphicFrameLocks noGrp="1"/>
          </p:cNvGraphicFramePr>
          <p:nvPr/>
        </p:nvGraphicFramePr>
        <p:xfrm>
          <a:off x="914400" y="61477"/>
          <a:ext cx="7772402" cy="4556956"/>
        </p:xfrm>
        <a:graphic>
          <a:graphicData uri="http://schemas.openxmlformats.org/drawingml/2006/table">
            <a:tbl>
              <a:tblPr/>
              <a:tblGrid>
                <a:gridCol w="696036">
                  <a:extLst>
                    <a:ext uri="{9D8B030D-6E8A-4147-A177-3AD203B41FA5}">
                      <a16:colId xmlns:a16="http://schemas.microsoft.com/office/drawing/2014/main" val="4165989035"/>
                    </a:ext>
                  </a:extLst>
                </a:gridCol>
                <a:gridCol w="3433052">
                  <a:extLst>
                    <a:ext uri="{9D8B030D-6E8A-4147-A177-3AD203B41FA5}">
                      <a16:colId xmlns:a16="http://schemas.microsoft.com/office/drawing/2014/main" val="952479498"/>
                    </a:ext>
                  </a:extLst>
                </a:gridCol>
                <a:gridCol w="890588">
                  <a:extLst>
                    <a:ext uri="{9D8B030D-6E8A-4147-A177-3AD203B41FA5}">
                      <a16:colId xmlns:a16="http://schemas.microsoft.com/office/drawing/2014/main" val="2535456480"/>
                    </a:ext>
                  </a:extLst>
                </a:gridCol>
                <a:gridCol w="2752726">
                  <a:extLst>
                    <a:ext uri="{9D8B030D-6E8A-4147-A177-3AD203B41FA5}">
                      <a16:colId xmlns:a16="http://schemas.microsoft.com/office/drawing/2014/main" val="3228700542"/>
                    </a:ext>
                  </a:extLst>
                </a:gridCol>
              </a:tblGrid>
              <a:tr h="379085">
                <a:tc gridSpan="4">
                  <a:txBody>
                    <a:bodyPr/>
                    <a:lstStyle/>
                    <a:p>
                      <a:pPr algn="ctr" fontAlgn="b"/>
                      <a:r>
                        <a:rPr lang="en-US" sz="2000" b="1" i="0" u="sng" strike="noStrike" dirty="0">
                          <a:solidFill>
                            <a:srgbClr val="000000"/>
                          </a:solidFill>
                          <a:effectLst/>
                          <a:highlight>
                            <a:srgbClr val="FFFF00"/>
                          </a:highlight>
                          <a:latin typeface="Calibri" panose="020F0502020204030204" pitchFamily="34" charset="0"/>
                        </a:rPr>
                        <a:t>MANAGEMENT CONFIDENTIAL CORE-CT TIME REPORTER CODES</a:t>
                      </a:r>
                    </a:p>
                  </a:txBody>
                  <a:tcPr marL="9525" marR="9525" marT="9525" marB="0" anchor="b">
                    <a:lnL>
                      <a:noFill/>
                    </a:lnL>
                    <a:lnR>
                      <a:noFill/>
                    </a:lnR>
                    <a:lnT>
                      <a:noFill/>
                    </a:lnT>
                    <a:lnB>
                      <a:noFill/>
                    </a:lnB>
                  </a:tcPr>
                </a:tc>
                <a:tc hMerge="1">
                  <a:txBody>
                    <a:bodyPr/>
                    <a:lstStyle/>
                    <a:p>
                      <a:endParaRPr lang="en-US"/>
                    </a:p>
                  </a:txBody>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9525" marR="9525" marT="9525" marB="0" anchor="b">
                    <a:lnL>
                      <a:noFill/>
                    </a:lnL>
                    <a:lnR>
                      <a:noFill/>
                    </a:lnR>
                    <a:lnT>
                      <a:noFill/>
                    </a:lnT>
                    <a:lnB>
                      <a:noFill/>
                    </a:lnB>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92313603"/>
                  </a:ext>
                </a:extLst>
              </a:tr>
              <a:tr h="0">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427729"/>
                  </a:ext>
                </a:extLst>
              </a:tr>
              <a:tr h="239818">
                <a:tc>
                  <a:txBody>
                    <a:bodyPr/>
                    <a:lstStyle/>
                    <a:p>
                      <a:pPr algn="ctr" fontAlgn="b"/>
                      <a:r>
                        <a:rPr lang="en-US" sz="1400" b="1" i="0" u="none" strike="noStrike" dirty="0">
                          <a:solidFill>
                            <a:srgbClr val="000000"/>
                          </a:solidFill>
                          <a:effectLst/>
                          <a:latin typeface="Calibri" panose="020F0502020204030204" pitchFamily="34" charset="0"/>
                        </a:rPr>
                        <a:t>TRC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DESCRIPTION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0009538"/>
                  </a:ext>
                </a:extLst>
              </a:tr>
              <a:tr h="239818">
                <a:tc>
                  <a:txBody>
                    <a:bodyPr/>
                    <a:lstStyle/>
                    <a:p>
                      <a:pPr algn="ctr" fontAlgn="b"/>
                      <a:r>
                        <a:rPr lang="en-US" sz="1400" b="0" i="0" u="none" strike="noStrike" dirty="0">
                          <a:solidFill>
                            <a:srgbClr val="000000"/>
                          </a:solidFill>
                          <a:effectLst/>
                          <a:latin typeface="Calibri" panose="020F0502020204030204" pitchFamily="34" charset="0"/>
                        </a:rPr>
                        <a:t>REG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REGULAR HOURS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6799949"/>
                  </a:ext>
                </a:extLst>
              </a:tr>
              <a:tr h="239818">
                <a:tc>
                  <a:txBody>
                    <a:bodyPr/>
                    <a:lstStyle/>
                    <a:p>
                      <a:pPr algn="ctr" fontAlgn="b"/>
                      <a:r>
                        <a:rPr lang="en-US" sz="14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170401"/>
                  </a:ext>
                </a:extLst>
              </a:tr>
              <a:tr h="239818">
                <a:tc>
                  <a:txBody>
                    <a:bodyPr/>
                    <a:lstStyle/>
                    <a:p>
                      <a:pPr algn="ctr" fontAlgn="b"/>
                      <a:r>
                        <a:rPr lang="en-US" sz="1400" b="0" i="0" u="none" strike="noStrike" dirty="0">
                          <a:solidFill>
                            <a:srgbClr val="000000"/>
                          </a:solidFill>
                          <a:effectLst/>
                          <a:latin typeface="Calibri" panose="020F0502020204030204" pitchFamily="34" charset="0"/>
                        </a:rPr>
                        <a:t>HOL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HOLIDAY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0844232"/>
                  </a:ext>
                </a:extLst>
              </a:tr>
              <a:tr h="239818">
                <a:tc>
                  <a:txBody>
                    <a:bodyPr/>
                    <a:lstStyle/>
                    <a:p>
                      <a:pPr algn="ctr" fontAlgn="b"/>
                      <a:r>
                        <a:rPr lang="en-US" sz="1400" b="0" i="0" u="none" strike="noStrike">
                          <a:solidFill>
                            <a:srgbClr val="000000"/>
                          </a:solidFill>
                          <a:effectLst/>
                          <a:latin typeface="Calibri" panose="020F0502020204030204" pitchFamily="34" charset="0"/>
                        </a:rPr>
                        <a:t>HWCE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HOLIDAY WORKED - COMP EARNED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043670"/>
                  </a:ext>
                </a:extLst>
              </a:tr>
              <a:tr h="239818">
                <a:tc>
                  <a:txBody>
                    <a:bodyPr/>
                    <a:lstStyle/>
                    <a:p>
                      <a:pPr algn="ctr" fontAlgn="b"/>
                      <a:r>
                        <a:rPr lang="en-US" sz="1400" b="0" i="0" u="none" strike="noStrike">
                          <a:solidFill>
                            <a:srgbClr val="000000"/>
                          </a:solidFill>
                          <a:effectLst/>
                          <a:latin typeface="Calibri" panose="020F0502020204030204" pitchFamily="34" charset="0"/>
                        </a:rPr>
                        <a:t>HCU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HOLIDAY COMP USED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819831"/>
                  </a:ext>
                </a:extLst>
              </a:tr>
              <a:tr h="239818">
                <a:tc>
                  <a:txBody>
                    <a:bodyPr/>
                    <a:lstStyle/>
                    <a:p>
                      <a:pPr algn="ctr" fontAlgn="b"/>
                      <a:r>
                        <a:rPr lang="en-US" sz="1400" b="0" i="0" u="none" strike="noStrike">
                          <a:solidFill>
                            <a:srgbClr val="000000"/>
                          </a:solidFill>
                          <a:effectLst/>
                          <a:latin typeface="Calibri" panose="020F0502020204030204" pitchFamily="34" charset="0"/>
                        </a:rPr>
                        <a:t>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HOURS - EMPLOYEE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570937"/>
                  </a:ext>
                </a:extLst>
              </a:tr>
              <a:tr h="239818">
                <a:tc>
                  <a:txBody>
                    <a:bodyPr/>
                    <a:lstStyle/>
                    <a:p>
                      <a:pPr algn="ctr" fontAlgn="b"/>
                      <a:r>
                        <a:rPr lang="en-US" sz="1400" b="0" i="0" u="none" strike="noStrike">
                          <a:solidFill>
                            <a:srgbClr val="000000"/>
                          </a:solidFill>
                          <a:effectLst/>
                          <a:latin typeface="Calibri" panose="020F0502020204030204" pitchFamily="34" charset="0"/>
                        </a:rPr>
                        <a:t>SFAM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HOURS - FAMILY 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053930"/>
                  </a:ext>
                </a:extLst>
              </a:tr>
              <a:tr h="239818">
                <a:tc>
                  <a:txBody>
                    <a:bodyPr/>
                    <a:lstStyle/>
                    <a:p>
                      <a:pPr algn="ctr" fontAlgn="b"/>
                      <a:r>
                        <a:rPr lang="en-US" sz="1400" b="0" i="0" u="none" strike="noStrike">
                          <a:solidFill>
                            <a:srgbClr val="000000"/>
                          </a:solidFill>
                          <a:effectLst/>
                          <a:latin typeface="Calibri" panose="020F0502020204030204" pitchFamily="34" charset="0"/>
                        </a:rPr>
                        <a:t>SP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HOURS - DOCTOR APPT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3793890"/>
                  </a:ext>
                </a:extLst>
              </a:tr>
              <a:tr h="239818">
                <a:tc>
                  <a:txBody>
                    <a:bodyPr/>
                    <a:lstStyle/>
                    <a:p>
                      <a:pPr algn="ctr" fontAlgn="b"/>
                      <a:r>
                        <a:rPr lang="en-US" sz="1400" b="0" i="0" u="none" strike="noStrike">
                          <a:solidFill>
                            <a:srgbClr val="000000"/>
                          </a:solidFill>
                          <a:effectLst/>
                          <a:latin typeface="Calibri" panose="020F0502020204030204" pitchFamily="34" charset="0"/>
                        </a:rPr>
                        <a:t>SFFNR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FUNERAL - 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248861"/>
                  </a:ext>
                </a:extLst>
              </a:tr>
              <a:tr h="239818">
                <a:tc>
                  <a:txBody>
                    <a:bodyPr/>
                    <a:lstStyle/>
                    <a:p>
                      <a:pPr algn="ctr" fontAlgn="b"/>
                      <a:r>
                        <a:rPr lang="en-US" sz="1400" b="0" i="0" u="none" strike="noStrike">
                          <a:solidFill>
                            <a:srgbClr val="000000"/>
                          </a:solidFill>
                          <a:effectLst/>
                          <a:latin typeface="Calibri" panose="020F0502020204030204" pitchFamily="34" charset="0"/>
                        </a:rPr>
                        <a:t>SFNRL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SICK FUNERAL - NON-IMMEDIATE FAMILY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864531"/>
                  </a:ext>
                </a:extLst>
              </a:tr>
              <a:tr h="239818">
                <a:tc>
                  <a:txBody>
                    <a:bodyPr/>
                    <a:lstStyle/>
                    <a:p>
                      <a:pPr algn="ctr" fontAlgn="b"/>
                      <a:r>
                        <a:rPr lang="en-US" sz="1400" b="0" i="0" u="none" strike="noStrike">
                          <a:solidFill>
                            <a:srgbClr val="000000"/>
                          </a:solidFill>
                          <a:effectLst/>
                          <a:latin typeface="Calibri" panose="020F0502020204030204" pitchFamily="34" charset="0"/>
                        </a:rPr>
                        <a:t>PL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PERSONAL LEAVE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815991"/>
                  </a:ext>
                </a:extLst>
              </a:tr>
              <a:tr h="239818">
                <a:tc>
                  <a:txBody>
                    <a:bodyPr/>
                    <a:lstStyle/>
                    <a:p>
                      <a:pPr algn="ctr" fontAlgn="b"/>
                      <a:r>
                        <a:rPr lang="en-US" sz="1400" b="0" i="0" u="none" strike="noStrike">
                          <a:solidFill>
                            <a:srgbClr val="000000"/>
                          </a:solidFill>
                          <a:effectLst/>
                          <a:latin typeface="Calibri" panose="020F0502020204030204" pitchFamily="34" charset="0"/>
                        </a:rPr>
                        <a:t>VAC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VACATION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0501528"/>
                  </a:ext>
                </a:extLst>
              </a:tr>
              <a:tr h="239818">
                <a:tc>
                  <a:txBody>
                    <a:bodyPr/>
                    <a:lstStyle/>
                    <a:p>
                      <a:pPr algn="ctr" fontAlgn="b"/>
                      <a:r>
                        <a:rPr lang="en-US" sz="1400" b="0" i="0" u="none" strike="noStrike">
                          <a:solidFill>
                            <a:srgbClr val="000000"/>
                          </a:solidFill>
                          <a:effectLst/>
                          <a:latin typeface="Calibri" panose="020F0502020204030204" pitchFamily="34" charset="0"/>
                        </a:rPr>
                        <a:t>VS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VACATION USED IN LIEU OF SICK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6663815"/>
                  </a:ext>
                </a:extLst>
              </a:tr>
              <a:tr h="239818">
                <a:tc>
                  <a:txBody>
                    <a:bodyPr/>
                    <a:lstStyle/>
                    <a:p>
                      <a:pPr algn="ctr" fontAlgn="b"/>
                      <a:r>
                        <a:rPr lang="en-US" sz="1400" b="0" i="0" u="none" strike="noStrike">
                          <a:solidFill>
                            <a:srgbClr val="000000"/>
                          </a:solidFill>
                          <a:effectLst/>
                          <a:latin typeface="Calibri" panose="020F0502020204030204" pitchFamily="34" charset="0"/>
                        </a:rPr>
                        <a:t>LCVCF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OTHER LEAVE - CONVENTION/CONFERENCE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015403"/>
                  </a:ext>
                </a:extLst>
              </a:tr>
              <a:tr h="239818">
                <a:tc>
                  <a:txBody>
                    <a:bodyPr/>
                    <a:lstStyle/>
                    <a:p>
                      <a:pPr algn="ctr" fontAlgn="b"/>
                      <a:r>
                        <a:rPr lang="en-US" sz="1400" b="0" i="0" u="none" strike="noStrike">
                          <a:solidFill>
                            <a:srgbClr val="000000"/>
                          </a:solidFill>
                          <a:effectLst/>
                          <a:latin typeface="Calibri" panose="020F0502020204030204" pitchFamily="34" charset="0"/>
                        </a:rPr>
                        <a:t>LWWTR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WINTER WEATHER CLOSURE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221471"/>
                  </a:ext>
                </a:extLst>
              </a:tr>
              <a:tr h="239818">
                <a:tc>
                  <a:txBody>
                    <a:bodyPr/>
                    <a:lstStyle/>
                    <a:p>
                      <a:pPr algn="ctr" fontAlgn="b"/>
                      <a:r>
                        <a:rPr lang="en-US" sz="1400" b="0" i="0" u="none" strike="noStrike">
                          <a:solidFill>
                            <a:srgbClr val="000000"/>
                          </a:solidFill>
                          <a:effectLst/>
                          <a:latin typeface="Calibri" panose="020F0502020204030204" pitchFamily="34" charset="0"/>
                        </a:rPr>
                        <a:t>OVT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OVERTIME - Non-exempt EE's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79885"/>
                  </a:ext>
                </a:extLst>
              </a:tr>
            </a:tbl>
          </a:graphicData>
        </a:graphic>
      </p:graphicFrame>
    </p:spTree>
    <p:extLst>
      <p:ext uri="{BB962C8B-B14F-4D97-AF65-F5344CB8AC3E}">
        <p14:creationId xmlns:p14="http://schemas.microsoft.com/office/powerpoint/2010/main" val="582938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24</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533400" y="4648200"/>
            <a:ext cx="8153401" cy="2123658"/>
          </a:xfrm>
          <a:prstGeom prst="rect">
            <a:avLst/>
          </a:prstGeom>
        </p:spPr>
        <p:txBody>
          <a:bodyPr wrap="square">
            <a:spAutoFit/>
          </a:bodyPr>
          <a:lstStyle/>
          <a:p>
            <a:r>
              <a:rPr lang="en-US" sz="1100" dirty="0"/>
              <a:t>Please note: </a:t>
            </a:r>
          </a:p>
          <a:p>
            <a:r>
              <a:rPr lang="en-US" sz="1100" dirty="0"/>
              <a:t>-If you are out using the Family Medical Leave Act (FMLA) or Workers Comp the TRC will be provided by Human Resources after you have submitted the paperwork.</a:t>
            </a:r>
          </a:p>
          <a:p>
            <a:r>
              <a:rPr lang="en-US" sz="1100" dirty="0"/>
              <a:t>- If you need any additional TRC’s or have questions about which to use please contact Payroll at 860-465-5746.</a:t>
            </a:r>
          </a:p>
          <a:p>
            <a:r>
              <a:rPr lang="en-US" sz="1100" dirty="0"/>
              <a:t>-If you are an exempt employee if you work more than your regular 7 hours for the day you will use code IFILR for the first five extra hours during the pay week. If you go over an additional five hours in the pay week you will use code CCE for those hours. </a:t>
            </a:r>
          </a:p>
          <a:p>
            <a:r>
              <a:rPr lang="en-US" sz="1100" dirty="0"/>
              <a:t>-If you are a non-exempt employee and you work more than 35 hours but less than 40 hours for the pay week you will enter the additional hours using code IFILR.</a:t>
            </a:r>
          </a:p>
          <a:p>
            <a:r>
              <a:rPr lang="en-US" sz="1100" dirty="0"/>
              <a:t>-If you are a non-exempt employee and you work more than 40 hours for the pay week you will enter the first five additional hours using code OTST. For the hours over the additional five hours you will use code OVT.</a:t>
            </a:r>
          </a:p>
          <a:p>
            <a:r>
              <a:rPr lang="en-US" sz="1100" dirty="0"/>
              <a:t>- If you work a holiday, code HWCE should be used – you do not need to use code IFILR for the first five hours but these hours count towards the first five hours worked.</a:t>
            </a:r>
          </a:p>
        </p:txBody>
      </p:sp>
      <p:graphicFrame>
        <p:nvGraphicFramePr>
          <p:cNvPr id="4" name="Table 3">
            <a:extLst>
              <a:ext uri="{FF2B5EF4-FFF2-40B4-BE49-F238E27FC236}">
                <a16:creationId xmlns:a16="http://schemas.microsoft.com/office/drawing/2014/main" id="{32CEBF7B-23D9-458C-A631-3A7234A678BD}"/>
              </a:ext>
            </a:extLst>
          </p:cNvPr>
          <p:cNvGraphicFramePr>
            <a:graphicFrameLocks noGrp="1"/>
          </p:cNvGraphicFramePr>
          <p:nvPr/>
        </p:nvGraphicFramePr>
        <p:xfrm>
          <a:off x="990600" y="9380"/>
          <a:ext cx="7467600" cy="4722091"/>
        </p:xfrm>
        <a:graphic>
          <a:graphicData uri="http://schemas.openxmlformats.org/drawingml/2006/table">
            <a:tbl>
              <a:tblPr/>
              <a:tblGrid>
                <a:gridCol w="573170">
                  <a:extLst>
                    <a:ext uri="{9D8B030D-6E8A-4147-A177-3AD203B41FA5}">
                      <a16:colId xmlns:a16="http://schemas.microsoft.com/office/drawing/2014/main" val="1379545967"/>
                    </a:ext>
                  </a:extLst>
                </a:gridCol>
                <a:gridCol w="4056742">
                  <a:extLst>
                    <a:ext uri="{9D8B030D-6E8A-4147-A177-3AD203B41FA5}">
                      <a16:colId xmlns:a16="http://schemas.microsoft.com/office/drawing/2014/main" val="3990695518"/>
                    </a:ext>
                  </a:extLst>
                </a:gridCol>
                <a:gridCol w="539545">
                  <a:extLst>
                    <a:ext uri="{9D8B030D-6E8A-4147-A177-3AD203B41FA5}">
                      <a16:colId xmlns:a16="http://schemas.microsoft.com/office/drawing/2014/main" val="3005660448"/>
                    </a:ext>
                  </a:extLst>
                </a:gridCol>
                <a:gridCol w="2298143">
                  <a:extLst>
                    <a:ext uri="{9D8B030D-6E8A-4147-A177-3AD203B41FA5}">
                      <a16:colId xmlns:a16="http://schemas.microsoft.com/office/drawing/2014/main" val="4054408135"/>
                    </a:ext>
                  </a:extLst>
                </a:gridCol>
              </a:tblGrid>
              <a:tr h="169634">
                <a:tc gridSpan="4">
                  <a:txBody>
                    <a:bodyPr/>
                    <a:lstStyle/>
                    <a:p>
                      <a:pPr algn="ctr" fontAlgn="b"/>
                      <a:r>
                        <a:rPr lang="en-US" sz="1800" b="1" i="0" u="sng" strike="noStrike" dirty="0">
                          <a:solidFill>
                            <a:srgbClr val="000000"/>
                          </a:solidFill>
                          <a:effectLst/>
                          <a:highlight>
                            <a:srgbClr val="FFFF00"/>
                          </a:highlight>
                          <a:latin typeface="Calibri" panose="020F0502020204030204" pitchFamily="34" charset="0"/>
                        </a:rPr>
                        <a:t>ENGINEERING/SCIENTIFIC CORE-CT TIME REPORTER CODES</a:t>
                      </a:r>
                    </a:p>
                  </a:txBody>
                  <a:tcPr marL="7467" marR="7467" marT="7467" marB="0" anchor="b">
                    <a:lnL>
                      <a:noFill/>
                    </a:lnL>
                    <a:lnR>
                      <a:noFill/>
                    </a:lnR>
                    <a:lnT>
                      <a:noFill/>
                    </a:lnT>
                    <a:lnB>
                      <a:noFill/>
                    </a:lnB>
                  </a:tcPr>
                </a:tc>
                <a:tc hMerge="1">
                  <a:txBody>
                    <a:bodyPr/>
                    <a:lstStyle/>
                    <a:p>
                      <a:endParaRPr lang="en-US"/>
                    </a:p>
                  </a:txBody>
                  <a:tcPr/>
                </a:tc>
                <a:tc hMerge="1">
                  <a:txBody>
                    <a:bodyPr/>
                    <a:lstStyle/>
                    <a:p>
                      <a:pPr algn="ctr" fontAlgn="b"/>
                      <a:endParaRPr lang="en-US" sz="18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tc hMerge="1">
                  <a:txBody>
                    <a:bodyPr/>
                    <a:lstStyle/>
                    <a:p>
                      <a:pPr algn="ctr" fontAlgn="b"/>
                      <a:endParaRPr lang="en-US" sz="18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extLst>
                  <a:ext uri="{0D108BD9-81ED-4DB2-BD59-A6C34878D82A}">
                    <a16:rowId xmlns:a16="http://schemas.microsoft.com/office/drawing/2014/main" val="3665636310"/>
                  </a:ext>
                </a:extLst>
              </a:tr>
              <a:tr h="0">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129104"/>
                  </a:ext>
                </a:extLst>
              </a:tr>
              <a:tr h="189419">
                <a:tc>
                  <a:txBody>
                    <a:bodyPr/>
                    <a:lstStyle/>
                    <a:p>
                      <a:pPr algn="ctr" fontAlgn="b"/>
                      <a:r>
                        <a:rPr lang="en-US" sz="1100" b="1" i="0" u="none" strike="noStrike" dirty="0">
                          <a:solidFill>
                            <a:srgbClr val="000000"/>
                          </a:solidFill>
                          <a:effectLst/>
                          <a:latin typeface="Calibri" panose="020F0502020204030204" pitchFamily="34" charset="0"/>
                        </a:rPr>
                        <a:t>TRC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DESCRIPTION </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819007"/>
                  </a:ext>
                </a:extLst>
              </a:tr>
              <a:tr h="189419">
                <a:tc>
                  <a:txBody>
                    <a:bodyPr/>
                    <a:lstStyle/>
                    <a:p>
                      <a:pPr algn="ctr" fontAlgn="b"/>
                      <a:r>
                        <a:rPr lang="en-US" sz="1100" b="0" i="0" u="none" strike="noStrike" dirty="0">
                          <a:solidFill>
                            <a:srgbClr val="000000"/>
                          </a:solidFill>
                          <a:effectLst/>
                          <a:latin typeface="Calibri" panose="020F0502020204030204" pitchFamily="34" charset="0"/>
                        </a:rPr>
                        <a:t>REG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76866"/>
                  </a:ext>
                </a:extLst>
              </a:tr>
              <a:tr h="189419">
                <a:tc>
                  <a:txBody>
                    <a:bodyPr/>
                    <a:lstStyle/>
                    <a:p>
                      <a:pPr algn="ctr" fontAlgn="b"/>
                      <a:r>
                        <a:rPr lang="en-US" sz="11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977299"/>
                  </a:ext>
                </a:extLst>
              </a:tr>
              <a:tr h="189419">
                <a:tc>
                  <a:txBody>
                    <a:bodyPr/>
                    <a:lstStyle/>
                    <a:p>
                      <a:pPr algn="ctr" fontAlgn="b"/>
                      <a:r>
                        <a:rPr lang="en-US" sz="1100" b="0" i="0" u="none" strike="noStrike" dirty="0">
                          <a:solidFill>
                            <a:srgbClr val="000000"/>
                          </a:solidFill>
                          <a:effectLst/>
                          <a:latin typeface="Calibri" panose="020F0502020204030204" pitchFamily="34" charset="0"/>
                        </a:rPr>
                        <a:t>HOL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700323"/>
                  </a:ext>
                </a:extLst>
              </a:tr>
              <a:tr h="189419">
                <a:tc>
                  <a:txBody>
                    <a:bodyPr/>
                    <a:lstStyle/>
                    <a:p>
                      <a:pPr algn="ctr" fontAlgn="b"/>
                      <a:r>
                        <a:rPr lang="en-US" sz="1100" b="0" i="0" u="none" strike="noStrike">
                          <a:solidFill>
                            <a:srgbClr val="000000"/>
                          </a:solidFill>
                          <a:effectLst/>
                          <a:latin typeface="Calibri" panose="020F0502020204030204" pitchFamily="34" charset="0"/>
                        </a:rPr>
                        <a:t>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EMPLOYEE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308386"/>
                  </a:ext>
                </a:extLst>
              </a:tr>
              <a:tr h="189419">
                <a:tc>
                  <a:txBody>
                    <a:bodyPr/>
                    <a:lstStyle/>
                    <a:p>
                      <a:pPr algn="ctr" fontAlgn="b"/>
                      <a:r>
                        <a:rPr lang="en-US" sz="1100" b="0" i="0" u="none" strike="noStrike">
                          <a:solidFill>
                            <a:srgbClr val="000000"/>
                          </a:solidFill>
                          <a:effectLst/>
                          <a:latin typeface="Calibri" panose="020F0502020204030204" pitchFamily="34" charset="0"/>
                        </a:rPr>
                        <a:t>SFAM</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FAMILY 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651588"/>
                  </a:ext>
                </a:extLst>
              </a:tr>
              <a:tr h="189419">
                <a:tc>
                  <a:txBody>
                    <a:bodyPr/>
                    <a:lstStyle/>
                    <a:p>
                      <a:pPr algn="ctr" fontAlgn="b"/>
                      <a:r>
                        <a:rPr lang="en-US" sz="1100" b="0" i="0" u="none" strike="noStrike">
                          <a:solidFill>
                            <a:srgbClr val="000000"/>
                          </a:solidFill>
                          <a:effectLst/>
                          <a:latin typeface="Calibri" panose="020F0502020204030204" pitchFamily="34" charset="0"/>
                        </a:rPr>
                        <a:t>SP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DOCTOR APPT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222350"/>
                  </a:ext>
                </a:extLst>
              </a:tr>
              <a:tr h="189419">
                <a:tc>
                  <a:txBody>
                    <a:bodyPr/>
                    <a:lstStyle/>
                    <a:p>
                      <a:pPr algn="ctr" fontAlgn="b"/>
                      <a:r>
                        <a:rPr lang="en-US" sz="1100" b="0" i="0" u="none" strike="noStrike">
                          <a:solidFill>
                            <a:srgbClr val="000000"/>
                          </a:solidFill>
                          <a:effectLst/>
                          <a:latin typeface="Calibri" panose="020F0502020204030204" pitchFamily="34" charset="0"/>
                        </a:rPr>
                        <a:t>SFFNR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19725"/>
                  </a:ext>
                </a:extLst>
              </a:tr>
              <a:tr h="189419">
                <a:tc>
                  <a:txBody>
                    <a:bodyPr/>
                    <a:lstStyle/>
                    <a:p>
                      <a:pPr algn="ctr" fontAlgn="b"/>
                      <a:r>
                        <a:rPr lang="en-US" sz="1100" b="0" i="0" u="none" strike="noStrike">
                          <a:solidFill>
                            <a:srgbClr val="000000"/>
                          </a:solidFill>
                          <a:effectLst/>
                          <a:latin typeface="Calibri" panose="020F0502020204030204" pitchFamily="34" charset="0"/>
                        </a:rPr>
                        <a:t>SFNRL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NON-IMMEDIATE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296307"/>
                  </a:ext>
                </a:extLst>
              </a:tr>
              <a:tr h="189419">
                <a:tc>
                  <a:txBody>
                    <a:bodyPr/>
                    <a:lstStyle/>
                    <a:p>
                      <a:pPr algn="ctr" fontAlgn="b"/>
                      <a:r>
                        <a:rPr lang="en-US" sz="1100" b="0" i="0" u="none" strike="noStrike">
                          <a:solidFill>
                            <a:srgbClr val="000000"/>
                          </a:solidFill>
                          <a:effectLst/>
                          <a:latin typeface="Calibri" panose="020F0502020204030204" pitchFamily="34" charset="0"/>
                        </a:rPr>
                        <a:t>PL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PERSONAL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524214"/>
                  </a:ext>
                </a:extLst>
              </a:tr>
              <a:tr h="189419">
                <a:tc>
                  <a:txBody>
                    <a:bodyPr/>
                    <a:lstStyle/>
                    <a:p>
                      <a:pPr algn="ctr" fontAlgn="b"/>
                      <a:r>
                        <a:rPr lang="en-US" sz="1100" b="0" i="0" u="none" strike="noStrike">
                          <a:solidFill>
                            <a:srgbClr val="000000"/>
                          </a:solidFill>
                          <a:effectLst/>
                          <a:latin typeface="Calibri" panose="020F0502020204030204" pitchFamily="34" charset="0"/>
                        </a:rPr>
                        <a:t>VAC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5579162"/>
                  </a:ext>
                </a:extLst>
              </a:tr>
              <a:tr h="189419">
                <a:tc>
                  <a:txBody>
                    <a:bodyPr/>
                    <a:lstStyle/>
                    <a:p>
                      <a:pPr algn="ctr" fontAlgn="b"/>
                      <a:r>
                        <a:rPr lang="en-US" sz="1100" b="0" i="0" u="none" strike="noStrike">
                          <a:solidFill>
                            <a:srgbClr val="000000"/>
                          </a:solidFill>
                          <a:effectLst/>
                          <a:latin typeface="Calibri" panose="020F0502020204030204" pitchFamily="34" charset="0"/>
                        </a:rPr>
                        <a:t>VS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 IN LIEU OF SICK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212717"/>
                  </a:ext>
                </a:extLst>
              </a:tr>
              <a:tr h="189419">
                <a:tc>
                  <a:txBody>
                    <a:bodyPr/>
                    <a:lstStyle/>
                    <a:p>
                      <a:pPr algn="ctr" fontAlgn="b"/>
                      <a:r>
                        <a:rPr lang="en-US" sz="1100" b="0" i="0" u="none" strike="noStrike">
                          <a:solidFill>
                            <a:srgbClr val="000000"/>
                          </a:solidFill>
                          <a:effectLst/>
                          <a:latin typeface="Calibri" panose="020F0502020204030204" pitchFamily="34" charset="0"/>
                        </a:rPr>
                        <a:t>LCVCF</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 LEAVE - CONVENTION/CONFERENCE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434568"/>
                  </a:ext>
                </a:extLst>
              </a:tr>
              <a:tr h="189419">
                <a:tc>
                  <a:txBody>
                    <a:bodyPr/>
                    <a:lstStyle/>
                    <a:p>
                      <a:pPr algn="ctr" fontAlgn="b"/>
                      <a:r>
                        <a:rPr lang="en-US" sz="1100" b="0" i="0" u="none" strike="noStrike">
                          <a:solidFill>
                            <a:srgbClr val="000000"/>
                          </a:solidFill>
                          <a:effectLst/>
                          <a:latin typeface="Calibri" panose="020F0502020204030204" pitchFamily="34" charset="0"/>
                        </a:rPr>
                        <a:t>LWWTR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WINTER WEATHER CLOSURE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386617"/>
                  </a:ext>
                </a:extLst>
              </a:tr>
              <a:tr h="189419">
                <a:tc>
                  <a:txBody>
                    <a:bodyPr/>
                    <a:lstStyle/>
                    <a:p>
                      <a:pPr algn="ctr" fontAlgn="b"/>
                      <a:r>
                        <a:rPr lang="en-US" sz="1100" b="0" i="0" u="none" strike="noStrike">
                          <a:solidFill>
                            <a:srgbClr val="000000"/>
                          </a:solidFill>
                          <a:effectLst/>
                          <a:latin typeface="Calibri" panose="020F0502020204030204" pitchFamily="34" charset="0"/>
                        </a:rPr>
                        <a:t>IFILR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USED FOR 1ST 5 HOURS WORKED OVER SCHEDULE (Hours 36-40)</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839327"/>
                  </a:ext>
                </a:extLst>
              </a:tr>
              <a:tr h="189419">
                <a:tc>
                  <a:txBody>
                    <a:bodyPr/>
                    <a:lstStyle/>
                    <a:p>
                      <a:pPr algn="ctr" fontAlgn="b"/>
                      <a:r>
                        <a:rPr lang="en-US" sz="1100" b="0" i="0" u="none" strike="noStrike">
                          <a:solidFill>
                            <a:srgbClr val="000000"/>
                          </a:solidFill>
                          <a:effectLst/>
                          <a:latin typeface="Calibri" panose="020F0502020204030204" pitchFamily="34" charset="0"/>
                        </a:rPr>
                        <a:t>CCE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EARNED (OVER 5 EXTRA HRS WORKED – Hours 41+)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254315"/>
                  </a:ext>
                </a:extLst>
              </a:tr>
              <a:tr h="189419">
                <a:tc>
                  <a:txBody>
                    <a:bodyPr/>
                    <a:lstStyle/>
                    <a:p>
                      <a:pPr algn="ctr" fontAlgn="b"/>
                      <a:r>
                        <a:rPr lang="en-US" sz="1100" b="0" i="0" u="none" strike="noStrike">
                          <a:solidFill>
                            <a:srgbClr val="000000"/>
                          </a:solidFill>
                          <a:effectLst/>
                          <a:latin typeface="Calibri" panose="020F0502020204030204" pitchFamily="34" charset="0"/>
                        </a:rPr>
                        <a:t>HWCE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WORKED, COMP EARNED 1:1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710302"/>
                  </a:ext>
                </a:extLst>
              </a:tr>
              <a:tr h="189419">
                <a:tc>
                  <a:txBody>
                    <a:bodyPr/>
                    <a:lstStyle/>
                    <a:p>
                      <a:pPr algn="ctr" fontAlgn="b"/>
                      <a:r>
                        <a:rPr lang="en-US" sz="1100" b="0" i="0" u="none" strike="noStrike">
                          <a:solidFill>
                            <a:srgbClr val="000000"/>
                          </a:solidFill>
                          <a:effectLst/>
                          <a:latin typeface="Calibri" panose="020F0502020204030204" pitchFamily="34" charset="0"/>
                        </a:rPr>
                        <a:t>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360192"/>
                  </a:ext>
                </a:extLst>
              </a:tr>
              <a:tr h="189419">
                <a:tc>
                  <a:txBody>
                    <a:bodyPr/>
                    <a:lstStyle/>
                    <a:p>
                      <a:pPr algn="ctr" fontAlgn="b"/>
                      <a:r>
                        <a:rPr lang="en-US" sz="1100" b="0" i="0" u="none" strike="noStrike">
                          <a:solidFill>
                            <a:srgbClr val="000000"/>
                          </a:solidFill>
                          <a:effectLst/>
                          <a:latin typeface="Calibri" panose="020F0502020204030204" pitchFamily="34" charset="0"/>
                        </a:rPr>
                        <a:t>HCU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COMP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052108"/>
                  </a:ext>
                </a:extLst>
              </a:tr>
              <a:tr h="189419">
                <a:tc>
                  <a:txBody>
                    <a:bodyPr/>
                    <a:lstStyle/>
                    <a:p>
                      <a:pPr algn="ctr" fontAlgn="b"/>
                      <a:r>
                        <a:rPr lang="en-US" sz="1100" b="0" i="0" u="none" strike="noStrike">
                          <a:solidFill>
                            <a:srgbClr val="000000"/>
                          </a:solidFill>
                          <a:effectLst/>
                          <a:latin typeface="Calibri" panose="020F0502020204030204" pitchFamily="34" charset="0"/>
                        </a:rPr>
                        <a:t>OVT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 Non-exempt employees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7790241"/>
                  </a:ext>
                </a:extLst>
              </a:tr>
              <a:tr h="189419">
                <a:tc>
                  <a:txBody>
                    <a:bodyPr/>
                    <a:lstStyle/>
                    <a:p>
                      <a:pPr algn="ctr" fontAlgn="b"/>
                      <a:r>
                        <a:rPr lang="en-US" sz="1100" b="0" i="0" u="none" strike="noStrike">
                          <a:solidFill>
                            <a:srgbClr val="000000"/>
                          </a:solidFill>
                          <a:effectLst/>
                          <a:latin typeface="Calibri" panose="020F0502020204030204" pitchFamily="34" charset="0"/>
                        </a:rPr>
                        <a:t>OTST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STRAIGHT TIME - Non-exempt employees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126994"/>
                  </a:ext>
                </a:extLst>
              </a:tr>
              <a:tr h="189419">
                <a:tc>
                  <a:txBody>
                    <a:bodyPr/>
                    <a:lstStyle/>
                    <a:p>
                      <a:pPr algn="ctr" fontAlgn="b"/>
                      <a:r>
                        <a:rPr lang="en-US" sz="1100" b="0" i="0" u="none" strike="noStrike">
                          <a:solidFill>
                            <a:srgbClr val="000000"/>
                          </a:solidFill>
                          <a:effectLst/>
                          <a:latin typeface="Calibri" panose="020F0502020204030204" pitchFamily="34" charset="0"/>
                        </a:rPr>
                        <a:t>LPRTY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LUNCHEON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636619"/>
                  </a:ext>
                </a:extLst>
              </a:tr>
              <a:tr h="189419">
                <a:tc>
                  <a:txBody>
                    <a:bodyPr/>
                    <a:lstStyle/>
                    <a:p>
                      <a:pPr algn="ctr" fontAlgn="b"/>
                      <a:r>
                        <a:rPr lang="en-US" sz="1100" b="0" i="0" u="none" strike="noStrike">
                          <a:solidFill>
                            <a:srgbClr val="000000"/>
                          </a:solidFill>
                          <a:effectLst/>
                          <a:latin typeface="Calibri" panose="020F0502020204030204" pitchFamily="34" charset="0"/>
                        </a:rPr>
                        <a:t>LUBLP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BUSINESS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879624"/>
                  </a:ext>
                </a:extLst>
              </a:tr>
            </a:tbl>
          </a:graphicData>
        </a:graphic>
      </p:graphicFrame>
    </p:spTree>
    <p:extLst>
      <p:ext uri="{BB962C8B-B14F-4D97-AF65-F5344CB8AC3E}">
        <p14:creationId xmlns:p14="http://schemas.microsoft.com/office/powerpoint/2010/main" val="1092105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a:xfrm>
            <a:off x="7104552" y="6453386"/>
            <a:ext cx="1197219" cy="404614"/>
          </a:xfrm>
        </p:spPr>
        <p:txBody>
          <a:bodyPr/>
          <a:lstStyle/>
          <a:p>
            <a:fld id="{0CC2AA3C-575F-41E9-9B41-E442DB44A737}" type="slidenum">
              <a:rPr lang="en-US" smtClean="0"/>
              <a:pPr/>
              <a:t>25</a:t>
            </a:fld>
            <a:endParaRPr lang="en-US" dirty="0"/>
          </a:p>
        </p:txBody>
      </p:sp>
      <p:sp>
        <p:nvSpPr>
          <p:cNvPr id="3" name="Rectangle 2">
            <a:extLst>
              <a:ext uri="{FF2B5EF4-FFF2-40B4-BE49-F238E27FC236}">
                <a16:creationId xmlns:a16="http://schemas.microsoft.com/office/drawing/2014/main" id="{502DE96B-6204-498C-A83E-B748A121A07E}"/>
              </a:ext>
            </a:extLst>
          </p:cNvPr>
          <p:cNvSpPr/>
          <p:nvPr/>
        </p:nvSpPr>
        <p:spPr>
          <a:xfrm>
            <a:off x="580416" y="4648200"/>
            <a:ext cx="8153401" cy="2123658"/>
          </a:xfrm>
          <a:prstGeom prst="rect">
            <a:avLst/>
          </a:prstGeom>
        </p:spPr>
        <p:txBody>
          <a:bodyPr wrap="square">
            <a:spAutoFit/>
          </a:bodyPr>
          <a:lstStyle/>
          <a:p>
            <a:r>
              <a:rPr lang="en-US" sz="1100" dirty="0"/>
              <a:t>Please note: </a:t>
            </a:r>
          </a:p>
          <a:p>
            <a:r>
              <a:rPr lang="en-US" sz="1100" dirty="0"/>
              <a:t>-If you are out using the Family Medical Leave Act (FMLA) or Workers Comp the TRC will be provided by Human Resources after you have submitted the paperwork.</a:t>
            </a:r>
          </a:p>
          <a:p>
            <a:r>
              <a:rPr lang="en-US" sz="1100" dirty="0"/>
              <a:t>- If you need any additional TRC’s or have questions about which to use please contact Payroll at 860-465-5746.</a:t>
            </a:r>
          </a:p>
          <a:p>
            <a:r>
              <a:rPr lang="en-US" sz="1100" dirty="0"/>
              <a:t>-If you are an exempt employee if you work more than your regular 7 hours for the day you will use code IFILR for the first five extra hours during the pay week. If you go over an additional five hours in the pay week you will use code CCE for those hours. </a:t>
            </a:r>
          </a:p>
          <a:p>
            <a:r>
              <a:rPr lang="en-US" sz="1100" dirty="0"/>
              <a:t>-If you are a non-exempt employee and you work more than 35 hours but less than 40 hours for the pay week you will enter the additional hours using code IFILR.</a:t>
            </a:r>
          </a:p>
          <a:p>
            <a:r>
              <a:rPr lang="en-US" sz="1100" dirty="0"/>
              <a:t>-If you are a non-exempt employee and you work more than 40 hours for the pay week you will enter the first five additional hours using code OTST. For the hours over the additional five hours you will use code OVT.</a:t>
            </a:r>
          </a:p>
          <a:p>
            <a:r>
              <a:rPr lang="en-US" sz="1100" dirty="0"/>
              <a:t>- If you work a holiday, code HWCE should be used – you do not need to use code IFILR for the first five hours but these hours count towards the first five hours worked.</a:t>
            </a:r>
          </a:p>
        </p:txBody>
      </p:sp>
      <p:graphicFrame>
        <p:nvGraphicFramePr>
          <p:cNvPr id="4" name="Table 3">
            <a:extLst>
              <a:ext uri="{FF2B5EF4-FFF2-40B4-BE49-F238E27FC236}">
                <a16:creationId xmlns:a16="http://schemas.microsoft.com/office/drawing/2014/main" id="{32CEBF7B-23D9-458C-A631-3A7234A678BD}"/>
              </a:ext>
            </a:extLst>
          </p:cNvPr>
          <p:cNvGraphicFramePr>
            <a:graphicFrameLocks noGrp="1"/>
          </p:cNvGraphicFramePr>
          <p:nvPr/>
        </p:nvGraphicFramePr>
        <p:xfrm>
          <a:off x="1371600" y="28575"/>
          <a:ext cx="7391400" cy="4673006"/>
        </p:xfrm>
        <a:graphic>
          <a:graphicData uri="http://schemas.openxmlformats.org/drawingml/2006/table">
            <a:tbl>
              <a:tblPr/>
              <a:tblGrid>
                <a:gridCol w="567321">
                  <a:extLst>
                    <a:ext uri="{9D8B030D-6E8A-4147-A177-3AD203B41FA5}">
                      <a16:colId xmlns:a16="http://schemas.microsoft.com/office/drawing/2014/main" val="1379545967"/>
                    </a:ext>
                  </a:extLst>
                </a:gridCol>
                <a:gridCol w="3928479">
                  <a:extLst>
                    <a:ext uri="{9D8B030D-6E8A-4147-A177-3AD203B41FA5}">
                      <a16:colId xmlns:a16="http://schemas.microsoft.com/office/drawing/2014/main" val="3990695518"/>
                    </a:ext>
                  </a:extLst>
                </a:gridCol>
                <a:gridCol w="533400">
                  <a:extLst>
                    <a:ext uri="{9D8B030D-6E8A-4147-A177-3AD203B41FA5}">
                      <a16:colId xmlns:a16="http://schemas.microsoft.com/office/drawing/2014/main" val="1446920781"/>
                    </a:ext>
                  </a:extLst>
                </a:gridCol>
                <a:gridCol w="2362200">
                  <a:extLst>
                    <a:ext uri="{9D8B030D-6E8A-4147-A177-3AD203B41FA5}">
                      <a16:colId xmlns:a16="http://schemas.microsoft.com/office/drawing/2014/main" val="2301383835"/>
                    </a:ext>
                  </a:extLst>
                </a:gridCol>
              </a:tblGrid>
              <a:tr h="312931">
                <a:tc gridSpan="4">
                  <a:txBody>
                    <a:bodyPr/>
                    <a:lstStyle/>
                    <a:p>
                      <a:pPr algn="ctr" fontAlgn="b"/>
                      <a:r>
                        <a:rPr lang="en-US" sz="2000" b="1" i="0" u="sng" strike="noStrike" dirty="0">
                          <a:solidFill>
                            <a:srgbClr val="000000"/>
                          </a:solidFill>
                          <a:effectLst/>
                          <a:highlight>
                            <a:srgbClr val="FFFF00"/>
                          </a:highlight>
                          <a:latin typeface="Calibri" panose="020F0502020204030204" pitchFamily="34" charset="0"/>
                        </a:rPr>
                        <a:t>SUOAF CORE-CT TIME REPORTER CODES</a:t>
                      </a:r>
                    </a:p>
                  </a:txBody>
                  <a:tcPr marL="7467" marR="7467" marT="7467" marB="0" anchor="b">
                    <a:lnL>
                      <a:noFill/>
                    </a:lnL>
                    <a:lnR>
                      <a:noFill/>
                    </a:lnR>
                    <a:lnT>
                      <a:noFill/>
                    </a:lnT>
                    <a:lnB>
                      <a:noFill/>
                    </a:lnB>
                  </a:tcPr>
                </a:tc>
                <a:tc hMerge="1">
                  <a:txBody>
                    <a:bodyPr/>
                    <a:lstStyle/>
                    <a:p>
                      <a:endParaRPr lang="en-US"/>
                    </a:p>
                  </a:txBody>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tc hMerge="1">
                  <a:txBody>
                    <a:bodyPr/>
                    <a:lstStyle/>
                    <a:p>
                      <a:pPr algn="ctr" fontAlgn="b"/>
                      <a:endParaRPr lang="en-US" sz="2000" b="1" i="0" u="sng" strike="noStrike" dirty="0">
                        <a:solidFill>
                          <a:srgbClr val="000000"/>
                        </a:solidFill>
                        <a:effectLst/>
                        <a:highlight>
                          <a:srgbClr val="FFFF00"/>
                        </a:highlight>
                        <a:latin typeface="Calibri" panose="020F0502020204030204" pitchFamily="34" charset="0"/>
                      </a:endParaRPr>
                    </a:p>
                  </a:txBody>
                  <a:tcPr marL="7467" marR="7467" marT="7467" marB="0" anchor="b">
                    <a:lnL>
                      <a:noFill/>
                    </a:lnL>
                    <a:lnR>
                      <a:noFill/>
                    </a:lnR>
                    <a:lnT>
                      <a:noFill/>
                    </a:lnT>
                    <a:lnB>
                      <a:noFill/>
                    </a:lnB>
                  </a:tcPr>
                </a:tc>
                <a:extLst>
                  <a:ext uri="{0D108BD9-81ED-4DB2-BD59-A6C34878D82A}">
                    <a16:rowId xmlns:a16="http://schemas.microsoft.com/office/drawing/2014/main" val="3665636310"/>
                  </a:ext>
                </a:extLst>
              </a:tr>
              <a:tr h="129662">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7467" marR="7467" marT="746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129104"/>
                  </a:ext>
                </a:extLst>
              </a:tr>
              <a:tr h="183931">
                <a:tc>
                  <a:txBody>
                    <a:bodyPr/>
                    <a:lstStyle/>
                    <a:p>
                      <a:pPr algn="ctr" fontAlgn="b"/>
                      <a:r>
                        <a:rPr lang="en-US" sz="1100" b="1" i="0" u="none" strike="noStrike" dirty="0">
                          <a:solidFill>
                            <a:srgbClr val="000000"/>
                          </a:solidFill>
                          <a:effectLst/>
                          <a:latin typeface="Calibri" panose="020F0502020204030204" pitchFamily="34" charset="0"/>
                        </a:rPr>
                        <a:t>TRC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DESCRIPTION </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ORC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Override Reason Code Description</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4819007"/>
                  </a:ext>
                </a:extLst>
              </a:tr>
              <a:tr h="183931">
                <a:tc>
                  <a:txBody>
                    <a:bodyPr/>
                    <a:lstStyle/>
                    <a:p>
                      <a:pPr algn="ctr" fontAlgn="b"/>
                      <a:r>
                        <a:rPr lang="en-US" sz="1100" b="0" i="0" u="none" strike="noStrike">
                          <a:solidFill>
                            <a:srgbClr val="000000"/>
                          </a:solidFill>
                          <a:effectLst/>
                          <a:latin typeface="Calibri" panose="020F0502020204030204" pitchFamily="34" charset="0"/>
                        </a:rPr>
                        <a:t>REG</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176866"/>
                  </a:ext>
                </a:extLst>
              </a:tr>
              <a:tr h="183931">
                <a:tc>
                  <a:txBody>
                    <a:bodyPr/>
                    <a:lstStyle/>
                    <a:p>
                      <a:pPr algn="ctr" fontAlgn="b"/>
                      <a:r>
                        <a:rPr lang="en-US" sz="1100" b="0" i="0" u="none" strike="noStrike" dirty="0">
                          <a:solidFill>
                            <a:srgbClr val="000000"/>
                          </a:solidFill>
                          <a:effectLst/>
                          <a:latin typeface="Calibri" panose="020F0502020204030204" pitchFamily="34" charset="0"/>
                        </a:rPr>
                        <a:t>REGTC</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REGULAR HOURS TELECOMMUTING</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TCC19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TELECOMMUTING DUE TO COVID-19</a:t>
                      </a:r>
                    </a:p>
                  </a:txBody>
                  <a:tcPr marL="8547" marR="8547" marT="85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4384996"/>
                  </a:ext>
                </a:extLst>
              </a:tr>
              <a:tr h="183931">
                <a:tc>
                  <a:txBody>
                    <a:bodyPr/>
                    <a:lstStyle/>
                    <a:p>
                      <a:pPr algn="ctr" fontAlgn="b"/>
                      <a:r>
                        <a:rPr lang="en-US" sz="1100" b="0" i="0" u="none" strike="noStrike" dirty="0">
                          <a:solidFill>
                            <a:srgbClr val="000000"/>
                          </a:solidFill>
                          <a:effectLst/>
                          <a:latin typeface="Calibri" panose="020F0502020204030204" pitchFamily="34" charset="0"/>
                        </a:rPr>
                        <a:t>HOL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700323"/>
                  </a:ext>
                </a:extLst>
              </a:tr>
              <a:tr h="183931">
                <a:tc>
                  <a:txBody>
                    <a:bodyPr/>
                    <a:lstStyle/>
                    <a:p>
                      <a:pPr algn="ctr" fontAlgn="b"/>
                      <a:r>
                        <a:rPr lang="en-US" sz="1100" b="0" i="0" u="none" strike="noStrike">
                          <a:solidFill>
                            <a:srgbClr val="000000"/>
                          </a:solidFill>
                          <a:effectLst/>
                          <a:latin typeface="Calibri" panose="020F0502020204030204" pitchFamily="34" charset="0"/>
                        </a:rPr>
                        <a:t>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EMPLOYEE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0308386"/>
                  </a:ext>
                </a:extLst>
              </a:tr>
              <a:tr h="183931">
                <a:tc>
                  <a:txBody>
                    <a:bodyPr/>
                    <a:lstStyle/>
                    <a:p>
                      <a:pPr algn="ctr" fontAlgn="b"/>
                      <a:r>
                        <a:rPr lang="en-US" sz="1100" b="0" i="0" u="none" strike="noStrike">
                          <a:solidFill>
                            <a:srgbClr val="000000"/>
                          </a:solidFill>
                          <a:effectLst/>
                          <a:latin typeface="Calibri" panose="020F0502020204030204" pitchFamily="34" charset="0"/>
                        </a:rPr>
                        <a:t>SFAM</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FAMILY SICK</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651588"/>
                  </a:ext>
                </a:extLst>
              </a:tr>
              <a:tr h="183931">
                <a:tc>
                  <a:txBody>
                    <a:bodyPr/>
                    <a:lstStyle/>
                    <a:p>
                      <a:pPr algn="ctr" fontAlgn="b"/>
                      <a:r>
                        <a:rPr lang="en-US" sz="1100" b="0" i="0" u="none" strike="noStrike">
                          <a:solidFill>
                            <a:srgbClr val="000000"/>
                          </a:solidFill>
                          <a:effectLst/>
                          <a:latin typeface="Calibri" panose="020F0502020204030204" pitchFamily="34" charset="0"/>
                        </a:rPr>
                        <a:t>SP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HOURS - DOCTOR APPT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222350"/>
                  </a:ext>
                </a:extLst>
              </a:tr>
              <a:tr h="183931">
                <a:tc>
                  <a:txBody>
                    <a:bodyPr/>
                    <a:lstStyle/>
                    <a:p>
                      <a:pPr algn="ctr" fontAlgn="b"/>
                      <a:r>
                        <a:rPr lang="en-US" sz="1100" b="0" i="0" u="none" strike="noStrike">
                          <a:solidFill>
                            <a:srgbClr val="000000"/>
                          </a:solidFill>
                          <a:effectLst/>
                          <a:latin typeface="Calibri" panose="020F0502020204030204" pitchFamily="34" charset="0"/>
                        </a:rPr>
                        <a:t>SFFNR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19725"/>
                  </a:ext>
                </a:extLst>
              </a:tr>
              <a:tr h="183931">
                <a:tc>
                  <a:txBody>
                    <a:bodyPr/>
                    <a:lstStyle/>
                    <a:p>
                      <a:pPr algn="ctr" fontAlgn="b"/>
                      <a:r>
                        <a:rPr lang="en-US" sz="1100" b="0" i="0" u="none" strike="noStrike">
                          <a:solidFill>
                            <a:srgbClr val="000000"/>
                          </a:solidFill>
                          <a:effectLst/>
                          <a:latin typeface="Calibri" panose="020F0502020204030204" pitchFamily="34" charset="0"/>
                        </a:rPr>
                        <a:t>SFNRL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SICK FUNERAL - NON-IMMEDIATE FAMILY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296307"/>
                  </a:ext>
                </a:extLst>
              </a:tr>
              <a:tr h="183931">
                <a:tc>
                  <a:txBody>
                    <a:bodyPr/>
                    <a:lstStyle/>
                    <a:p>
                      <a:pPr algn="ctr" fontAlgn="b"/>
                      <a:r>
                        <a:rPr lang="en-US" sz="1100" b="0" i="0" u="none" strike="noStrike">
                          <a:solidFill>
                            <a:srgbClr val="000000"/>
                          </a:solidFill>
                          <a:effectLst/>
                          <a:latin typeface="Calibri" panose="020F0502020204030204" pitchFamily="34" charset="0"/>
                        </a:rPr>
                        <a:t>PL</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PERSONAL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524214"/>
                  </a:ext>
                </a:extLst>
              </a:tr>
              <a:tr h="183931">
                <a:tc>
                  <a:txBody>
                    <a:bodyPr/>
                    <a:lstStyle/>
                    <a:p>
                      <a:pPr algn="ctr" fontAlgn="b"/>
                      <a:r>
                        <a:rPr lang="en-US" sz="1100" b="0" i="0" u="none" strike="noStrike">
                          <a:solidFill>
                            <a:srgbClr val="000000"/>
                          </a:solidFill>
                          <a:effectLst/>
                          <a:latin typeface="Calibri" panose="020F0502020204030204" pitchFamily="34" charset="0"/>
                        </a:rPr>
                        <a:t>VAC</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5579162"/>
                  </a:ext>
                </a:extLst>
              </a:tr>
              <a:tr h="183931">
                <a:tc>
                  <a:txBody>
                    <a:bodyPr/>
                    <a:lstStyle/>
                    <a:p>
                      <a:pPr algn="ctr" fontAlgn="b"/>
                      <a:r>
                        <a:rPr lang="en-US" sz="1100" b="0" i="0" u="none" strike="noStrike">
                          <a:solidFill>
                            <a:srgbClr val="000000"/>
                          </a:solidFill>
                          <a:effectLst/>
                          <a:latin typeface="Calibri" panose="020F0502020204030204" pitchFamily="34" charset="0"/>
                        </a:rPr>
                        <a:t>VS</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VACATION IN LIEU OF SICK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3212717"/>
                  </a:ext>
                </a:extLst>
              </a:tr>
              <a:tr h="183931">
                <a:tc>
                  <a:txBody>
                    <a:bodyPr/>
                    <a:lstStyle/>
                    <a:p>
                      <a:pPr algn="ctr" fontAlgn="b"/>
                      <a:r>
                        <a:rPr lang="en-US" sz="1100" b="0" i="0" u="none" strike="noStrike">
                          <a:solidFill>
                            <a:srgbClr val="000000"/>
                          </a:solidFill>
                          <a:effectLst/>
                          <a:latin typeface="Calibri" panose="020F0502020204030204" pitchFamily="34" charset="0"/>
                        </a:rPr>
                        <a:t>LCVCF</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OTHER LEAVE - CONVENTION/CONFERENCE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434568"/>
                  </a:ext>
                </a:extLst>
              </a:tr>
              <a:tr h="183931">
                <a:tc>
                  <a:txBody>
                    <a:bodyPr/>
                    <a:lstStyle/>
                    <a:p>
                      <a:pPr algn="ctr" fontAlgn="b"/>
                      <a:r>
                        <a:rPr lang="en-US" sz="1100" b="0" i="0" u="none" strike="noStrike">
                          <a:solidFill>
                            <a:srgbClr val="000000"/>
                          </a:solidFill>
                          <a:effectLst/>
                          <a:latin typeface="Calibri" panose="020F0502020204030204" pitchFamily="34" charset="0"/>
                        </a:rPr>
                        <a:t>LWWTR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WINTER WEATHER CLOSURE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386617"/>
                  </a:ext>
                </a:extLst>
              </a:tr>
              <a:tr h="183931">
                <a:tc>
                  <a:txBody>
                    <a:bodyPr/>
                    <a:lstStyle/>
                    <a:p>
                      <a:pPr algn="ctr" fontAlgn="b"/>
                      <a:r>
                        <a:rPr lang="en-US" sz="1100" b="0" i="0" u="none" strike="noStrike">
                          <a:solidFill>
                            <a:srgbClr val="000000"/>
                          </a:solidFill>
                          <a:effectLst/>
                          <a:latin typeface="Calibri" panose="020F0502020204030204" pitchFamily="34" charset="0"/>
                        </a:rPr>
                        <a:t>IFILR</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USED FOR 1ST 5 HOURS WORKED OVER SCHEDULE (Hours 36-40)</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839327"/>
                  </a:ext>
                </a:extLst>
              </a:tr>
              <a:tr h="183931">
                <a:tc>
                  <a:txBody>
                    <a:bodyPr/>
                    <a:lstStyle/>
                    <a:p>
                      <a:pPr algn="ctr" fontAlgn="b"/>
                      <a:r>
                        <a:rPr lang="en-US" sz="1100" b="0" i="0" u="none" strike="noStrike">
                          <a:solidFill>
                            <a:srgbClr val="000000"/>
                          </a:solidFill>
                          <a:effectLst/>
                          <a:latin typeface="Calibri" panose="020F0502020204030204" pitchFamily="34" charset="0"/>
                        </a:rPr>
                        <a:t>CCE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EARNED (OVER 5 EXTRA HRS WORKED – Hours 41+)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254315"/>
                  </a:ext>
                </a:extLst>
              </a:tr>
              <a:tr h="183931">
                <a:tc>
                  <a:txBody>
                    <a:bodyPr/>
                    <a:lstStyle/>
                    <a:p>
                      <a:pPr algn="ctr" fontAlgn="b"/>
                      <a:r>
                        <a:rPr lang="en-US" sz="1100" b="0" i="0" u="none" strike="noStrike">
                          <a:solidFill>
                            <a:srgbClr val="000000"/>
                          </a:solidFill>
                          <a:effectLst/>
                          <a:latin typeface="Calibri" panose="020F0502020204030204" pitchFamily="34" charset="0"/>
                        </a:rPr>
                        <a:t>HWCE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WORKED, COMP EARNED 1:1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710302"/>
                  </a:ext>
                </a:extLst>
              </a:tr>
              <a:tr h="183931">
                <a:tc>
                  <a:txBody>
                    <a:bodyPr/>
                    <a:lstStyle/>
                    <a:p>
                      <a:pPr algn="ctr" fontAlgn="b"/>
                      <a:r>
                        <a:rPr lang="en-US" sz="1100" b="0" i="0" u="none" strike="noStrike">
                          <a:solidFill>
                            <a:srgbClr val="000000"/>
                          </a:solidFill>
                          <a:effectLst/>
                          <a:latin typeface="Calibri" panose="020F0502020204030204" pitchFamily="34" charset="0"/>
                        </a:rPr>
                        <a:t>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COMP TIME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360192"/>
                  </a:ext>
                </a:extLst>
              </a:tr>
              <a:tr h="183931">
                <a:tc>
                  <a:txBody>
                    <a:bodyPr/>
                    <a:lstStyle/>
                    <a:p>
                      <a:pPr algn="ctr" fontAlgn="b"/>
                      <a:r>
                        <a:rPr lang="en-US" sz="1100" b="0" i="0" u="none" strike="noStrike">
                          <a:solidFill>
                            <a:srgbClr val="000000"/>
                          </a:solidFill>
                          <a:effectLst/>
                          <a:latin typeface="Calibri" panose="020F0502020204030204" pitchFamily="34" charset="0"/>
                        </a:rPr>
                        <a:t>HCU</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HOLIDAY COMP USED</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1052108"/>
                  </a:ext>
                </a:extLst>
              </a:tr>
              <a:tr h="183931">
                <a:tc>
                  <a:txBody>
                    <a:bodyPr/>
                    <a:lstStyle/>
                    <a:p>
                      <a:pPr algn="ctr" fontAlgn="b"/>
                      <a:r>
                        <a:rPr lang="en-US" sz="1100" b="0" i="0" u="none" strike="noStrike">
                          <a:solidFill>
                            <a:srgbClr val="000000"/>
                          </a:solidFill>
                          <a:effectLst/>
                          <a:latin typeface="Calibri" panose="020F0502020204030204" pitchFamily="34" charset="0"/>
                        </a:rPr>
                        <a:t>OVT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 Non-exempt employees (Hours 41+)</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7790241"/>
                  </a:ext>
                </a:extLst>
              </a:tr>
              <a:tr h="183931">
                <a:tc>
                  <a:txBody>
                    <a:bodyPr/>
                    <a:lstStyle/>
                    <a:p>
                      <a:pPr algn="ctr" fontAlgn="b"/>
                      <a:r>
                        <a:rPr lang="en-US" sz="1100" b="0" i="0" u="none" strike="noStrike">
                          <a:solidFill>
                            <a:srgbClr val="000000"/>
                          </a:solidFill>
                          <a:effectLst/>
                          <a:latin typeface="Calibri" panose="020F0502020204030204" pitchFamily="34" charset="0"/>
                        </a:rPr>
                        <a:t>OTST</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OVERTIME STRAIGHT TIME - Non-exempt employees (Hours 36-40)</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126994"/>
                  </a:ext>
                </a:extLst>
              </a:tr>
              <a:tr h="183931">
                <a:tc>
                  <a:txBody>
                    <a:bodyPr/>
                    <a:lstStyle/>
                    <a:p>
                      <a:pPr algn="ctr" fontAlgn="b"/>
                      <a:r>
                        <a:rPr lang="en-US" sz="1100" b="0" i="0" u="none" strike="noStrike">
                          <a:solidFill>
                            <a:srgbClr val="000000"/>
                          </a:solidFill>
                          <a:effectLst/>
                          <a:latin typeface="Calibri" panose="020F0502020204030204" pitchFamily="34" charset="0"/>
                        </a:rPr>
                        <a:t>LPRTY</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LUNCHEON</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636619"/>
                  </a:ext>
                </a:extLst>
              </a:tr>
              <a:tr h="183931">
                <a:tc>
                  <a:txBody>
                    <a:bodyPr/>
                    <a:lstStyle/>
                    <a:p>
                      <a:pPr algn="ctr" fontAlgn="b"/>
                      <a:r>
                        <a:rPr lang="en-US" sz="1100" b="0" i="0" u="none" strike="noStrike" dirty="0">
                          <a:solidFill>
                            <a:srgbClr val="000000"/>
                          </a:solidFill>
                          <a:effectLst/>
                          <a:latin typeface="Calibri" panose="020F0502020204030204" pitchFamily="34" charset="0"/>
                        </a:rPr>
                        <a:t>LUBLP</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UNION BUSINESS LEAVE</a:t>
                      </a: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467" marR="7467" marT="74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8879624"/>
                  </a:ext>
                </a:extLst>
              </a:tr>
            </a:tbl>
          </a:graphicData>
        </a:graphic>
      </p:graphicFrame>
    </p:spTree>
    <p:extLst>
      <p:ext uri="{BB962C8B-B14F-4D97-AF65-F5344CB8AC3E}">
        <p14:creationId xmlns:p14="http://schemas.microsoft.com/office/powerpoint/2010/main" val="60835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CB82B01-C8EC-40B3-9B40-B108B66BBBC0}"/>
              </a:ext>
            </a:extLst>
          </p:cNvPr>
          <p:cNvSpPr>
            <a:spLocks noGrp="1"/>
          </p:cNvSpPr>
          <p:nvPr>
            <p:ph idx="1"/>
          </p:nvPr>
        </p:nvSpPr>
        <p:spPr>
          <a:xfrm>
            <a:off x="609600" y="159691"/>
            <a:ext cx="8153400" cy="754709"/>
          </a:xfrm>
        </p:spPr>
        <p:txBody>
          <a:bodyPr>
            <a:normAutofit fontScale="92500" lnSpcReduction="20000"/>
          </a:bodyPr>
          <a:lstStyle/>
          <a:p>
            <a:pPr algn="l">
              <a:buFont typeface="Wingdings" panose="05000000000000000000" pitchFamily="2" charset="2"/>
              <a:buChar char="§"/>
            </a:pPr>
            <a:r>
              <a:rPr lang="en-US" sz="2200" i="0" dirty="0">
                <a:cs typeface="Arial" panose="020B0604020202020204" pitchFamily="34" charset="0"/>
              </a:rPr>
              <a:t>Click on the link to Core-CT  </a:t>
            </a:r>
            <a:r>
              <a:rPr lang="en-US" sz="2200" i="0" dirty="0">
                <a:cs typeface="Arial" panose="020B0604020202020204" pitchFamily="34" charset="0"/>
                <a:hlinkClick r:id="rId2"/>
              </a:rPr>
              <a:t>http://www.core-ct.state.ct.us</a:t>
            </a:r>
            <a:endParaRPr lang="en-US" sz="2200" i="0" dirty="0">
              <a:cs typeface="Arial" panose="020B0604020202020204" pitchFamily="34" charset="0"/>
            </a:endParaRPr>
          </a:p>
          <a:p>
            <a:pPr algn="l">
              <a:buFont typeface="Wingdings" panose="05000000000000000000" pitchFamily="2" charset="2"/>
              <a:buChar char="§"/>
            </a:pPr>
            <a:r>
              <a:rPr lang="en-US" sz="2200" i="0" dirty="0">
                <a:cs typeface="Arial" panose="020B0604020202020204" pitchFamily="34" charset="0"/>
              </a:rPr>
              <a:t>Click Login on the left side of the page</a:t>
            </a:r>
          </a:p>
          <a:p>
            <a:endParaRPr lang="en-US" dirty="0"/>
          </a:p>
        </p:txBody>
      </p:sp>
      <p:sp>
        <p:nvSpPr>
          <p:cNvPr id="4" name="Slide Number Placeholder 3">
            <a:extLst>
              <a:ext uri="{FF2B5EF4-FFF2-40B4-BE49-F238E27FC236}">
                <a16:creationId xmlns:a16="http://schemas.microsoft.com/office/drawing/2014/main" id="{F7FAD56D-2D67-43DB-8E50-FE7430828113}"/>
              </a:ext>
            </a:extLst>
          </p:cNvPr>
          <p:cNvSpPr>
            <a:spLocks noGrp="1"/>
          </p:cNvSpPr>
          <p:nvPr>
            <p:ph type="sldNum" sz="quarter" idx="12"/>
          </p:nvPr>
        </p:nvSpPr>
        <p:spPr/>
        <p:txBody>
          <a:bodyPr/>
          <a:lstStyle/>
          <a:p>
            <a:fld id="{0CC2AA3C-575F-41E9-9B41-E442DB44A737}" type="slidenum">
              <a:rPr lang="en-US" smtClean="0"/>
              <a:pPr/>
              <a:t>3</a:t>
            </a:fld>
            <a:endParaRPr lang="en-US" dirty="0"/>
          </a:p>
        </p:txBody>
      </p:sp>
      <p:pic>
        <p:nvPicPr>
          <p:cNvPr id="1026" name="Picture 2" descr="image001">
            <a:extLst>
              <a:ext uri="{FF2B5EF4-FFF2-40B4-BE49-F238E27FC236}">
                <a16:creationId xmlns:a16="http://schemas.microsoft.com/office/drawing/2014/main" id="{7370BC45-07FB-43C0-BCF4-36ED826E56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30088"/>
            <a:ext cx="7848600" cy="4907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Graphic 2" descr="Line arrow Straight">
            <a:extLst>
              <a:ext uri="{FF2B5EF4-FFF2-40B4-BE49-F238E27FC236}">
                <a16:creationId xmlns:a16="http://schemas.microsoft.com/office/drawing/2014/main" id="{A4E72874-EDDF-48CF-AFC6-694382B23B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1447800" y="2362200"/>
            <a:ext cx="914400" cy="914400"/>
          </a:xfrm>
          <a:prstGeom prst="rect">
            <a:avLst/>
          </a:prstGeom>
        </p:spPr>
      </p:pic>
    </p:spTree>
    <p:extLst>
      <p:ext uri="{BB962C8B-B14F-4D97-AF65-F5344CB8AC3E}">
        <p14:creationId xmlns:p14="http://schemas.microsoft.com/office/powerpoint/2010/main" val="137231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540F620E-3694-45B2-ADFE-71ACE9C8DF35}"/>
              </a:ext>
            </a:extLst>
          </p:cNvPr>
          <p:cNvSpPr>
            <a:spLocks noGrp="1"/>
          </p:cNvSpPr>
          <p:nvPr>
            <p:ph idx="1"/>
          </p:nvPr>
        </p:nvSpPr>
        <p:spPr>
          <a:xfrm>
            <a:off x="685799" y="219075"/>
            <a:ext cx="7753629" cy="619125"/>
          </a:xfrm>
        </p:spPr>
        <p:txBody>
          <a:bodyPr>
            <a:noAutofit/>
          </a:bodyPr>
          <a:lstStyle/>
          <a:p>
            <a:pPr marL="0" indent="0" algn="l">
              <a:buNone/>
            </a:pPr>
            <a:r>
              <a:rPr lang="en-US" sz="2200" i="0" dirty="0">
                <a:cs typeface="Arial" panose="020B0604020202020204" pitchFamily="34" charset="0"/>
              </a:rPr>
              <a:t>Enter your </a:t>
            </a:r>
            <a:r>
              <a:rPr lang="en-US" sz="2200" dirty="0">
                <a:cs typeface="Arial" panose="020B0604020202020204" pitchFamily="34" charset="0"/>
              </a:rPr>
              <a:t>U</a:t>
            </a:r>
            <a:r>
              <a:rPr lang="en-US" sz="2200" i="0" dirty="0">
                <a:cs typeface="Arial" panose="020B0604020202020204" pitchFamily="34" charset="0"/>
              </a:rPr>
              <a:t>ser </a:t>
            </a:r>
            <a:r>
              <a:rPr lang="en-US" sz="2200" dirty="0">
                <a:cs typeface="Arial" panose="020B0604020202020204" pitchFamily="34" charset="0"/>
              </a:rPr>
              <a:t>ID</a:t>
            </a:r>
            <a:r>
              <a:rPr lang="en-US" sz="2200" i="0" dirty="0">
                <a:cs typeface="Arial" panose="020B0604020202020204" pitchFamily="34" charset="0"/>
              </a:rPr>
              <a:t> and Password and click Sign In</a:t>
            </a:r>
          </a:p>
        </p:txBody>
      </p:sp>
      <p:sp>
        <p:nvSpPr>
          <p:cNvPr id="5" name="Slide Number Placeholder 4"/>
          <p:cNvSpPr>
            <a:spLocks noGrp="1"/>
          </p:cNvSpPr>
          <p:nvPr>
            <p:ph type="sldNum" sz="quarter" idx="12"/>
          </p:nvPr>
        </p:nvSpPr>
        <p:spPr/>
        <p:txBody>
          <a:bodyPr/>
          <a:lstStyle/>
          <a:p>
            <a:fld id="{0CC2AA3C-575F-41E9-9B41-E442DB44A737}" type="slidenum">
              <a:rPr lang="en-US" smtClean="0"/>
              <a:pPr/>
              <a:t>4</a:t>
            </a:fld>
            <a:endParaRPr lang="en-US" dirty="0"/>
          </a:p>
        </p:txBody>
      </p:sp>
      <p:pic>
        <p:nvPicPr>
          <p:cNvPr id="2050" name="Picture 2" descr="image002">
            <a:extLst>
              <a:ext uri="{FF2B5EF4-FFF2-40B4-BE49-F238E27FC236}">
                <a16:creationId xmlns:a16="http://schemas.microsoft.com/office/drawing/2014/main" id="{FB92819F-4A05-432E-8A9E-6743B92B6C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004887"/>
            <a:ext cx="7753629"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Graphic 2" descr="Line arrow Straight">
            <a:extLst>
              <a:ext uri="{FF2B5EF4-FFF2-40B4-BE49-F238E27FC236}">
                <a16:creationId xmlns:a16="http://schemas.microsoft.com/office/drawing/2014/main" id="{E37E3EB0-5FFF-4D79-80CC-7BA8F11042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762000" y="3124200"/>
            <a:ext cx="838200" cy="838200"/>
          </a:xfrm>
          <a:prstGeom prst="rect">
            <a:avLst/>
          </a:prstGeom>
        </p:spPr>
      </p:pic>
    </p:spTree>
    <p:extLst>
      <p:ext uri="{BB962C8B-B14F-4D97-AF65-F5344CB8AC3E}">
        <p14:creationId xmlns:p14="http://schemas.microsoft.com/office/powerpoint/2010/main" val="3048074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392429-27D2-462A-BDA3-4C809F53AC71}"/>
              </a:ext>
            </a:extLst>
          </p:cNvPr>
          <p:cNvSpPr>
            <a:spLocks noGrp="1"/>
          </p:cNvSpPr>
          <p:nvPr>
            <p:ph type="title"/>
          </p:nvPr>
        </p:nvSpPr>
        <p:spPr/>
        <p:txBody>
          <a:bodyPr vert="horz" lIns="91440" tIns="45720" rIns="91440" bIns="45720" rtlCol="0" anchor="b">
            <a:normAutofit fontScale="90000"/>
          </a:bodyPr>
          <a:lstStyle/>
          <a:p>
            <a:pPr algn="l" defTabSz="914400"/>
            <a:r>
              <a:rPr lang="en-US" sz="4200" i="1" dirty="0">
                <a:latin typeface="Century Schoolbook" panose="02040604050505020304" pitchFamily="18" charset="0"/>
              </a:rPr>
              <a:t>How to Enter Your Timesheet in Core-CT</a:t>
            </a:r>
          </a:p>
        </p:txBody>
      </p:sp>
      <p:sp>
        <p:nvSpPr>
          <p:cNvPr id="5" name="Slide Number Placeholder 4"/>
          <p:cNvSpPr>
            <a:spLocks noGrp="1"/>
          </p:cNvSpPr>
          <p:nvPr>
            <p:ph type="sldNum" sz="quarter" idx="12"/>
          </p:nvPr>
        </p:nvSpPr>
        <p:spPr/>
        <p:txBody>
          <a:bodyPr vert="horz" lIns="91440" tIns="45720" rIns="91440" bIns="45720" rtlCol="0" anchor="ctr">
            <a:normAutofit/>
          </a:bodyPr>
          <a:lstStyle/>
          <a:p>
            <a:pPr>
              <a:spcAft>
                <a:spcPts val="600"/>
              </a:spcAft>
            </a:pPr>
            <a:fld id="{0CC2AA3C-575F-41E9-9B41-E442DB44A737}" type="slidenum">
              <a:rPr lang="en-US" sz="1200" smtClean="0"/>
              <a:pPr>
                <a:spcAft>
                  <a:spcPts val="600"/>
                </a:spcAft>
              </a:pPr>
              <a:t>5</a:t>
            </a:fld>
            <a:endParaRPr lang="en-US" sz="1200" dirty="0"/>
          </a:p>
        </p:txBody>
      </p:sp>
      <p:sp>
        <p:nvSpPr>
          <p:cNvPr id="37" name="TextBox 8"/>
          <p:cNvSpPr txBox="1"/>
          <p:nvPr/>
        </p:nvSpPr>
        <p:spPr>
          <a:xfrm>
            <a:off x="4214648" y="533400"/>
            <a:ext cx="4929352" cy="6705600"/>
          </a:xfrm>
          <a:prstGeom prst="rect">
            <a:avLst/>
          </a:prstGeom>
        </p:spPr>
        <p:txBody>
          <a:bodyPr vert="horz" lIns="91440" tIns="45720" rIns="91440" bIns="45720" rtlCol="0">
            <a:noAutofit/>
          </a:bodyPr>
          <a:lstStyle/>
          <a:p>
            <a:pPr marL="342900" indent="-342900">
              <a:lnSpc>
                <a:spcPct val="102000"/>
              </a:lnSpc>
              <a:buFont typeface="Wingdings" panose="05000000000000000000" pitchFamily="2" charset="2"/>
              <a:buChar char="§"/>
            </a:pPr>
            <a:r>
              <a:rPr lang="en-US" dirty="0">
                <a:cs typeface="Arial" panose="020B0604020202020204" pitchFamily="34" charset="0"/>
              </a:rPr>
              <a:t>Bi-weekly timesheets which include all hours must be submitted by the close of business on the Thursday of each pay week.</a:t>
            </a:r>
          </a:p>
          <a:p>
            <a:pPr marL="342900" indent="-342900">
              <a:lnSpc>
                <a:spcPct val="102000"/>
              </a:lnSpc>
              <a:buFont typeface="Wingdings" panose="05000000000000000000" pitchFamily="2" charset="2"/>
              <a:buChar char="§"/>
            </a:pPr>
            <a:r>
              <a:rPr lang="en-US" dirty="0">
                <a:cs typeface="Arial" panose="020B0604020202020204" pitchFamily="34" charset="0"/>
              </a:rPr>
              <a:t>Hours must be entered in increments of .25 (i.e. 5.25 hours, 5.50 hours, 5.75 hours) and can be submitted at the end of your shift each day.</a:t>
            </a:r>
          </a:p>
          <a:p>
            <a:pPr marL="800100" lvl="1" indent="-342900">
              <a:lnSpc>
                <a:spcPct val="102000"/>
              </a:lnSpc>
              <a:buFont typeface="Arial" panose="020B0604020202020204" pitchFamily="34" charset="0"/>
              <a:buChar char="•"/>
            </a:pPr>
            <a:r>
              <a:rPr lang="en-US" dirty="0">
                <a:cs typeface="Arial" panose="020B0604020202020204" pitchFamily="34" charset="0"/>
              </a:rPr>
              <a:t>Your supervisor must approve your timesheet by the close of business on the Friday of each pay week.</a:t>
            </a:r>
          </a:p>
          <a:p>
            <a:pPr marL="402336" indent="-342900" defTabSz="914400">
              <a:lnSpc>
                <a:spcPct val="112000"/>
              </a:lnSpc>
              <a:spcBef>
                <a:spcPts val="900"/>
              </a:spcBef>
              <a:spcAft>
                <a:spcPts val="600"/>
              </a:spcAft>
              <a:buFont typeface="Wingdings" panose="05000000000000000000" pitchFamily="2" charset="2"/>
              <a:buChar char="§"/>
            </a:pPr>
            <a:r>
              <a:rPr lang="en-US" dirty="0">
                <a:solidFill>
                  <a:schemeClr val="tx1">
                    <a:lumMod val="85000"/>
                    <a:lumOff val="15000"/>
                  </a:schemeClr>
                </a:solidFill>
              </a:rPr>
              <a:t>It is </a:t>
            </a:r>
            <a:r>
              <a:rPr lang="en-US" b="1" dirty="0">
                <a:solidFill>
                  <a:schemeClr val="tx1">
                    <a:lumMod val="85000"/>
                    <a:lumOff val="15000"/>
                  </a:schemeClr>
                </a:solidFill>
              </a:rPr>
              <a:t>your responsibility</a:t>
            </a:r>
            <a:r>
              <a:rPr lang="en-US" dirty="0">
                <a:solidFill>
                  <a:schemeClr val="tx1">
                    <a:lumMod val="85000"/>
                    <a:lumOff val="15000"/>
                  </a:schemeClr>
                </a:solidFill>
              </a:rPr>
              <a:t> to enter </a:t>
            </a:r>
            <a:r>
              <a:rPr lang="en-US" u="sng" dirty="0">
                <a:solidFill>
                  <a:schemeClr val="tx1">
                    <a:lumMod val="85000"/>
                    <a:lumOff val="15000"/>
                  </a:schemeClr>
                </a:solidFill>
              </a:rPr>
              <a:t>all hours</a:t>
            </a:r>
            <a:r>
              <a:rPr lang="en-US" dirty="0">
                <a:solidFill>
                  <a:schemeClr val="tx1">
                    <a:lumMod val="85000"/>
                    <a:lumOff val="15000"/>
                  </a:schemeClr>
                </a:solidFill>
              </a:rPr>
              <a:t> worked on your timesheet </a:t>
            </a:r>
            <a:r>
              <a:rPr lang="en-US" b="1" dirty="0">
                <a:solidFill>
                  <a:schemeClr val="tx1">
                    <a:lumMod val="85000"/>
                    <a:lumOff val="15000"/>
                  </a:schemeClr>
                </a:solidFill>
              </a:rPr>
              <a:t>by 8 pm on the Thursday of the pay week </a:t>
            </a:r>
            <a:r>
              <a:rPr lang="en-US" dirty="0">
                <a:solidFill>
                  <a:schemeClr val="tx1">
                    <a:lumMod val="85000"/>
                    <a:lumOff val="15000"/>
                  </a:schemeClr>
                </a:solidFill>
              </a:rPr>
              <a:t>and to make sure that your supervisor approves it by the close of business on the next day. </a:t>
            </a:r>
          </a:p>
          <a:p>
            <a:pPr marL="402336" indent="-342900" defTabSz="914400">
              <a:lnSpc>
                <a:spcPct val="112000"/>
              </a:lnSpc>
              <a:spcBef>
                <a:spcPts val="900"/>
              </a:spcBef>
              <a:spcAft>
                <a:spcPts val="600"/>
              </a:spcAft>
              <a:buFont typeface="Wingdings" panose="05000000000000000000" pitchFamily="2" charset="2"/>
              <a:buChar char="§"/>
            </a:pPr>
            <a:r>
              <a:rPr lang="en-US" dirty="0">
                <a:solidFill>
                  <a:schemeClr val="tx1">
                    <a:lumMod val="85000"/>
                    <a:lumOff val="15000"/>
                  </a:schemeClr>
                </a:solidFill>
              </a:rPr>
              <a:t>The only way to be certain you will receive  a paycheck is to submit your timesheet and make sure that it is approved by your supervisor. </a:t>
            </a:r>
          </a:p>
        </p:txBody>
      </p:sp>
    </p:spTree>
    <p:extLst>
      <p:ext uri="{BB962C8B-B14F-4D97-AF65-F5344CB8AC3E}">
        <p14:creationId xmlns:p14="http://schemas.microsoft.com/office/powerpoint/2010/main" val="171143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397764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gray">
          <a:xfrm>
            <a:off x="152400" y="457200"/>
            <a:ext cx="3825240" cy="5791200"/>
          </a:xfrm>
        </p:spPr>
        <p:txBody>
          <a:bodyPr anchor="ctr">
            <a:normAutofit/>
          </a:bodyPr>
          <a:lstStyle/>
          <a:p>
            <a:r>
              <a:rPr lang="en-US" sz="4700" i="1" dirty="0">
                <a:solidFill>
                  <a:schemeClr val="bg2"/>
                </a:solidFill>
                <a:latin typeface="Century Schoolbook" panose="02040604050505020304" pitchFamily="18" charset="0"/>
              </a:rPr>
              <a:t>Important things to remember …</a:t>
            </a:r>
          </a:p>
        </p:txBody>
      </p:sp>
      <p:sp>
        <p:nvSpPr>
          <p:cNvPr id="11" name="Rectangle 10">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7640" y="376"/>
            <a:ext cx="1714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Content Placeholder 2"/>
          <p:cNvSpPr>
            <a:spLocks noGrp="1"/>
          </p:cNvSpPr>
          <p:nvPr>
            <p:ph idx="1"/>
          </p:nvPr>
        </p:nvSpPr>
        <p:spPr>
          <a:xfrm>
            <a:off x="4267200" y="457200"/>
            <a:ext cx="4572000" cy="5638800"/>
          </a:xfrm>
        </p:spPr>
        <p:txBody>
          <a:bodyPr anchor="ctr">
            <a:noAutofit/>
          </a:bodyPr>
          <a:lstStyle/>
          <a:p>
            <a:r>
              <a:rPr lang="en-US" sz="1800" dirty="0"/>
              <a:t>Time must be submitted in a minimum of .25 hour increments.</a:t>
            </a:r>
          </a:p>
          <a:p>
            <a:r>
              <a:rPr lang="en-US" sz="1800" dirty="0"/>
              <a:t>It is </a:t>
            </a:r>
            <a:r>
              <a:rPr lang="en-US" sz="1800" b="1" i="1" u="sng" dirty="0"/>
              <a:t>STRONGLY RECOMMENDED </a:t>
            </a:r>
            <a:r>
              <a:rPr lang="en-US" sz="1800" dirty="0"/>
              <a:t>that you submit your time on a daily basis.</a:t>
            </a:r>
          </a:p>
          <a:p>
            <a:r>
              <a:rPr lang="en-US" sz="1800" dirty="0"/>
              <a:t>Before a timesheet can be approved, it must be processed by the system overnight.</a:t>
            </a:r>
          </a:p>
          <a:p>
            <a:r>
              <a:rPr lang="en-US" sz="1800" dirty="0"/>
              <a:t>If a change is made to the timesheet it must be processed overnight again before it can be approved by your supervisor.</a:t>
            </a:r>
          </a:p>
          <a:p>
            <a:r>
              <a:rPr lang="en-US" sz="1800" dirty="0"/>
              <a:t>If you make a change to your timesheet, after your supervisor has already approved your timesheet, you must inform your supervisor that a change has been made so that it can run through the nightly cycle and be approved again by your supervisor. </a:t>
            </a:r>
          </a:p>
        </p:txBody>
      </p:sp>
      <p:sp>
        <p:nvSpPr>
          <p:cNvPr id="4" name="Slide Number Placeholder 3"/>
          <p:cNvSpPr>
            <a:spLocks noGrp="1"/>
          </p:cNvSpPr>
          <p:nvPr>
            <p:ph type="sldNum" sz="quarter" idx="12"/>
          </p:nvPr>
        </p:nvSpPr>
        <p:spPr>
          <a:xfrm>
            <a:off x="7528120" y="6348248"/>
            <a:ext cx="1197219" cy="404614"/>
          </a:xfrm>
        </p:spPr>
        <p:txBody>
          <a:bodyPr>
            <a:normAutofit/>
          </a:bodyPr>
          <a:lstStyle/>
          <a:p>
            <a:pPr>
              <a:spcAft>
                <a:spcPts val="600"/>
              </a:spcAft>
            </a:pPr>
            <a:fld id="{0CC2AA3C-575F-41E9-9B41-E442DB44A737}" type="slidenum">
              <a:rPr lang="en-US"/>
              <a:pPr>
                <a:spcAft>
                  <a:spcPts val="600"/>
                </a:spcAft>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CC2AA3C-575F-41E9-9B41-E442DB44A737}" type="slidenum">
              <a:rPr lang="en-US" smtClean="0"/>
              <a:pPr/>
              <a:t>7</a:t>
            </a:fld>
            <a:endParaRPr lang="en-US" dirty="0"/>
          </a:p>
        </p:txBody>
      </p:sp>
      <p:sp>
        <p:nvSpPr>
          <p:cNvPr id="11" name="Text Placeholder 10">
            <a:extLst>
              <a:ext uri="{FF2B5EF4-FFF2-40B4-BE49-F238E27FC236}">
                <a16:creationId xmlns:a16="http://schemas.microsoft.com/office/drawing/2014/main" id="{23526F16-FF24-436D-BA50-6DCE8FFF28E3}"/>
              </a:ext>
            </a:extLst>
          </p:cNvPr>
          <p:cNvSpPr>
            <a:spLocks noGrp="1"/>
          </p:cNvSpPr>
          <p:nvPr>
            <p:ph type="body" idx="4294967295"/>
          </p:nvPr>
        </p:nvSpPr>
        <p:spPr>
          <a:xfrm>
            <a:off x="572600" y="301307"/>
            <a:ext cx="8507413" cy="1114425"/>
          </a:xfrm>
        </p:spPr>
        <p:txBody>
          <a:bodyPr>
            <a:normAutofit fontScale="85000" lnSpcReduction="20000"/>
          </a:bodyPr>
          <a:lstStyle/>
          <a:p>
            <a:pPr marL="0" indent="0" algn="l">
              <a:buNone/>
            </a:pPr>
            <a:r>
              <a:rPr lang="en-US" sz="2200" i="0" dirty="0"/>
              <a:t>Login to CORE-CT (see previous slides if necessary).  The Home page displays. Click on </a:t>
            </a:r>
            <a:r>
              <a:rPr lang="en-US" sz="2200" i="0" u="sng" dirty="0"/>
              <a:t>Timesheet</a:t>
            </a:r>
            <a:r>
              <a:rPr lang="en-US" sz="2200" i="0" dirty="0"/>
              <a:t> under the Time and Labor Menu</a:t>
            </a:r>
            <a:r>
              <a:rPr lang="en-US" i="0" dirty="0"/>
              <a:t>.</a:t>
            </a:r>
          </a:p>
          <a:p>
            <a:pPr marL="0" indent="0" algn="l">
              <a:buNone/>
            </a:pPr>
            <a:r>
              <a:rPr lang="en-US" dirty="0"/>
              <a:t>You can also go to Main </a:t>
            </a:r>
            <a:r>
              <a:rPr lang="en-US" dirty="0" err="1"/>
              <a:t>Menu</a:t>
            </a:r>
            <a:r>
              <a:rPr lang="en-US" dirty="0" err="1">
                <a:sym typeface="Wingdings" panose="05000000000000000000" pitchFamily="2" charset="2"/>
              </a:rPr>
              <a:t>Core-CT</a:t>
            </a:r>
            <a:r>
              <a:rPr lang="en-US" dirty="0">
                <a:sym typeface="Wingdings" panose="05000000000000000000" pitchFamily="2" charset="2"/>
              </a:rPr>
              <a:t> </a:t>
            </a:r>
            <a:r>
              <a:rPr lang="en-US" dirty="0" err="1">
                <a:sym typeface="Wingdings" panose="05000000000000000000" pitchFamily="2" charset="2"/>
              </a:rPr>
              <a:t>HRMSSelf</a:t>
            </a:r>
            <a:r>
              <a:rPr lang="en-US" dirty="0">
                <a:sym typeface="Wingdings" panose="05000000000000000000" pitchFamily="2" charset="2"/>
              </a:rPr>
              <a:t> </a:t>
            </a:r>
            <a:r>
              <a:rPr lang="en-US" dirty="0" err="1">
                <a:sym typeface="Wingdings" panose="05000000000000000000" pitchFamily="2" charset="2"/>
              </a:rPr>
              <a:t>ServiceTime</a:t>
            </a:r>
            <a:r>
              <a:rPr lang="en-US" dirty="0">
                <a:sym typeface="Wingdings" panose="05000000000000000000" pitchFamily="2" charset="2"/>
              </a:rPr>
              <a:t> </a:t>
            </a:r>
            <a:r>
              <a:rPr lang="en-US" dirty="0" err="1">
                <a:sym typeface="Wingdings" panose="05000000000000000000" pitchFamily="2" charset="2"/>
              </a:rPr>
              <a:t>ReportingReport</a:t>
            </a:r>
            <a:r>
              <a:rPr lang="en-US" dirty="0">
                <a:sym typeface="Wingdings" panose="05000000000000000000" pitchFamily="2" charset="2"/>
              </a:rPr>
              <a:t> </a:t>
            </a:r>
            <a:r>
              <a:rPr lang="en-US" dirty="0" err="1">
                <a:sym typeface="Wingdings" panose="05000000000000000000" pitchFamily="2" charset="2"/>
              </a:rPr>
              <a:t>TimeTimesheet</a:t>
            </a:r>
            <a:endParaRPr lang="en-US" i="0" dirty="0"/>
          </a:p>
        </p:txBody>
      </p:sp>
      <p:pic>
        <p:nvPicPr>
          <p:cNvPr id="4" name="Picture 3">
            <a:extLst>
              <a:ext uri="{FF2B5EF4-FFF2-40B4-BE49-F238E27FC236}">
                <a16:creationId xmlns:a16="http://schemas.microsoft.com/office/drawing/2014/main" id="{0CB0C3C5-5B60-4F25-A39E-FE4CEEB4C5BA}"/>
              </a:ext>
            </a:extLst>
          </p:cNvPr>
          <p:cNvPicPr>
            <a:picLocks noChangeAspect="1"/>
          </p:cNvPicPr>
          <p:nvPr/>
        </p:nvPicPr>
        <p:blipFill>
          <a:blip r:embed="rId3"/>
          <a:stretch>
            <a:fillRect/>
          </a:stretch>
        </p:blipFill>
        <p:spPr>
          <a:xfrm>
            <a:off x="740515" y="1919863"/>
            <a:ext cx="8171581" cy="3018274"/>
          </a:xfrm>
          <a:prstGeom prst="rect">
            <a:avLst/>
          </a:prstGeom>
        </p:spPr>
      </p:pic>
      <p:pic>
        <p:nvPicPr>
          <p:cNvPr id="3" name="Graphic 2" descr="Line arrow Straight">
            <a:extLst>
              <a:ext uri="{FF2B5EF4-FFF2-40B4-BE49-F238E27FC236}">
                <a16:creationId xmlns:a16="http://schemas.microsoft.com/office/drawing/2014/main" id="{C30A4469-078C-491C-BC6D-264650A86C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62600" y="2667000"/>
            <a:ext cx="914400" cy="91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CC2AA3C-575F-41E9-9B41-E442DB44A737}" type="slidenum">
              <a:rPr lang="en-US" smtClean="0"/>
              <a:pPr/>
              <a:t>8</a:t>
            </a:fld>
            <a:endParaRPr lang="en-US" dirty="0"/>
          </a:p>
        </p:txBody>
      </p:sp>
      <p:sp>
        <p:nvSpPr>
          <p:cNvPr id="6" name="Text Placeholder 5">
            <a:extLst>
              <a:ext uri="{FF2B5EF4-FFF2-40B4-BE49-F238E27FC236}">
                <a16:creationId xmlns:a16="http://schemas.microsoft.com/office/drawing/2014/main" id="{8187F145-B7E6-44BA-9D56-C32B1998EF38}"/>
              </a:ext>
            </a:extLst>
          </p:cNvPr>
          <p:cNvSpPr>
            <a:spLocks noGrp="1"/>
          </p:cNvSpPr>
          <p:nvPr>
            <p:ph type="body" idx="4294967295"/>
          </p:nvPr>
        </p:nvSpPr>
        <p:spPr>
          <a:xfrm>
            <a:off x="609600" y="182232"/>
            <a:ext cx="8382000" cy="1417968"/>
          </a:xfrm>
        </p:spPr>
        <p:txBody>
          <a:bodyPr>
            <a:noAutofit/>
          </a:bodyPr>
          <a:lstStyle/>
          <a:p>
            <a:pPr marL="0" indent="0" algn="l">
              <a:buNone/>
            </a:pPr>
            <a:r>
              <a:rPr lang="en-US" sz="2200" i="0" dirty="0"/>
              <a:t>A timesheet displays for the pay period.  </a:t>
            </a:r>
            <a:r>
              <a:rPr lang="en-US" sz="2200" dirty="0"/>
              <a:t>If the correct pay period is not displayed, click on the calendar icon next to the date </a:t>
            </a:r>
            <a:r>
              <a:rPr lang="en-US" sz="2200" i="0" dirty="0"/>
              <a:t>field and select the correct date for the first day of the pay period (the Friday after Pay Day).</a:t>
            </a:r>
          </a:p>
        </p:txBody>
      </p:sp>
      <p:pic>
        <p:nvPicPr>
          <p:cNvPr id="2" name="Picture 1">
            <a:extLst>
              <a:ext uri="{FF2B5EF4-FFF2-40B4-BE49-F238E27FC236}">
                <a16:creationId xmlns:a16="http://schemas.microsoft.com/office/drawing/2014/main" id="{F6677925-C0A7-4146-8B27-F66CF48AA31B}"/>
              </a:ext>
            </a:extLst>
          </p:cNvPr>
          <p:cNvPicPr>
            <a:picLocks noChangeAspect="1"/>
          </p:cNvPicPr>
          <p:nvPr/>
        </p:nvPicPr>
        <p:blipFill>
          <a:blip r:embed="rId3"/>
          <a:stretch>
            <a:fillRect/>
          </a:stretch>
        </p:blipFill>
        <p:spPr>
          <a:xfrm>
            <a:off x="533400" y="2209800"/>
            <a:ext cx="8405092" cy="2133600"/>
          </a:xfrm>
          <a:prstGeom prst="rect">
            <a:avLst/>
          </a:prstGeom>
        </p:spPr>
      </p:pic>
      <p:pic>
        <p:nvPicPr>
          <p:cNvPr id="4" name="Graphic 3" descr="Line arrow Clockwise curve">
            <a:extLst>
              <a:ext uri="{FF2B5EF4-FFF2-40B4-BE49-F238E27FC236}">
                <a16:creationId xmlns:a16="http://schemas.microsoft.com/office/drawing/2014/main" id="{D5E6B84B-A9F1-48FE-BB6D-41687CE86D3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1600200" y="2286000"/>
            <a:ext cx="914400" cy="914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CC2AA3C-575F-41E9-9B41-E442DB44A737}" type="slidenum">
              <a:rPr lang="en-US" smtClean="0"/>
              <a:pPr/>
              <a:t>9</a:t>
            </a:fld>
            <a:endParaRPr lang="en-US" dirty="0"/>
          </a:p>
        </p:txBody>
      </p:sp>
      <p:sp>
        <p:nvSpPr>
          <p:cNvPr id="14" name="Text Placeholder 13">
            <a:extLst>
              <a:ext uri="{FF2B5EF4-FFF2-40B4-BE49-F238E27FC236}">
                <a16:creationId xmlns:a16="http://schemas.microsoft.com/office/drawing/2014/main" id="{FE8A6E97-2AC2-4F65-88C2-D70D9143D96B}"/>
              </a:ext>
            </a:extLst>
          </p:cNvPr>
          <p:cNvSpPr>
            <a:spLocks noGrp="1"/>
          </p:cNvSpPr>
          <p:nvPr>
            <p:ph type="body" idx="4294967295"/>
          </p:nvPr>
        </p:nvSpPr>
        <p:spPr>
          <a:xfrm>
            <a:off x="609599" y="136558"/>
            <a:ext cx="8382001" cy="1411056"/>
          </a:xfrm>
        </p:spPr>
        <p:txBody>
          <a:bodyPr>
            <a:noAutofit/>
          </a:bodyPr>
          <a:lstStyle/>
          <a:p>
            <a:pPr marL="0" indent="0" algn="l">
              <a:buNone/>
            </a:pPr>
            <a:r>
              <a:rPr lang="en-US" sz="2200" dirty="0"/>
              <a:t>The holidays for the pay period will be highlighted in yellow. Enter the regular hours you worked with the Time Reporting Code (TRC) of REG.</a:t>
            </a:r>
          </a:p>
        </p:txBody>
      </p:sp>
      <p:pic>
        <p:nvPicPr>
          <p:cNvPr id="3" name="Picture 2">
            <a:extLst>
              <a:ext uri="{FF2B5EF4-FFF2-40B4-BE49-F238E27FC236}">
                <a16:creationId xmlns:a16="http://schemas.microsoft.com/office/drawing/2014/main" id="{AAD2CE91-4ACF-48D6-8E9A-2E7032DB068A}"/>
              </a:ext>
            </a:extLst>
          </p:cNvPr>
          <p:cNvPicPr>
            <a:picLocks noChangeAspect="1"/>
          </p:cNvPicPr>
          <p:nvPr/>
        </p:nvPicPr>
        <p:blipFill>
          <a:blip r:embed="rId3"/>
          <a:stretch>
            <a:fillRect/>
          </a:stretch>
        </p:blipFill>
        <p:spPr>
          <a:xfrm>
            <a:off x="838200" y="1926535"/>
            <a:ext cx="7807723" cy="2758032"/>
          </a:xfrm>
          <a:prstGeom prst="rect">
            <a:avLst/>
          </a:prstGeom>
        </p:spPr>
      </p:pic>
      <p:pic>
        <p:nvPicPr>
          <p:cNvPr id="32" name="Graphic 31" descr="Line arrow Counter clockwise curve">
            <a:extLst>
              <a:ext uri="{FF2B5EF4-FFF2-40B4-BE49-F238E27FC236}">
                <a16:creationId xmlns:a16="http://schemas.microsoft.com/office/drawing/2014/main" id="{1726C455-1DA8-452C-B952-D48C3AD3823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9734994">
            <a:off x="6930188" y="3237014"/>
            <a:ext cx="914400" cy="1116247"/>
          </a:xfrm>
          <a:prstGeom prst="rect">
            <a:avLst/>
          </a:prstGeom>
        </p:spPr>
      </p:pic>
    </p:spTree>
    <p:extLst>
      <p:ext uri="{BB962C8B-B14F-4D97-AF65-F5344CB8AC3E}">
        <p14:creationId xmlns:p14="http://schemas.microsoft.com/office/powerpoint/2010/main" val="1371961446"/>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715</TotalTime>
  <Words>2853</Words>
  <Application>Microsoft Office PowerPoint</Application>
  <PresentationFormat>On-screen Show (4:3)</PresentationFormat>
  <Paragraphs>508</Paragraphs>
  <Slides>25</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Schoolbook</vt:lpstr>
      <vt:lpstr>Franklin Gothic Book</vt:lpstr>
      <vt:lpstr>Wingdings</vt:lpstr>
      <vt:lpstr>Crop</vt:lpstr>
      <vt:lpstr>PowerPoint Presentation</vt:lpstr>
      <vt:lpstr>How to Log In to Core-CT</vt:lpstr>
      <vt:lpstr>PowerPoint Presentation</vt:lpstr>
      <vt:lpstr>PowerPoint Presentation</vt:lpstr>
      <vt:lpstr>How to Enter Your Timesheet in Core-CT</vt:lpstr>
      <vt:lpstr>Important things to remember …</vt:lpstr>
      <vt:lpstr>PowerPoint Presentation</vt:lpstr>
      <vt:lpstr>PowerPoint Presentation</vt:lpstr>
      <vt:lpstr>PowerPoint Presentation</vt:lpstr>
      <vt:lpstr>PowerPoint Presentation</vt:lpstr>
      <vt:lpstr>PowerPoint Presentation</vt:lpstr>
      <vt:lpstr>PowerPoint Presentation</vt:lpstr>
      <vt:lpstr>How to View Payable Time after Submission</vt:lpstr>
      <vt:lpstr>PowerPoint Presentation</vt:lpstr>
      <vt:lpstr>PowerPoint Presentation</vt:lpstr>
      <vt:lpstr>PowerPoint Presentation</vt:lpstr>
      <vt:lpstr>Overall Reminders about Core-CT Self Service</vt:lpstr>
      <vt:lpstr>For Assistance….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Haddad,Chelsea J.(Fiscal Affairs)</dc:creator>
  <cp:lastModifiedBy>Haddad,Chelsea J.(Fiscal Affairs)</cp:lastModifiedBy>
  <cp:revision>94</cp:revision>
  <cp:lastPrinted>2020-03-10T14:15:31Z</cp:lastPrinted>
  <dcterms:created xsi:type="dcterms:W3CDTF">2020-02-07T19:08:04Z</dcterms:created>
  <dcterms:modified xsi:type="dcterms:W3CDTF">2020-10-16T14:47:53Z</dcterms:modified>
</cp:coreProperties>
</file>