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7" r:id="rId1"/>
  </p:sldMasterIdLst>
  <p:notesMasterIdLst>
    <p:notesMasterId r:id="rId18"/>
  </p:notesMasterIdLst>
  <p:handoutMasterIdLst>
    <p:handoutMasterId r:id="rId19"/>
  </p:handoutMasterIdLst>
  <p:sldIdLst>
    <p:sldId id="348" r:id="rId2"/>
    <p:sldId id="261" r:id="rId3"/>
    <p:sldId id="349" r:id="rId4"/>
    <p:sldId id="340" r:id="rId5"/>
    <p:sldId id="345" r:id="rId6"/>
    <p:sldId id="314" r:id="rId7"/>
    <p:sldId id="277" r:id="rId8"/>
    <p:sldId id="282" r:id="rId9"/>
    <p:sldId id="346" r:id="rId10"/>
    <p:sldId id="350" r:id="rId11"/>
    <p:sldId id="347" r:id="rId12"/>
    <p:sldId id="285" r:id="rId13"/>
    <p:sldId id="287" r:id="rId14"/>
    <p:sldId id="288" r:id="rId15"/>
    <p:sldId id="333" r:id="rId16"/>
    <p:sldId id="332"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1" autoAdjust="0"/>
    <p:restoredTop sz="90834" autoAdjust="0"/>
  </p:normalViewPr>
  <p:slideViewPr>
    <p:cSldViewPr>
      <p:cViewPr varScale="1">
        <p:scale>
          <a:sx n="103" d="100"/>
          <a:sy n="103" d="100"/>
        </p:scale>
        <p:origin x="18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mailto:payroll@easternct.ed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payroll@easternct.edu"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D4365-1947-43D6-B5F5-DF0A0C83A206}" type="doc">
      <dgm:prSet loTypeId="urn:microsoft.com/office/officeart/2016/7/layout/VerticalSolidActionList" loCatId="List" qsTypeId="urn:microsoft.com/office/officeart/2005/8/quickstyle/simple1" qsCatId="simple" csTypeId="urn:microsoft.com/office/officeart/2005/8/colors/accent0_3" csCatId="mainScheme" phldr="1"/>
      <dgm:spPr/>
      <dgm:t>
        <a:bodyPr/>
        <a:lstStyle/>
        <a:p>
          <a:endParaRPr lang="en-US"/>
        </a:p>
      </dgm:t>
    </dgm:pt>
    <dgm:pt modelId="{5F73C23E-A704-4399-BCAC-E3E9FB472230}">
      <dgm:prSet/>
      <dgm:spPr/>
      <dgm:t>
        <a:bodyPr/>
        <a:lstStyle/>
        <a:p>
          <a:r>
            <a:rPr lang="en-US"/>
            <a:t>Call</a:t>
          </a:r>
        </a:p>
      </dgm:t>
    </dgm:pt>
    <dgm:pt modelId="{D11C1D84-0A44-4F57-B83B-9367A8B3C674}" type="parTrans" cxnId="{A8F5847A-A2A0-4A4C-9869-16D2E9D79035}">
      <dgm:prSet/>
      <dgm:spPr/>
      <dgm:t>
        <a:bodyPr/>
        <a:lstStyle/>
        <a:p>
          <a:endParaRPr lang="en-US"/>
        </a:p>
      </dgm:t>
    </dgm:pt>
    <dgm:pt modelId="{96151D2C-05FD-42FD-AC09-7CD0EE18B66B}" type="sibTrans" cxnId="{A8F5847A-A2A0-4A4C-9869-16D2E9D79035}">
      <dgm:prSet/>
      <dgm:spPr/>
      <dgm:t>
        <a:bodyPr/>
        <a:lstStyle/>
        <a:p>
          <a:endParaRPr lang="en-US"/>
        </a:p>
      </dgm:t>
    </dgm:pt>
    <dgm:pt modelId="{C477DCBB-3F0D-431E-87D9-8433D9962603}">
      <dgm:prSet/>
      <dgm:spPr/>
      <dgm:t>
        <a:bodyPr/>
        <a:lstStyle/>
        <a:p>
          <a:r>
            <a:rPr lang="en-US" dirty="0">
              <a:latin typeface="+mj-lt"/>
            </a:rPr>
            <a:t>860-465-5746</a:t>
          </a:r>
        </a:p>
      </dgm:t>
    </dgm:pt>
    <dgm:pt modelId="{CECFF066-62A4-4115-8CD9-CBCF6757838F}" type="parTrans" cxnId="{49F9F44A-86C4-4A6B-A116-88EAD0B91491}">
      <dgm:prSet/>
      <dgm:spPr/>
      <dgm:t>
        <a:bodyPr/>
        <a:lstStyle/>
        <a:p>
          <a:endParaRPr lang="en-US"/>
        </a:p>
      </dgm:t>
    </dgm:pt>
    <dgm:pt modelId="{A1F70660-BE3B-486D-9145-3CE470774ED9}" type="sibTrans" cxnId="{49F9F44A-86C4-4A6B-A116-88EAD0B91491}">
      <dgm:prSet/>
      <dgm:spPr/>
      <dgm:t>
        <a:bodyPr/>
        <a:lstStyle/>
        <a:p>
          <a:endParaRPr lang="en-US"/>
        </a:p>
      </dgm:t>
    </dgm:pt>
    <dgm:pt modelId="{DB34EBF9-5BDB-4267-940D-5B151EC584AC}">
      <dgm:prSet/>
      <dgm:spPr/>
      <dgm:t>
        <a:bodyPr/>
        <a:lstStyle/>
        <a:p>
          <a:r>
            <a:rPr lang="en-US"/>
            <a:t>Email</a:t>
          </a:r>
        </a:p>
      </dgm:t>
    </dgm:pt>
    <dgm:pt modelId="{40B7C242-2C6F-4CA4-9DE5-1D1377DDB49C}" type="parTrans" cxnId="{39B2F5B1-5F83-462D-879D-FB59AB8F70F5}">
      <dgm:prSet/>
      <dgm:spPr/>
      <dgm:t>
        <a:bodyPr/>
        <a:lstStyle/>
        <a:p>
          <a:endParaRPr lang="en-US"/>
        </a:p>
      </dgm:t>
    </dgm:pt>
    <dgm:pt modelId="{99F57EEE-9553-445E-9B80-8F9FCB28CB71}" type="sibTrans" cxnId="{39B2F5B1-5F83-462D-879D-FB59AB8F70F5}">
      <dgm:prSet/>
      <dgm:spPr/>
      <dgm:t>
        <a:bodyPr/>
        <a:lstStyle/>
        <a:p>
          <a:endParaRPr lang="en-US"/>
        </a:p>
      </dgm:t>
    </dgm:pt>
    <dgm:pt modelId="{B6BF4217-F7BD-4993-855A-50939E34EB27}">
      <dgm:prSet/>
      <dgm:spPr/>
      <dgm:t>
        <a:bodyPr/>
        <a:lstStyle/>
        <a:p>
          <a:r>
            <a:rPr lang="en-US" dirty="0">
              <a:latin typeface="+mj-lt"/>
            </a:rPr>
            <a:t>payroll@easternct.edu </a:t>
          </a:r>
        </a:p>
      </dgm:t>
    </dgm:pt>
    <dgm:pt modelId="{62DE075A-F3C7-46CA-813C-6E2E627B17B5}" type="parTrans" cxnId="{71CF576E-2544-419E-8336-2B67F83764E4}">
      <dgm:prSet/>
      <dgm:spPr/>
      <dgm:t>
        <a:bodyPr/>
        <a:lstStyle/>
        <a:p>
          <a:endParaRPr lang="en-US"/>
        </a:p>
      </dgm:t>
    </dgm:pt>
    <dgm:pt modelId="{A8ED1E62-8FA4-47DD-B1FC-91512309C28D}" type="sibTrans" cxnId="{71CF576E-2544-419E-8336-2B67F83764E4}">
      <dgm:prSet/>
      <dgm:spPr/>
      <dgm:t>
        <a:bodyPr/>
        <a:lstStyle/>
        <a:p>
          <a:endParaRPr lang="en-US"/>
        </a:p>
      </dgm:t>
    </dgm:pt>
    <dgm:pt modelId="{AA91C2A2-2CF3-4737-8149-42DEFE10ED47}">
      <dgm:prSet/>
      <dgm:spPr/>
      <dgm:t>
        <a:bodyPr/>
        <a:lstStyle/>
        <a:p>
          <a:r>
            <a:rPr lang="en-US"/>
            <a:t>Visit the Website</a:t>
          </a:r>
        </a:p>
      </dgm:t>
    </dgm:pt>
    <dgm:pt modelId="{4C307CA2-CA83-4DBA-9017-DB9D2900F643}" type="parTrans" cxnId="{5AD7F747-233D-4016-A15E-A2C90102E787}">
      <dgm:prSet/>
      <dgm:spPr/>
      <dgm:t>
        <a:bodyPr/>
        <a:lstStyle/>
        <a:p>
          <a:endParaRPr lang="en-US"/>
        </a:p>
      </dgm:t>
    </dgm:pt>
    <dgm:pt modelId="{AEDBA6A4-F138-4AE8-BDBD-28F55BB8E6FF}" type="sibTrans" cxnId="{5AD7F747-233D-4016-A15E-A2C90102E787}">
      <dgm:prSet/>
      <dgm:spPr/>
      <dgm:t>
        <a:bodyPr/>
        <a:lstStyle/>
        <a:p>
          <a:endParaRPr lang="en-US"/>
        </a:p>
      </dgm:t>
    </dgm:pt>
    <dgm:pt modelId="{17DA230F-653D-4490-9FF8-14CDEEA65F5F}">
      <dgm:prSet/>
      <dgm:spPr/>
      <dgm:t>
        <a:bodyPr/>
        <a:lstStyle/>
        <a:p>
          <a:r>
            <a:rPr lang="en-US" dirty="0">
              <a:latin typeface="+mj-lt"/>
            </a:rPr>
            <a:t>https://www.easternct.edu/fiscal-affairs/payroll.html</a:t>
          </a:r>
        </a:p>
      </dgm:t>
    </dgm:pt>
    <dgm:pt modelId="{D97C1785-A09B-45F7-B3FD-3755DCC386A2}" type="parTrans" cxnId="{4FA8FD06-B9FB-4C83-B3C1-CA2960D007CC}">
      <dgm:prSet/>
      <dgm:spPr/>
      <dgm:t>
        <a:bodyPr/>
        <a:lstStyle/>
        <a:p>
          <a:endParaRPr lang="en-US"/>
        </a:p>
      </dgm:t>
    </dgm:pt>
    <dgm:pt modelId="{A53930F6-16C8-4459-953C-3E7F9450B546}" type="sibTrans" cxnId="{4FA8FD06-B9FB-4C83-B3C1-CA2960D007CC}">
      <dgm:prSet/>
      <dgm:spPr/>
      <dgm:t>
        <a:bodyPr/>
        <a:lstStyle/>
        <a:p>
          <a:endParaRPr lang="en-US"/>
        </a:p>
      </dgm:t>
    </dgm:pt>
    <dgm:pt modelId="{BAD911C5-2565-46EF-A711-DC3D919A9B04}">
      <dgm:prSet/>
      <dgm:spPr/>
      <dgm:t>
        <a:bodyPr/>
        <a:lstStyle/>
        <a:p>
          <a:r>
            <a:rPr lang="en-US"/>
            <a:t>Password Resets</a:t>
          </a:r>
        </a:p>
      </dgm:t>
    </dgm:pt>
    <dgm:pt modelId="{73F1F0B6-FF27-448A-B013-01FE9AA446F6}" type="parTrans" cxnId="{97D3ED93-F246-4BE6-8E1D-B50EE68F5C65}">
      <dgm:prSet/>
      <dgm:spPr/>
      <dgm:t>
        <a:bodyPr/>
        <a:lstStyle/>
        <a:p>
          <a:endParaRPr lang="en-US"/>
        </a:p>
      </dgm:t>
    </dgm:pt>
    <dgm:pt modelId="{5C79C73D-1604-46E4-842B-1B967795318F}" type="sibTrans" cxnId="{97D3ED93-F246-4BE6-8E1D-B50EE68F5C65}">
      <dgm:prSet/>
      <dgm:spPr/>
      <dgm:t>
        <a:bodyPr/>
        <a:lstStyle/>
        <a:p>
          <a:endParaRPr lang="en-US"/>
        </a:p>
      </dgm:t>
    </dgm:pt>
    <dgm:pt modelId="{A052E374-E44C-4A2F-89C3-40EC3331D4F1}">
      <dgm:prSet custT="1"/>
      <dgm:spPr/>
      <dgm:t>
        <a:bodyPr/>
        <a:lstStyle/>
        <a:p>
          <a:r>
            <a:rPr lang="en-US" sz="1800" dirty="0">
              <a:latin typeface="+mj-lt"/>
            </a:rPr>
            <a:t>For password resets email payroll at </a:t>
          </a:r>
          <a:r>
            <a:rPr lang="en-US" sz="1800" dirty="0">
              <a:latin typeface="+mj-lt"/>
              <a:hlinkClick xmlns:r="http://schemas.openxmlformats.org/officeDocument/2006/relationships" r:id="rId1"/>
            </a:rPr>
            <a:t>payroll@easternct.edu</a:t>
          </a:r>
          <a:r>
            <a:rPr lang="en-US" sz="1800" dirty="0">
              <a:latin typeface="+mj-lt"/>
            </a:rPr>
            <a:t>. </a:t>
          </a:r>
        </a:p>
      </dgm:t>
    </dgm:pt>
    <dgm:pt modelId="{A5422FDB-C36C-4047-9F51-4881F16E2198}" type="parTrans" cxnId="{D851DD97-8C97-4A4F-9C04-4CE19C9C00C6}">
      <dgm:prSet/>
      <dgm:spPr/>
      <dgm:t>
        <a:bodyPr/>
        <a:lstStyle/>
        <a:p>
          <a:endParaRPr lang="en-US"/>
        </a:p>
      </dgm:t>
    </dgm:pt>
    <dgm:pt modelId="{2CA8BE84-DF94-4C1E-B1DE-1B4639E4C10E}" type="sibTrans" cxnId="{D851DD97-8C97-4A4F-9C04-4CE19C9C00C6}">
      <dgm:prSet/>
      <dgm:spPr/>
      <dgm:t>
        <a:bodyPr/>
        <a:lstStyle/>
        <a:p>
          <a:endParaRPr lang="en-US"/>
        </a:p>
      </dgm:t>
    </dgm:pt>
    <dgm:pt modelId="{ED9B1CF3-B83D-4B94-8C81-35E2903BFEE0}">
      <dgm:prSet custT="1"/>
      <dgm:spPr/>
      <dgm:t>
        <a:bodyPr/>
        <a:lstStyle/>
        <a:p>
          <a:r>
            <a:rPr lang="en-US" sz="1800" dirty="0">
              <a:latin typeface="+mj-lt"/>
            </a:rPr>
            <a:t>All requests must come from an Eastern email.</a:t>
          </a:r>
        </a:p>
      </dgm:t>
    </dgm:pt>
    <dgm:pt modelId="{00B10F6F-B5C5-432A-BABF-0CDC4CA60084}" type="parTrans" cxnId="{695A6CB2-EA38-469A-A84C-A36EE04C42DF}">
      <dgm:prSet/>
      <dgm:spPr/>
      <dgm:t>
        <a:bodyPr/>
        <a:lstStyle/>
        <a:p>
          <a:endParaRPr lang="en-US"/>
        </a:p>
      </dgm:t>
    </dgm:pt>
    <dgm:pt modelId="{A48E028C-D1CA-4733-8F78-9E12AE694435}" type="sibTrans" cxnId="{695A6CB2-EA38-469A-A84C-A36EE04C42DF}">
      <dgm:prSet/>
      <dgm:spPr/>
      <dgm:t>
        <a:bodyPr/>
        <a:lstStyle/>
        <a:p>
          <a:endParaRPr lang="en-US"/>
        </a:p>
      </dgm:t>
    </dgm:pt>
    <dgm:pt modelId="{B62E5129-E806-4900-AF9B-198877D2C4B1}" type="pres">
      <dgm:prSet presAssocID="{9F0D4365-1947-43D6-B5F5-DF0A0C83A206}" presName="Name0" presStyleCnt="0">
        <dgm:presLayoutVars>
          <dgm:dir/>
          <dgm:animLvl val="lvl"/>
          <dgm:resizeHandles val="exact"/>
        </dgm:presLayoutVars>
      </dgm:prSet>
      <dgm:spPr/>
    </dgm:pt>
    <dgm:pt modelId="{27CD1ADC-BC46-4DC1-A089-93B7208AF200}" type="pres">
      <dgm:prSet presAssocID="{5F73C23E-A704-4399-BCAC-E3E9FB472230}" presName="linNode" presStyleCnt="0"/>
      <dgm:spPr/>
    </dgm:pt>
    <dgm:pt modelId="{B9D91D0B-26E8-45FB-9844-8E70114E03F7}" type="pres">
      <dgm:prSet presAssocID="{5F73C23E-A704-4399-BCAC-E3E9FB472230}" presName="parentText" presStyleLbl="alignNode1" presStyleIdx="0" presStyleCnt="4">
        <dgm:presLayoutVars>
          <dgm:chMax val="1"/>
          <dgm:bulletEnabled/>
        </dgm:presLayoutVars>
      </dgm:prSet>
      <dgm:spPr/>
    </dgm:pt>
    <dgm:pt modelId="{FDB2C107-C979-4F0C-AB6E-3EFEA903FA3D}" type="pres">
      <dgm:prSet presAssocID="{5F73C23E-A704-4399-BCAC-E3E9FB472230}" presName="descendantText" presStyleLbl="alignAccFollowNode1" presStyleIdx="0" presStyleCnt="4">
        <dgm:presLayoutVars>
          <dgm:bulletEnabled/>
        </dgm:presLayoutVars>
      </dgm:prSet>
      <dgm:spPr/>
    </dgm:pt>
    <dgm:pt modelId="{634F49C0-8DCA-4439-A4FE-E8798A135622}" type="pres">
      <dgm:prSet presAssocID="{96151D2C-05FD-42FD-AC09-7CD0EE18B66B}" presName="sp" presStyleCnt="0"/>
      <dgm:spPr/>
    </dgm:pt>
    <dgm:pt modelId="{9CC691A0-16B9-40D9-B4E3-6EAC2C0D6B6D}" type="pres">
      <dgm:prSet presAssocID="{DB34EBF9-5BDB-4267-940D-5B151EC584AC}" presName="linNode" presStyleCnt="0"/>
      <dgm:spPr/>
    </dgm:pt>
    <dgm:pt modelId="{A658BE4E-218A-4F6F-B4CF-FEB9A2FE38FE}" type="pres">
      <dgm:prSet presAssocID="{DB34EBF9-5BDB-4267-940D-5B151EC584AC}" presName="parentText" presStyleLbl="alignNode1" presStyleIdx="1" presStyleCnt="4">
        <dgm:presLayoutVars>
          <dgm:chMax val="1"/>
          <dgm:bulletEnabled/>
        </dgm:presLayoutVars>
      </dgm:prSet>
      <dgm:spPr/>
    </dgm:pt>
    <dgm:pt modelId="{EC87F547-6BEC-4936-8650-E2F6C0FDEAB1}" type="pres">
      <dgm:prSet presAssocID="{DB34EBF9-5BDB-4267-940D-5B151EC584AC}" presName="descendantText" presStyleLbl="alignAccFollowNode1" presStyleIdx="1" presStyleCnt="4">
        <dgm:presLayoutVars>
          <dgm:bulletEnabled/>
        </dgm:presLayoutVars>
      </dgm:prSet>
      <dgm:spPr/>
    </dgm:pt>
    <dgm:pt modelId="{5EB5EFDE-9D00-4B18-8FEF-13DB486CEA89}" type="pres">
      <dgm:prSet presAssocID="{99F57EEE-9553-445E-9B80-8F9FCB28CB71}" presName="sp" presStyleCnt="0"/>
      <dgm:spPr/>
    </dgm:pt>
    <dgm:pt modelId="{D878DFF9-B6C2-4D9C-AEEE-18BA975EED55}" type="pres">
      <dgm:prSet presAssocID="{AA91C2A2-2CF3-4737-8149-42DEFE10ED47}" presName="linNode" presStyleCnt="0"/>
      <dgm:spPr/>
    </dgm:pt>
    <dgm:pt modelId="{C6FD6FB0-C7EF-4ADB-81DA-F1F7D3362FFB}" type="pres">
      <dgm:prSet presAssocID="{AA91C2A2-2CF3-4737-8149-42DEFE10ED47}" presName="parentText" presStyleLbl="alignNode1" presStyleIdx="2" presStyleCnt="4">
        <dgm:presLayoutVars>
          <dgm:chMax val="1"/>
          <dgm:bulletEnabled/>
        </dgm:presLayoutVars>
      </dgm:prSet>
      <dgm:spPr/>
    </dgm:pt>
    <dgm:pt modelId="{90DE1A61-DB93-4C93-AE07-DFB8D64BF570}" type="pres">
      <dgm:prSet presAssocID="{AA91C2A2-2CF3-4737-8149-42DEFE10ED47}" presName="descendantText" presStyleLbl="alignAccFollowNode1" presStyleIdx="2" presStyleCnt="4">
        <dgm:presLayoutVars>
          <dgm:bulletEnabled/>
        </dgm:presLayoutVars>
      </dgm:prSet>
      <dgm:spPr/>
    </dgm:pt>
    <dgm:pt modelId="{A0322DCF-177B-4B0B-AAF1-DCC89906E48B}" type="pres">
      <dgm:prSet presAssocID="{AEDBA6A4-F138-4AE8-BDBD-28F55BB8E6FF}" presName="sp" presStyleCnt="0"/>
      <dgm:spPr/>
    </dgm:pt>
    <dgm:pt modelId="{8E5DE67A-FE87-4E9A-BD1B-F65229769780}" type="pres">
      <dgm:prSet presAssocID="{BAD911C5-2565-46EF-A711-DC3D919A9B04}" presName="linNode" presStyleCnt="0"/>
      <dgm:spPr/>
    </dgm:pt>
    <dgm:pt modelId="{DBDA8B06-8EBB-43CC-BD68-7A4E1B24891C}" type="pres">
      <dgm:prSet presAssocID="{BAD911C5-2565-46EF-A711-DC3D919A9B04}" presName="parentText" presStyleLbl="alignNode1" presStyleIdx="3" presStyleCnt="4">
        <dgm:presLayoutVars>
          <dgm:chMax val="1"/>
          <dgm:bulletEnabled/>
        </dgm:presLayoutVars>
      </dgm:prSet>
      <dgm:spPr/>
    </dgm:pt>
    <dgm:pt modelId="{70988BA8-6FA8-4793-B73A-9010CA745CE2}" type="pres">
      <dgm:prSet presAssocID="{BAD911C5-2565-46EF-A711-DC3D919A9B04}" presName="descendantText" presStyleLbl="alignAccFollowNode1" presStyleIdx="3" presStyleCnt="4">
        <dgm:presLayoutVars>
          <dgm:bulletEnabled/>
        </dgm:presLayoutVars>
      </dgm:prSet>
      <dgm:spPr/>
    </dgm:pt>
  </dgm:ptLst>
  <dgm:cxnLst>
    <dgm:cxn modelId="{4FA8FD06-B9FB-4C83-B3C1-CA2960D007CC}" srcId="{AA91C2A2-2CF3-4737-8149-42DEFE10ED47}" destId="{17DA230F-653D-4490-9FF8-14CDEEA65F5F}" srcOrd="0" destOrd="0" parTransId="{D97C1785-A09B-45F7-B3FD-3755DCC386A2}" sibTransId="{A53930F6-16C8-4459-953C-3E7F9450B546}"/>
    <dgm:cxn modelId="{9E5AB809-5DAC-47C3-85F1-F40065C45A80}" type="presOf" srcId="{17DA230F-653D-4490-9FF8-14CDEEA65F5F}" destId="{90DE1A61-DB93-4C93-AE07-DFB8D64BF570}" srcOrd="0" destOrd="0" presId="urn:microsoft.com/office/officeart/2016/7/layout/VerticalSolidActionList"/>
    <dgm:cxn modelId="{2F30CE29-6268-46B0-91DA-11CFF63AC4F5}" type="presOf" srcId="{B6BF4217-F7BD-4993-855A-50939E34EB27}" destId="{EC87F547-6BEC-4936-8650-E2F6C0FDEAB1}" srcOrd="0" destOrd="0" presId="urn:microsoft.com/office/officeart/2016/7/layout/VerticalSolidActionList"/>
    <dgm:cxn modelId="{EB57E42F-B312-417C-994D-92B756157A28}" type="presOf" srcId="{9F0D4365-1947-43D6-B5F5-DF0A0C83A206}" destId="{B62E5129-E806-4900-AF9B-198877D2C4B1}" srcOrd="0" destOrd="0" presId="urn:microsoft.com/office/officeart/2016/7/layout/VerticalSolidActionList"/>
    <dgm:cxn modelId="{0A9B2240-BF68-4B29-B213-5E4D33852C1A}" type="presOf" srcId="{DB34EBF9-5BDB-4267-940D-5B151EC584AC}" destId="{A658BE4E-218A-4F6F-B4CF-FEB9A2FE38FE}" srcOrd="0" destOrd="0" presId="urn:microsoft.com/office/officeart/2016/7/layout/VerticalSolidActionList"/>
    <dgm:cxn modelId="{B7148760-4A7D-47DD-8A4E-F1E896B8D9CC}" type="presOf" srcId="{C477DCBB-3F0D-431E-87D9-8433D9962603}" destId="{FDB2C107-C979-4F0C-AB6E-3EFEA903FA3D}" srcOrd="0" destOrd="0" presId="urn:microsoft.com/office/officeart/2016/7/layout/VerticalSolidActionList"/>
    <dgm:cxn modelId="{5AD7F747-233D-4016-A15E-A2C90102E787}" srcId="{9F0D4365-1947-43D6-B5F5-DF0A0C83A206}" destId="{AA91C2A2-2CF3-4737-8149-42DEFE10ED47}" srcOrd="2" destOrd="0" parTransId="{4C307CA2-CA83-4DBA-9017-DB9D2900F643}" sibTransId="{AEDBA6A4-F138-4AE8-BDBD-28F55BB8E6FF}"/>
    <dgm:cxn modelId="{49F9F44A-86C4-4A6B-A116-88EAD0B91491}" srcId="{5F73C23E-A704-4399-BCAC-E3E9FB472230}" destId="{C477DCBB-3F0D-431E-87D9-8433D9962603}" srcOrd="0" destOrd="0" parTransId="{CECFF066-62A4-4115-8CD9-CBCF6757838F}" sibTransId="{A1F70660-BE3B-486D-9145-3CE470774ED9}"/>
    <dgm:cxn modelId="{71CF576E-2544-419E-8336-2B67F83764E4}" srcId="{DB34EBF9-5BDB-4267-940D-5B151EC584AC}" destId="{B6BF4217-F7BD-4993-855A-50939E34EB27}" srcOrd="0" destOrd="0" parTransId="{62DE075A-F3C7-46CA-813C-6E2E627B17B5}" sibTransId="{A8ED1E62-8FA4-47DD-B1FC-91512309C28D}"/>
    <dgm:cxn modelId="{A16F2854-BF2C-4E21-B088-77284270CAF3}" type="presOf" srcId="{BAD911C5-2565-46EF-A711-DC3D919A9B04}" destId="{DBDA8B06-8EBB-43CC-BD68-7A4E1B24891C}" srcOrd="0" destOrd="0" presId="urn:microsoft.com/office/officeart/2016/7/layout/VerticalSolidActionList"/>
    <dgm:cxn modelId="{A8F5847A-A2A0-4A4C-9869-16D2E9D79035}" srcId="{9F0D4365-1947-43D6-B5F5-DF0A0C83A206}" destId="{5F73C23E-A704-4399-BCAC-E3E9FB472230}" srcOrd="0" destOrd="0" parTransId="{D11C1D84-0A44-4F57-B83B-9367A8B3C674}" sibTransId="{96151D2C-05FD-42FD-AC09-7CD0EE18B66B}"/>
    <dgm:cxn modelId="{99F0E98B-93A6-42DC-A75C-C49832183187}" type="presOf" srcId="{A052E374-E44C-4A2F-89C3-40EC3331D4F1}" destId="{70988BA8-6FA8-4793-B73A-9010CA745CE2}" srcOrd="0" destOrd="0" presId="urn:microsoft.com/office/officeart/2016/7/layout/VerticalSolidActionList"/>
    <dgm:cxn modelId="{97D3ED93-F246-4BE6-8E1D-B50EE68F5C65}" srcId="{9F0D4365-1947-43D6-B5F5-DF0A0C83A206}" destId="{BAD911C5-2565-46EF-A711-DC3D919A9B04}" srcOrd="3" destOrd="0" parTransId="{73F1F0B6-FF27-448A-B013-01FE9AA446F6}" sibTransId="{5C79C73D-1604-46E4-842B-1B967795318F}"/>
    <dgm:cxn modelId="{D851DD97-8C97-4A4F-9C04-4CE19C9C00C6}" srcId="{BAD911C5-2565-46EF-A711-DC3D919A9B04}" destId="{A052E374-E44C-4A2F-89C3-40EC3331D4F1}" srcOrd="0" destOrd="0" parTransId="{A5422FDB-C36C-4047-9F51-4881F16E2198}" sibTransId="{2CA8BE84-DF94-4C1E-B1DE-1B4639E4C10E}"/>
    <dgm:cxn modelId="{39B2F5B1-5F83-462D-879D-FB59AB8F70F5}" srcId="{9F0D4365-1947-43D6-B5F5-DF0A0C83A206}" destId="{DB34EBF9-5BDB-4267-940D-5B151EC584AC}" srcOrd="1" destOrd="0" parTransId="{40B7C242-2C6F-4CA4-9DE5-1D1377DDB49C}" sibTransId="{99F57EEE-9553-445E-9B80-8F9FCB28CB71}"/>
    <dgm:cxn modelId="{695A6CB2-EA38-469A-A84C-A36EE04C42DF}" srcId="{BAD911C5-2565-46EF-A711-DC3D919A9B04}" destId="{ED9B1CF3-B83D-4B94-8C81-35E2903BFEE0}" srcOrd="1" destOrd="0" parTransId="{00B10F6F-B5C5-432A-BABF-0CDC4CA60084}" sibTransId="{A48E028C-D1CA-4733-8F78-9E12AE694435}"/>
    <dgm:cxn modelId="{705D93B5-FD12-4A37-BA22-809A5C9A1F90}" type="presOf" srcId="{AA91C2A2-2CF3-4737-8149-42DEFE10ED47}" destId="{C6FD6FB0-C7EF-4ADB-81DA-F1F7D3362FFB}" srcOrd="0" destOrd="0" presId="urn:microsoft.com/office/officeart/2016/7/layout/VerticalSolidActionList"/>
    <dgm:cxn modelId="{BDED51BC-8AE2-43C8-A48B-DB3CB88A6A32}" type="presOf" srcId="{5F73C23E-A704-4399-BCAC-E3E9FB472230}" destId="{B9D91D0B-26E8-45FB-9844-8E70114E03F7}" srcOrd="0" destOrd="0" presId="urn:microsoft.com/office/officeart/2016/7/layout/VerticalSolidActionList"/>
    <dgm:cxn modelId="{8D33A6BF-F0E7-4CF8-AA9A-891C9458B8C1}" type="presOf" srcId="{ED9B1CF3-B83D-4B94-8C81-35E2903BFEE0}" destId="{70988BA8-6FA8-4793-B73A-9010CA745CE2}" srcOrd="0" destOrd="1" presId="urn:microsoft.com/office/officeart/2016/7/layout/VerticalSolidActionList"/>
    <dgm:cxn modelId="{D9628EA7-A469-42E4-959D-15E11F867F1D}" type="presParOf" srcId="{B62E5129-E806-4900-AF9B-198877D2C4B1}" destId="{27CD1ADC-BC46-4DC1-A089-93B7208AF200}" srcOrd="0" destOrd="0" presId="urn:microsoft.com/office/officeart/2016/7/layout/VerticalSolidActionList"/>
    <dgm:cxn modelId="{38637237-6889-4296-9E6A-E7C902D41B37}" type="presParOf" srcId="{27CD1ADC-BC46-4DC1-A089-93B7208AF200}" destId="{B9D91D0B-26E8-45FB-9844-8E70114E03F7}" srcOrd="0" destOrd="0" presId="urn:microsoft.com/office/officeart/2016/7/layout/VerticalSolidActionList"/>
    <dgm:cxn modelId="{D21C8C35-C162-45F2-BB53-B5EB3ADE9E58}" type="presParOf" srcId="{27CD1ADC-BC46-4DC1-A089-93B7208AF200}" destId="{FDB2C107-C979-4F0C-AB6E-3EFEA903FA3D}" srcOrd="1" destOrd="0" presId="urn:microsoft.com/office/officeart/2016/7/layout/VerticalSolidActionList"/>
    <dgm:cxn modelId="{A6F394BC-E428-42D8-A549-BE9227878241}" type="presParOf" srcId="{B62E5129-E806-4900-AF9B-198877D2C4B1}" destId="{634F49C0-8DCA-4439-A4FE-E8798A135622}" srcOrd="1" destOrd="0" presId="urn:microsoft.com/office/officeart/2016/7/layout/VerticalSolidActionList"/>
    <dgm:cxn modelId="{8AE36F16-5F5E-4D42-AAE8-BE37D798C885}" type="presParOf" srcId="{B62E5129-E806-4900-AF9B-198877D2C4B1}" destId="{9CC691A0-16B9-40D9-B4E3-6EAC2C0D6B6D}" srcOrd="2" destOrd="0" presId="urn:microsoft.com/office/officeart/2016/7/layout/VerticalSolidActionList"/>
    <dgm:cxn modelId="{59184399-2747-4B85-8324-CB43A7D283FD}" type="presParOf" srcId="{9CC691A0-16B9-40D9-B4E3-6EAC2C0D6B6D}" destId="{A658BE4E-218A-4F6F-B4CF-FEB9A2FE38FE}" srcOrd="0" destOrd="0" presId="urn:microsoft.com/office/officeart/2016/7/layout/VerticalSolidActionList"/>
    <dgm:cxn modelId="{C3996E07-5CCC-4D0E-8DE4-2175EA0275E1}" type="presParOf" srcId="{9CC691A0-16B9-40D9-B4E3-6EAC2C0D6B6D}" destId="{EC87F547-6BEC-4936-8650-E2F6C0FDEAB1}" srcOrd="1" destOrd="0" presId="urn:microsoft.com/office/officeart/2016/7/layout/VerticalSolidActionList"/>
    <dgm:cxn modelId="{8E1DFC36-7FB6-4E73-B040-25919B8AFE15}" type="presParOf" srcId="{B62E5129-E806-4900-AF9B-198877D2C4B1}" destId="{5EB5EFDE-9D00-4B18-8FEF-13DB486CEA89}" srcOrd="3" destOrd="0" presId="urn:microsoft.com/office/officeart/2016/7/layout/VerticalSolidActionList"/>
    <dgm:cxn modelId="{AA7CE067-D991-46B6-9339-E3FE9E80D98E}" type="presParOf" srcId="{B62E5129-E806-4900-AF9B-198877D2C4B1}" destId="{D878DFF9-B6C2-4D9C-AEEE-18BA975EED55}" srcOrd="4" destOrd="0" presId="urn:microsoft.com/office/officeart/2016/7/layout/VerticalSolidActionList"/>
    <dgm:cxn modelId="{8B56CCE3-4715-45A3-8AC6-DF444580210E}" type="presParOf" srcId="{D878DFF9-B6C2-4D9C-AEEE-18BA975EED55}" destId="{C6FD6FB0-C7EF-4ADB-81DA-F1F7D3362FFB}" srcOrd="0" destOrd="0" presId="urn:microsoft.com/office/officeart/2016/7/layout/VerticalSolidActionList"/>
    <dgm:cxn modelId="{085E2E17-6132-486B-B7FD-B3F0C61234C5}" type="presParOf" srcId="{D878DFF9-B6C2-4D9C-AEEE-18BA975EED55}" destId="{90DE1A61-DB93-4C93-AE07-DFB8D64BF570}" srcOrd="1" destOrd="0" presId="urn:microsoft.com/office/officeart/2016/7/layout/VerticalSolidActionList"/>
    <dgm:cxn modelId="{6F4BC63C-2DEC-432B-A956-615A18F6EFD7}" type="presParOf" srcId="{B62E5129-E806-4900-AF9B-198877D2C4B1}" destId="{A0322DCF-177B-4B0B-AAF1-DCC89906E48B}" srcOrd="5" destOrd="0" presId="urn:microsoft.com/office/officeart/2016/7/layout/VerticalSolidActionList"/>
    <dgm:cxn modelId="{D643AA26-7A44-4AC1-AAD9-A2D3C2C85B6B}" type="presParOf" srcId="{B62E5129-E806-4900-AF9B-198877D2C4B1}" destId="{8E5DE67A-FE87-4E9A-BD1B-F65229769780}" srcOrd="6" destOrd="0" presId="urn:microsoft.com/office/officeart/2016/7/layout/VerticalSolidActionList"/>
    <dgm:cxn modelId="{999BD47C-E219-472B-AE58-EE97AF3BE74A}" type="presParOf" srcId="{8E5DE67A-FE87-4E9A-BD1B-F65229769780}" destId="{DBDA8B06-8EBB-43CC-BD68-7A4E1B24891C}" srcOrd="0" destOrd="0" presId="urn:microsoft.com/office/officeart/2016/7/layout/VerticalSolidActionList"/>
    <dgm:cxn modelId="{E24494D7-F3DC-4B92-ABDE-33CC2632742B}" type="presParOf" srcId="{8E5DE67A-FE87-4E9A-BD1B-F65229769780}" destId="{70988BA8-6FA8-4793-B73A-9010CA745CE2}"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C107-C979-4F0C-AB6E-3EFEA903FA3D}">
      <dsp:nvSpPr>
        <dsp:cNvPr id="0" name=""/>
        <dsp:cNvSpPr/>
      </dsp:nvSpPr>
      <dsp:spPr>
        <a:xfrm>
          <a:off x="1600200" y="1758"/>
          <a:ext cx="6400800" cy="911021"/>
        </a:xfrm>
        <a:prstGeom prst="rect">
          <a:avLst/>
        </a:prstGeom>
        <a:solidFill>
          <a:schemeClr val="dk2">
            <a:alpha val="90000"/>
            <a:tint val="40000"/>
            <a:hueOff val="0"/>
            <a:satOff val="0"/>
            <a:lumOff val="0"/>
            <a:alphaOff val="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193" tIns="231399" rIns="124193" bIns="231399" numCol="1" spcCol="1270" anchor="ctr" anchorCtr="0">
          <a:noAutofit/>
        </a:bodyPr>
        <a:lstStyle/>
        <a:p>
          <a:pPr marL="0" lvl="0" indent="0" algn="l" defTabSz="933450">
            <a:lnSpc>
              <a:spcPct val="90000"/>
            </a:lnSpc>
            <a:spcBef>
              <a:spcPct val="0"/>
            </a:spcBef>
            <a:spcAft>
              <a:spcPct val="35000"/>
            </a:spcAft>
            <a:buNone/>
          </a:pPr>
          <a:r>
            <a:rPr lang="en-US" sz="2100" kern="1200" dirty="0">
              <a:latin typeface="+mj-lt"/>
            </a:rPr>
            <a:t>860-465-5746</a:t>
          </a:r>
        </a:p>
      </dsp:txBody>
      <dsp:txXfrm>
        <a:off x="1600200" y="1758"/>
        <a:ext cx="6400800" cy="911021"/>
      </dsp:txXfrm>
    </dsp:sp>
    <dsp:sp modelId="{B9D91D0B-26E8-45FB-9844-8E70114E03F7}">
      <dsp:nvSpPr>
        <dsp:cNvPr id="0" name=""/>
        <dsp:cNvSpPr/>
      </dsp:nvSpPr>
      <dsp:spPr>
        <a:xfrm>
          <a:off x="0" y="1758"/>
          <a:ext cx="1600200" cy="911021"/>
        </a:xfrm>
        <a:prstGeom prst="rect">
          <a:avLst/>
        </a:prstGeom>
        <a:solidFill>
          <a:schemeClr val="dk2">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77" tIns="89989" rIns="84677" bIns="89989" numCol="1" spcCol="1270" anchor="ctr" anchorCtr="0">
          <a:noAutofit/>
        </a:bodyPr>
        <a:lstStyle/>
        <a:p>
          <a:pPr marL="0" lvl="0" indent="0" algn="ctr" defTabSz="1155700">
            <a:lnSpc>
              <a:spcPct val="90000"/>
            </a:lnSpc>
            <a:spcBef>
              <a:spcPct val="0"/>
            </a:spcBef>
            <a:spcAft>
              <a:spcPct val="35000"/>
            </a:spcAft>
            <a:buNone/>
          </a:pPr>
          <a:r>
            <a:rPr lang="en-US" sz="2600" kern="1200"/>
            <a:t>Call</a:t>
          </a:r>
        </a:p>
      </dsp:txBody>
      <dsp:txXfrm>
        <a:off x="0" y="1758"/>
        <a:ext cx="1600200" cy="911021"/>
      </dsp:txXfrm>
    </dsp:sp>
    <dsp:sp modelId="{EC87F547-6BEC-4936-8650-E2F6C0FDEAB1}">
      <dsp:nvSpPr>
        <dsp:cNvPr id="0" name=""/>
        <dsp:cNvSpPr/>
      </dsp:nvSpPr>
      <dsp:spPr>
        <a:xfrm>
          <a:off x="1600200" y="967441"/>
          <a:ext cx="6400800" cy="911021"/>
        </a:xfrm>
        <a:prstGeom prst="rect">
          <a:avLst/>
        </a:prstGeom>
        <a:solidFill>
          <a:schemeClr val="dk2">
            <a:alpha val="90000"/>
            <a:tint val="40000"/>
            <a:hueOff val="0"/>
            <a:satOff val="0"/>
            <a:lumOff val="0"/>
            <a:alphaOff val="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193" tIns="231399" rIns="124193" bIns="231399" numCol="1" spcCol="1270" anchor="ctr" anchorCtr="0">
          <a:noAutofit/>
        </a:bodyPr>
        <a:lstStyle/>
        <a:p>
          <a:pPr marL="0" lvl="0" indent="0" algn="l" defTabSz="933450">
            <a:lnSpc>
              <a:spcPct val="90000"/>
            </a:lnSpc>
            <a:spcBef>
              <a:spcPct val="0"/>
            </a:spcBef>
            <a:spcAft>
              <a:spcPct val="35000"/>
            </a:spcAft>
            <a:buNone/>
          </a:pPr>
          <a:r>
            <a:rPr lang="en-US" sz="2100" kern="1200" dirty="0">
              <a:latin typeface="+mj-lt"/>
            </a:rPr>
            <a:t>payroll@easternct.edu </a:t>
          </a:r>
        </a:p>
      </dsp:txBody>
      <dsp:txXfrm>
        <a:off x="1600200" y="967441"/>
        <a:ext cx="6400800" cy="911021"/>
      </dsp:txXfrm>
    </dsp:sp>
    <dsp:sp modelId="{A658BE4E-218A-4F6F-B4CF-FEB9A2FE38FE}">
      <dsp:nvSpPr>
        <dsp:cNvPr id="0" name=""/>
        <dsp:cNvSpPr/>
      </dsp:nvSpPr>
      <dsp:spPr>
        <a:xfrm>
          <a:off x="0" y="967441"/>
          <a:ext cx="1600200" cy="911021"/>
        </a:xfrm>
        <a:prstGeom prst="rect">
          <a:avLst/>
        </a:prstGeom>
        <a:solidFill>
          <a:schemeClr val="dk2">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77" tIns="89989" rIns="84677" bIns="89989" numCol="1" spcCol="1270" anchor="ctr" anchorCtr="0">
          <a:noAutofit/>
        </a:bodyPr>
        <a:lstStyle/>
        <a:p>
          <a:pPr marL="0" lvl="0" indent="0" algn="ctr" defTabSz="1155700">
            <a:lnSpc>
              <a:spcPct val="90000"/>
            </a:lnSpc>
            <a:spcBef>
              <a:spcPct val="0"/>
            </a:spcBef>
            <a:spcAft>
              <a:spcPct val="35000"/>
            </a:spcAft>
            <a:buNone/>
          </a:pPr>
          <a:r>
            <a:rPr lang="en-US" sz="2600" kern="1200"/>
            <a:t>Email</a:t>
          </a:r>
        </a:p>
      </dsp:txBody>
      <dsp:txXfrm>
        <a:off x="0" y="967441"/>
        <a:ext cx="1600200" cy="911021"/>
      </dsp:txXfrm>
    </dsp:sp>
    <dsp:sp modelId="{90DE1A61-DB93-4C93-AE07-DFB8D64BF570}">
      <dsp:nvSpPr>
        <dsp:cNvPr id="0" name=""/>
        <dsp:cNvSpPr/>
      </dsp:nvSpPr>
      <dsp:spPr>
        <a:xfrm>
          <a:off x="1600200" y="1933124"/>
          <a:ext cx="6400800" cy="911021"/>
        </a:xfrm>
        <a:prstGeom prst="rect">
          <a:avLst/>
        </a:prstGeom>
        <a:solidFill>
          <a:schemeClr val="dk2">
            <a:alpha val="90000"/>
            <a:tint val="40000"/>
            <a:hueOff val="0"/>
            <a:satOff val="0"/>
            <a:lumOff val="0"/>
            <a:alphaOff val="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193" tIns="231399" rIns="124193" bIns="231399" numCol="1" spcCol="1270" anchor="ctr" anchorCtr="0">
          <a:noAutofit/>
        </a:bodyPr>
        <a:lstStyle/>
        <a:p>
          <a:pPr marL="0" lvl="0" indent="0" algn="l" defTabSz="933450">
            <a:lnSpc>
              <a:spcPct val="90000"/>
            </a:lnSpc>
            <a:spcBef>
              <a:spcPct val="0"/>
            </a:spcBef>
            <a:spcAft>
              <a:spcPct val="35000"/>
            </a:spcAft>
            <a:buNone/>
          </a:pPr>
          <a:r>
            <a:rPr lang="en-US" sz="2100" kern="1200" dirty="0">
              <a:latin typeface="+mj-lt"/>
            </a:rPr>
            <a:t>https://www.easternct.edu/fiscal-affairs/payroll.html</a:t>
          </a:r>
        </a:p>
      </dsp:txBody>
      <dsp:txXfrm>
        <a:off x="1600200" y="1933124"/>
        <a:ext cx="6400800" cy="911021"/>
      </dsp:txXfrm>
    </dsp:sp>
    <dsp:sp modelId="{C6FD6FB0-C7EF-4ADB-81DA-F1F7D3362FFB}">
      <dsp:nvSpPr>
        <dsp:cNvPr id="0" name=""/>
        <dsp:cNvSpPr/>
      </dsp:nvSpPr>
      <dsp:spPr>
        <a:xfrm>
          <a:off x="0" y="1933124"/>
          <a:ext cx="1600200" cy="911021"/>
        </a:xfrm>
        <a:prstGeom prst="rect">
          <a:avLst/>
        </a:prstGeom>
        <a:solidFill>
          <a:schemeClr val="dk2">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77" tIns="89989" rIns="84677" bIns="89989" numCol="1" spcCol="1270" anchor="ctr" anchorCtr="0">
          <a:noAutofit/>
        </a:bodyPr>
        <a:lstStyle/>
        <a:p>
          <a:pPr marL="0" lvl="0" indent="0" algn="ctr" defTabSz="1155700">
            <a:lnSpc>
              <a:spcPct val="90000"/>
            </a:lnSpc>
            <a:spcBef>
              <a:spcPct val="0"/>
            </a:spcBef>
            <a:spcAft>
              <a:spcPct val="35000"/>
            </a:spcAft>
            <a:buNone/>
          </a:pPr>
          <a:r>
            <a:rPr lang="en-US" sz="2600" kern="1200"/>
            <a:t>Visit the Website</a:t>
          </a:r>
        </a:p>
      </dsp:txBody>
      <dsp:txXfrm>
        <a:off x="0" y="1933124"/>
        <a:ext cx="1600200" cy="911021"/>
      </dsp:txXfrm>
    </dsp:sp>
    <dsp:sp modelId="{70988BA8-6FA8-4793-B73A-9010CA745CE2}">
      <dsp:nvSpPr>
        <dsp:cNvPr id="0" name=""/>
        <dsp:cNvSpPr/>
      </dsp:nvSpPr>
      <dsp:spPr>
        <a:xfrm>
          <a:off x="1600200" y="2898807"/>
          <a:ext cx="6400800" cy="911021"/>
        </a:xfrm>
        <a:prstGeom prst="rect">
          <a:avLst/>
        </a:prstGeom>
        <a:solidFill>
          <a:schemeClr val="dk2">
            <a:alpha val="90000"/>
            <a:tint val="40000"/>
            <a:hueOff val="0"/>
            <a:satOff val="0"/>
            <a:lumOff val="0"/>
            <a:alphaOff val="0"/>
          </a:schemeClr>
        </a:solidFill>
        <a:ln w="34925"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193" tIns="231399" rIns="124193" bIns="231399"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j-lt"/>
            </a:rPr>
            <a:t>For password resets email payroll at </a:t>
          </a:r>
          <a:r>
            <a:rPr lang="en-US" sz="1800" kern="1200" dirty="0">
              <a:latin typeface="+mj-lt"/>
              <a:hlinkClick xmlns:r="http://schemas.openxmlformats.org/officeDocument/2006/relationships" r:id="rId1"/>
            </a:rPr>
            <a:t>payroll@easternct.edu</a:t>
          </a:r>
          <a:r>
            <a:rPr lang="en-US" sz="1800" kern="1200" dirty="0">
              <a:latin typeface="+mj-lt"/>
            </a:rPr>
            <a:t>. </a:t>
          </a:r>
        </a:p>
        <a:p>
          <a:pPr marL="0" lvl="0" indent="0" algn="l" defTabSz="800100">
            <a:lnSpc>
              <a:spcPct val="90000"/>
            </a:lnSpc>
            <a:spcBef>
              <a:spcPct val="0"/>
            </a:spcBef>
            <a:spcAft>
              <a:spcPct val="35000"/>
            </a:spcAft>
            <a:buNone/>
          </a:pPr>
          <a:r>
            <a:rPr lang="en-US" sz="1800" kern="1200" dirty="0">
              <a:latin typeface="+mj-lt"/>
            </a:rPr>
            <a:t>All requests must come from an Eastern email.</a:t>
          </a:r>
        </a:p>
      </dsp:txBody>
      <dsp:txXfrm>
        <a:off x="1600200" y="2898807"/>
        <a:ext cx="6400800" cy="911021"/>
      </dsp:txXfrm>
    </dsp:sp>
    <dsp:sp modelId="{DBDA8B06-8EBB-43CC-BD68-7A4E1B24891C}">
      <dsp:nvSpPr>
        <dsp:cNvPr id="0" name=""/>
        <dsp:cNvSpPr/>
      </dsp:nvSpPr>
      <dsp:spPr>
        <a:xfrm>
          <a:off x="0" y="2898807"/>
          <a:ext cx="1600200" cy="911021"/>
        </a:xfrm>
        <a:prstGeom prst="rect">
          <a:avLst/>
        </a:prstGeom>
        <a:solidFill>
          <a:schemeClr val="dk2">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77" tIns="89989" rIns="84677" bIns="89989" numCol="1" spcCol="1270" anchor="ctr" anchorCtr="0">
          <a:noAutofit/>
        </a:bodyPr>
        <a:lstStyle/>
        <a:p>
          <a:pPr marL="0" lvl="0" indent="0" algn="ctr" defTabSz="1155700">
            <a:lnSpc>
              <a:spcPct val="90000"/>
            </a:lnSpc>
            <a:spcBef>
              <a:spcPct val="0"/>
            </a:spcBef>
            <a:spcAft>
              <a:spcPct val="35000"/>
            </a:spcAft>
            <a:buNone/>
          </a:pPr>
          <a:r>
            <a:rPr lang="en-US" sz="2600" kern="1200"/>
            <a:t>Password Resets</a:t>
          </a:r>
        </a:p>
      </dsp:txBody>
      <dsp:txXfrm>
        <a:off x="0" y="2898807"/>
        <a:ext cx="1600200" cy="91102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B0D553CD-D8ED-4ABC-967D-67303D268544}" type="datetimeFigureOut">
              <a:rPr lang="en-US" smtClean="0"/>
              <a:pPr/>
              <a:t>2/13/2020</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0BA9EC25-4889-448D-98DE-EC4D08F902F1}" type="slidenum">
              <a:rPr lang="en-US" smtClean="0"/>
              <a:pPr/>
              <a:t>‹#›</a:t>
            </a:fld>
            <a:endParaRPr lang="en-US" dirty="0"/>
          </a:p>
        </p:txBody>
      </p:sp>
    </p:spTree>
    <p:extLst>
      <p:ext uri="{BB962C8B-B14F-4D97-AF65-F5344CB8AC3E}">
        <p14:creationId xmlns:p14="http://schemas.microsoft.com/office/powerpoint/2010/main" val="55072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6A4249E-4E96-4B01-85E0-36B7667018A4}" type="datetimeFigureOut">
              <a:rPr lang="en-US" smtClean="0"/>
              <a:pPr/>
              <a:t>2/13/2020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E75A65AD-B7BD-4DCE-94FA-2166B6D9FB3B}" type="slidenum">
              <a:rPr lang="en-US" smtClean="0"/>
              <a:pPr/>
              <a:t>‹#›</a:t>
            </a:fld>
            <a:endParaRPr lang="en-US" dirty="0"/>
          </a:p>
        </p:txBody>
      </p:sp>
    </p:spTree>
    <p:extLst>
      <p:ext uri="{BB962C8B-B14F-4D97-AF65-F5344CB8AC3E}">
        <p14:creationId xmlns:p14="http://schemas.microsoft.com/office/powerpoint/2010/main" val="193846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A65AD-B7BD-4DCE-94FA-2166B6D9FB3B}" type="slidenum">
              <a:rPr lang="en-US" smtClean="0"/>
              <a:pPr/>
              <a:t>1</a:t>
            </a:fld>
            <a:endParaRPr lang="en-US" dirty="0"/>
          </a:p>
        </p:txBody>
      </p:sp>
    </p:spTree>
    <p:extLst>
      <p:ext uri="{BB962C8B-B14F-4D97-AF65-F5344CB8AC3E}">
        <p14:creationId xmlns:p14="http://schemas.microsoft.com/office/powerpoint/2010/main" val="101285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Enter Start Date and End Date of current pay period.</a:t>
            </a:r>
          </a:p>
        </p:txBody>
      </p:sp>
      <p:sp>
        <p:nvSpPr>
          <p:cNvPr id="4" name="Slide Number Placeholder 3"/>
          <p:cNvSpPr>
            <a:spLocks noGrp="1"/>
          </p:cNvSpPr>
          <p:nvPr>
            <p:ph type="sldNum" sz="quarter" idx="10"/>
          </p:nvPr>
        </p:nvSpPr>
        <p:spPr/>
        <p:txBody>
          <a:bodyPr/>
          <a:lstStyle/>
          <a:p>
            <a:fld id="{E75A65AD-B7BD-4DCE-94FA-2166B6D9FB3B}"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sng" baseline="0"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sng" baseline="0"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sng" baseline="0" dirty="0"/>
          </a:p>
        </p:txBody>
      </p:sp>
      <p:sp>
        <p:nvSpPr>
          <p:cNvPr id="4" name="Slide Number Placeholder 3"/>
          <p:cNvSpPr>
            <a:spLocks noGrp="1"/>
          </p:cNvSpPr>
          <p:nvPr>
            <p:ph type="sldNum" sz="quarter" idx="10"/>
          </p:nvPr>
        </p:nvSpPr>
        <p:spPr/>
        <p:txBody>
          <a:bodyPr/>
          <a:lstStyle/>
          <a:p>
            <a:fld id="{E75A65AD-B7BD-4DCE-94FA-2166B6D9FB3B}" type="slidenum">
              <a:rPr lang="en-US" smtClean="0"/>
              <a:pPr/>
              <a:t>10</a:t>
            </a:fld>
            <a:endParaRPr lang="en-US" dirty="0"/>
          </a:p>
        </p:txBody>
      </p:sp>
    </p:spTree>
    <p:extLst>
      <p:ext uri="{BB962C8B-B14F-4D97-AF65-F5344CB8AC3E}">
        <p14:creationId xmlns:p14="http://schemas.microsoft.com/office/powerpoint/2010/main" val="33381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A0354E76-8B30-4E55-897D-8B8BAD5441A9}" type="datetime1">
              <a:rPr lang="en-US" smtClean="0"/>
              <a:pPr/>
              <a:t>2/13/2020</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CC2AA3C-575F-41E9-9B41-E442DB44A737}"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776875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B9595F-FD17-4D48-8005-9ABE89F1ABF1}"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extLst>
      <p:ext uri="{BB962C8B-B14F-4D97-AF65-F5344CB8AC3E}">
        <p14:creationId xmlns:p14="http://schemas.microsoft.com/office/powerpoint/2010/main" val="91503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C8849-2D10-4EFF-833C-620A7A61C16C}"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extLst>
      <p:ext uri="{BB962C8B-B14F-4D97-AF65-F5344CB8AC3E}">
        <p14:creationId xmlns:p14="http://schemas.microsoft.com/office/powerpoint/2010/main" val="145647121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4D6D4-61DB-4A76-A3C2-9C4EEBE6B877}" type="datetime1">
              <a:rPr lang="en-US" smtClean="0"/>
              <a:pPr/>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2AA3C-575F-41E9-9B41-E442DB44A737}" type="slidenum">
              <a:rPr lang="en-US" smtClean="0"/>
              <a:pPr/>
              <a:t>‹#›</a:t>
            </a:fld>
            <a:endParaRPr lang="en-US" dirty="0"/>
          </a:p>
        </p:txBody>
      </p:sp>
    </p:spTree>
    <p:extLst>
      <p:ext uri="{BB962C8B-B14F-4D97-AF65-F5344CB8AC3E}">
        <p14:creationId xmlns:p14="http://schemas.microsoft.com/office/powerpoint/2010/main" val="268669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5884121-0453-411C-A284-03E83B1DE5FE}" type="datetime1">
              <a:rPr lang="en-US" smtClean="0"/>
              <a:pPr/>
              <a:t>2/13/2020</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CC2AA3C-575F-41E9-9B41-E442DB44A737}" type="slidenum">
              <a:rPr lang="en-US" smtClean="0"/>
              <a:pPr/>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417458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503A3F-5E88-421F-B0B7-00A9C5AE28C4}" type="datetime1">
              <a:rPr lang="en-US" smtClean="0"/>
              <a:pPr/>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C2AA3C-575F-41E9-9B41-E442DB44A737}" type="slidenum">
              <a:rPr lang="en-US" smtClean="0"/>
              <a:pPr/>
              <a:t>‹#›</a:t>
            </a:fld>
            <a:endParaRPr lang="en-US" dirty="0"/>
          </a:p>
        </p:txBody>
      </p:sp>
    </p:spTree>
    <p:extLst>
      <p:ext uri="{BB962C8B-B14F-4D97-AF65-F5344CB8AC3E}">
        <p14:creationId xmlns:p14="http://schemas.microsoft.com/office/powerpoint/2010/main" val="210414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8F669C-62CC-4743-B823-54A0F694BD81}" type="datetime1">
              <a:rPr lang="en-US" smtClean="0"/>
              <a:pPr/>
              <a:t>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C2AA3C-575F-41E9-9B41-E442DB44A737}" type="slidenum">
              <a:rPr lang="en-US" smtClean="0"/>
              <a:pPr/>
              <a:t>‹#›</a:t>
            </a:fld>
            <a:endParaRPr lang="en-US" dirty="0"/>
          </a:p>
        </p:txBody>
      </p:sp>
    </p:spTree>
    <p:extLst>
      <p:ext uri="{BB962C8B-B14F-4D97-AF65-F5344CB8AC3E}">
        <p14:creationId xmlns:p14="http://schemas.microsoft.com/office/powerpoint/2010/main" val="17460067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EF7F6E-9C45-4C29-89A4-3F98B50E040C}" type="datetime1">
              <a:rPr lang="en-US" smtClean="0"/>
              <a:pPr/>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C2AA3C-575F-41E9-9B41-E442DB44A737}" type="slidenum">
              <a:rPr lang="en-US" smtClean="0"/>
              <a:pPr/>
              <a:t>‹#›</a:t>
            </a:fld>
            <a:endParaRPr lang="en-US" dirty="0"/>
          </a:p>
        </p:txBody>
      </p:sp>
    </p:spTree>
    <p:extLst>
      <p:ext uri="{BB962C8B-B14F-4D97-AF65-F5344CB8AC3E}">
        <p14:creationId xmlns:p14="http://schemas.microsoft.com/office/powerpoint/2010/main" val="76164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DF9C4-4C36-4BF9-994F-784BD23EBE7A}" type="datetime1">
              <a:rPr lang="en-US" smtClean="0"/>
              <a:pPr/>
              <a:t>2/13/2020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C2AA3C-575F-41E9-9B41-E442DB44A737}" type="slidenum">
              <a:rPr lang="en-US" smtClean="0"/>
              <a:pPr/>
              <a:t>‹#›</a:t>
            </a:fld>
            <a:endParaRPr lang="en-US" dirty="0"/>
          </a:p>
        </p:txBody>
      </p:sp>
    </p:spTree>
    <p:extLst>
      <p:ext uri="{BB962C8B-B14F-4D97-AF65-F5344CB8AC3E}">
        <p14:creationId xmlns:p14="http://schemas.microsoft.com/office/powerpoint/2010/main" val="130121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1DF77D3-132D-40DA-B314-CDC1BE7DE136}" type="datetime1">
              <a:rPr lang="en-US" smtClean="0"/>
              <a:pPr/>
              <a:t>2/13/2020</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CC2AA3C-575F-41E9-9B41-E442DB44A737}"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831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380D11C-3BCA-44DF-A0C0-E526057A29A7}" type="datetime1">
              <a:rPr lang="en-US" smtClean="0"/>
              <a:pPr/>
              <a:t>2/13/2020</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CC2AA3C-575F-41E9-9B41-E442DB44A737}"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297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4F8F669C-62CC-4743-B823-54A0F694BD81}" type="datetime1">
              <a:rPr lang="en-US" smtClean="0"/>
              <a:pPr/>
              <a:t>2/13/2020</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CC2AA3C-575F-41E9-9B41-E442DB44A737}"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552397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ore-ct.state.ct.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C2AA3C-575F-41E9-9B41-E442DB44A737}" type="slidenum">
              <a:rPr lang="en-US" smtClean="0"/>
              <a:pPr/>
              <a:t>1</a:t>
            </a:fld>
            <a:endParaRPr lang="en-US" dirty="0"/>
          </a:p>
        </p:txBody>
      </p:sp>
      <p:sp>
        <p:nvSpPr>
          <p:cNvPr id="7" name="TextBox 6"/>
          <p:cNvSpPr txBox="1"/>
          <p:nvPr/>
        </p:nvSpPr>
        <p:spPr>
          <a:xfrm>
            <a:off x="685800" y="3074276"/>
            <a:ext cx="7772399" cy="2785378"/>
          </a:xfrm>
          <a:prstGeom prst="rect">
            <a:avLst/>
          </a:prstGeom>
          <a:noFill/>
        </p:spPr>
        <p:txBody>
          <a:bodyPr wrap="square" rtlCol="0">
            <a:spAutoFit/>
          </a:bodyPr>
          <a:lstStyle/>
          <a:p>
            <a:pPr algn="ctr">
              <a:spcBef>
                <a:spcPts val="600"/>
              </a:spcBef>
            </a:pPr>
            <a:r>
              <a:rPr lang="en-US" sz="3600" b="1" i="1" dirty="0">
                <a:latin typeface="Century Schoolbook" panose="02040604050505020304" pitchFamily="18" charset="0"/>
              </a:rPr>
              <a:t>Student Worker and University Assistant Self Service</a:t>
            </a:r>
          </a:p>
          <a:p>
            <a:pPr algn="ctr">
              <a:spcBef>
                <a:spcPts val="600"/>
              </a:spcBef>
            </a:pPr>
            <a:r>
              <a:rPr lang="en-US" sz="3600" b="1" i="1" dirty="0">
                <a:latin typeface="Century Schoolbook" panose="02040604050505020304" pitchFamily="18" charset="0"/>
              </a:rPr>
              <a:t> Time and Attendance</a:t>
            </a:r>
          </a:p>
          <a:p>
            <a:pPr algn="ctr">
              <a:spcBef>
                <a:spcPts val="600"/>
              </a:spcBef>
            </a:pPr>
            <a:r>
              <a:rPr lang="en-US" sz="3600" b="1" i="1" dirty="0">
                <a:latin typeface="Century Schoolbook" panose="02040604050505020304" pitchFamily="18" charset="0"/>
              </a:rPr>
              <a:t>Training                       </a:t>
            </a:r>
          </a:p>
          <a:p>
            <a:pPr algn="ctr">
              <a:spcBef>
                <a:spcPct val="50000"/>
              </a:spcBef>
            </a:pPr>
            <a:r>
              <a:rPr lang="en-US" sz="1400" dirty="0"/>
              <a:t>                                                                                                                                                                 </a:t>
            </a:r>
          </a:p>
        </p:txBody>
      </p:sp>
      <p:pic>
        <p:nvPicPr>
          <p:cNvPr id="3" name="Picture 2" descr="A picture containing drawing&#10;&#10;Description automatically generated">
            <a:extLst>
              <a:ext uri="{FF2B5EF4-FFF2-40B4-BE49-F238E27FC236}">
                <a16:creationId xmlns:a16="http://schemas.microsoft.com/office/drawing/2014/main" id="{7AE65B06-6096-4608-B83D-B38F84C48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02830"/>
            <a:ext cx="6400800" cy="1971446"/>
          </a:xfrm>
          <a:prstGeom prst="rect">
            <a:avLst/>
          </a:prstGeom>
        </p:spPr>
      </p:pic>
      <p:sp>
        <p:nvSpPr>
          <p:cNvPr id="6" name="TextBox 5">
            <a:extLst>
              <a:ext uri="{FF2B5EF4-FFF2-40B4-BE49-F238E27FC236}">
                <a16:creationId xmlns:a16="http://schemas.microsoft.com/office/drawing/2014/main" id="{651D8057-50DF-4E9E-A07E-1B7EED589DF8}"/>
              </a:ext>
            </a:extLst>
          </p:cNvPr>
          <p:cNvSpPr txBox="1"/>
          <p:nvPr/>
        </p:nvSpPr>
        <p:spPr>
          <a:xfrm>
            <a:off x="6284231" y="6268720"/>
            <a:ext cx="2286000" cy="369332"/>
          </a:xfrm>
          <a:prstGeom prst="rect">
            <a:avLst/>
          </a:prstGeom>
          <a:noFill/>
        </p:spPr>
        <p:txBody>
          <a:bodyPr wrap="square" rtlCol="0">
            <a:spAutoFit/>
          </a:bodyPr>
          <a:lstStyle/>
          <a:p>
            <a:r>
              <a:rPr lang="en-US" dirty="0">
                <a:latin typeface="+mj-lt"/>
              </a:rPr>
              <a:t>Revised 2/13/20</a:t>
            </a:r>
          </a:p>
        </p:txBody>
      </p:sp>
    </p:spTree>
    <p:extLst>
      <p:ext uri="{BB962C8B-B14F-4D97-AF65-F5344CB8AC3E}">
        <p14:creationId xmlns:p14="http://schemas.microsoft.com/office/powerpoint/2010/main" val="162478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CC2AA3C-575F-41E9-9B41-E442DB44A737}" type="slidenum">
              <a:rPr lang="en-US" smtClean="0"/>
              <a:pPr/>
              <a:t>10</a:t>
            </a:fld>
            <a:endParaRPr lang="en-US" dirty="0"/>
          </a:p>
        </p:txBody>
      </p:sp>
      <p:sp>
        <p:nvSpPr>
          <p:cNvPr id="14" name="Text Placeholder 13">
            <a:extLst>
              <a:ext uri="{FF2B5EF4-FFF2-40B4-BE49-F238E27FC236}">
                <a16:creationId xmlns:a16="http://schemas.microsoft.com/office/drawing/2014/main" id="{FE8A6E97-2AC2-4F65-88C2-D70D9143D96B}"/>
              </a:ext>
            </a:extLst>
          </p:cNvPr>
          <p:cNvSpPr>
            <a:spLocks noGrp="1"/>
          </p:cNvSpPr>
          <p:nvPr>
            <p:ph type="body" idx="4294967295"/>
          </p:nvPr>
        </p:nvSpPr>
        <p:spPr>
          <a:xfrm>
            <a:off x="630621" y="178104"/>
            <a:ext cx="8305800" cy="1212850"/>
          </a:xfrm>
        </p:spPr>
        <p:txBody>
          <a:bodyPr>
            <a:noAutofit/>
          </a:bodyPr>
          <a:lstStyle/>
          <a:p>
            <a:pPr marL="0" indent="0" algn="l">
              <a:buNone/>
            </a:pPr>
            <a:r>
              <a:rPr lang="en-US" sz="2200" dirty="0"/>
              <a:t>If you need to</a:t>
            </a:r>
            <a:r>
              <a:rPr lang="en-US" sz="2200" i="0" dirty="0"/>
              <a:t> enter sick time hit the plus button to the right to add a row. Sick time must be used in 1 hour increments. In order to use sick time you must have an available balance which shows on the bottom of the screen.</a:t>
            </a:r>
          </a:p>
        </p:txBody>
      </p:sp>
      <p:pic>
        <p:nvPicPr>
          <p:cNvPr id="7" name="Picture 6">
            <a:extLst>
              <a:ext uri="{FF2B5EF4-FFF2-40B4-BE49-F238E27FC236}">
                <a16:creationId xmlns:a16="http://schemas.microsoft.com/office/drawing/2014/main" id="{7BAD174C-1A49-4219-999C-25AA61CB6A9C}"/>
              </a:ext>
            </a:extLst>
          </p:cNvPr>
          <p:cNvPicPr>
            <a:picLocks noChangeAspect="1"/>
          </p:cNvPicPr>
          <p:nvPr/>
        </p:nvPicPr>
        <p:blipFill>
          <a:blip r:embed="rId3"/>
          <a:stretch>
            <a:fillRect/>
          </a:stretch>
        </p:blipFill>
        <p:spPr>
          <a:xfrm>
            <a:off x="800100" y="1677072"/>
            <a:ext cx="7543800" cy="4715880"/>
          </a:xfrm>
          <a:prstGeom prst="rect">
            <a:avLst/>
          </a:prstGeom>
        </p:spPr>
      </p:pic>
    </p:spTree>
    <p:extLst>
      <p:ext uri="{BB962C8B-B14F-4D97-AF65-F5344CB8AC3E}">
        <p14:creationId xmlns:p14="http://schemas.microsoft.com/office/powerpoint/2010/main" val="1495637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3429000" cy="3733800"/>
          </a:xfrm>
        </p:spPr>
        <p:txBody>
          <a:bodyPr vert="horz" lIns="91440" tIns="45720" rIns="91440" bIns="45720" rtlCol="0" anchor="b">
            <a:normAutofit/>
          </a:bodyPr>
          <a:lstStyle/>
          <a:p>
            <a:pPr defTabSz="914400"/>
            <a:r>
              <a:rPr lang="en-US" sz="4200" i="1" dirty="0">
                <a:latin typeface="Century Schoolbook" panose="02040604050505020304" pitchFamily="18" charset="0"/>
              </a:rPr>
              <a:t>How to View Payable Time after Submission</a:t>
            </a:r>
          </a:p>
        </p:txBody>
      </p:sp>
      <p:sp>
        <p:nvSpPr>
          <p:cNvPr id="5" name="Slide Number Placeholder 4"/>
          <p:cNvSpPr>
            <a:spLocks noGrp="1"/>
          </p:cNvSpPr>
          <p:nvPr>
            <p:ph type="sldNum" sz="quarter" idx="12"/>
          </p:nvPr>
        </p:nvSpPr>
        <p:spPr/>
        <p:txBody>
          <a:bodyPr vert="horz" lIns="91440" tIns="45720" rIns="91440" bIns="45720" rtlCol="0" anchor="ctr">
            <a:normAutofit/>
          </a:bodyPr>
          <a:lstStyle/>
          <a:p>
            <a:pPr>
              <a:spcAft>
                <a:spcPts val="600"/>
              </a:spcAft>
            </a:pPr>
            <a:fld id="{0CC2AA3C-575F-41E9-9B41-E442DB44A737}" type="slidenum">
              <a:rPr lang="en-US" sz="1200" smtClean="0"/>
              <a:pPr>
                <a:spcAft>
                  <a:spcPts val="600"/>
                </a:spcAft>
              </a:pPr>
              <a:t>11</a:t>
            </a:fld>
            <a:endParaRPr lang="en-US" sz="1200"/>
          </a:p>
        </p:txBody>
      </p:sp>
      <p:sp>
        <p:nvSpPr>
          <p:cNvPr id="9" name="TextBox 8"/>
          <p:cNvSpPr txBox="1"/>
          <p:nvPr/>
        </p:nvSpPr>
        <p:spPr>
          <a:xfrm>
            <a:off x="4122914" y="533400"/>
            <a:ext cx="4944885" cy="4937287"/>
          </a:xfrm>
          <a:prstGeom prst="rect">
            <a:avLst/>
          </a:prstGeom>
        </p:spPr>
        <p:txBody>
          <a:bodyPr vert="horz" lIns="91440" tIns="45720" rIns="91440" bIns="45720" rtlCol="0">
            <a:normAutofit/>
          </a:bodyPr>
          <a:lstStyle/>
          <a:p>
            <a:pPr marL="402336" indent="-342900" defTabSz="914400">
              <a:lnSpc>
                <a:spcPct val="112000"/>
              </a:lnSpc>
              <a:spcBef>
                <a:spcPts val="900"/>
              </a:spcBef>
              <a:buFont typeface="Wingdings" panose="05000000000000000000" pitchFamily="2" charset="2"/>
              <a:buChar char="§"/>
            </a:pPr>
            <a:r>
              <a:rPr lang="en-US" sz="2200" dirty="0">
                <a:solidFill>
                  <a:schemeClr val="tx1">
                    <a:lumMod val="85000"/>
                    <a:lumOff val="15000"/>
                  </a:schemeClr>
                </a:solidFill>
              </a:rPr>
              <a:t>Once you have submitted your timesheet </a:t>
            </a:r>
            <a:r>
              <a:rPr lang="en-US" sz="2200" b="1" dirty="0">
                <a:solidFill>
                  <a:schemeClr val="tx1">
                    <a:lumMod val="85000"/>
                    <a:lumOff val="15000"/>
                  </a:schemeClr>
                </a:solidFill>
              </a:rPr>
              <a:t>and it has processed overnight</a:t>
            </a:r>
            <a:r>
              <a:rPr lang="en-US" sz="2200" dirty="0">
                <a:solidFill>
                  <a:schemeClr val="tx1">
                    <a:lumMod val="85000"/>
                    <a:lumOff val="15000"/>
                  </a:schemeClr>
                </a:solidFill>
              </a:rPr>
              <a:t>, you may view your hours and the status of your timesheet through the </a:t>
            </a:r>
            <a:r>
              <a:rPr lang="en-US" sz="2200" u="sng" dirty="0">
                <a:solidFill>
                  <a:schemeClr val="tx1">
                    <a:lumMod val="85000"/>
                    <a:lumOff val="15000"/>
                  </a:schemeClr>
                </a:solidFill>
              </a:rPr>
              <a:t>Payable Time Detail</a:t>
            </a:r>
            <a:r>
              <a:rPr lang="en-US" sz="2200" dirty="0">
                <a:solidFill>
                  <a:schemeClr val="tx1">
                    <a:lumMod val="85000"/>
                    <a:lumOff val="15000"/>
                  </a:schemeClr>
                </a:solidFill>
              </a:rPr>
              <a:t> link.</a:t>
            </a:r>
          </a:p>
          <a:p>
            <a:pPr marL="402336" indent="-342900" defTabSz="914400">
              <a:lnSpc>
                <a:spcPct val="112000"/>
              </a:lnSpc>
              <a:spcBef>
                <a:spcPts val="900"/>
              </a:spcBef>
              <a:buFont typeface="Wingdings" panose="05000000000000000000" pitchFamily="2" charset="2"/>
              <a:buChar char="§"/>
            </a:pPr>
            <a:r>
              <a:rPr lang="en-US" sz="2200" dirty="0">
                <a:solidFill>
                  <a:schemeClr val="tx1">
                    <a:lumMod val="85000"/>
                    <a:lumOff val="15000"/>
                  </a:schemeClr>
                </a:solidFill>
              </a:rPr>
              <a:t>This is how you will be able to see if your supervisor has approved your timesheet.  </a:t>
            </a:r>
          </a:p>
        </p:txBody>
      </p:sp>
    </p:spTree>
    <p:extLst>
      <p:ext uri="{BB962C8B-B14F-4D97-AF65-F5344CB8AC3E}">
        <p14:creationId xmlns:p14="http://schemas.microsoft.com/office/powerpoint/2010/main" val="2833372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C2AA3C-575F-41E9-9B41-E442DB44A737}" type="slidenum">
              <a:rPr lang="en-US" smtClean="0"/>
              <a:pPr/>
              <a:t>12</a:t>
            </a:fld>
            <a:endParaRPr lang="en-US" dirty="0"/>
          </a:p>
        </p:txBody>
      </p:sp>
      <p:sp>
        <p:nvSpPr>
          <p:cNvPr id="11" name="Text Placeholder 10">
            <a:extLst>
              <a:ext uri="{FF2B5EF4-FFF2-40B4-BE49-F238E27FC236}">
                <a16:creationId xmlns:a16="http://schemas.microsoft.com/office/drawing/2014/main" id="{6F2ACCD9-7E6F-46FF-BB6D-58ED6C919805}"/>
              </a:ext>
            </a:extLst>
          </p:cNvPr>
          <p:cNvSpPr>
            <a:spLocks noGrp="1"/>
          </p:cNvSpPr>
          <p:nvPr>
            <p:ph type="body" idx="4294967295"/>
          </p:nvPr>
        </p:nvSpPr>
        <p:spPr>
          <a:xfrm>
            <a:off x="659168" y="152838"/>
            <a:ext cx="8359775" cy="1231900"/>
          </a:xfrm>
        </p:spPr>
        <p:txBody>
          <a:bodyPr>
            <a:noAutofit/>
          </a:bodyPr>
          <a:lstStyle/>
          <a:p>
            <a:pPr marL="0" indent="0" algn="l">
              <a:buNone/>
            </a:pPr>
            <a:r>
              <a:rPr lang="en-US" sz="2200" i="0" dirty="0"/>
              <a:t>Login to CORE-CT (see previous slides if necessary).  The Home page displays. Click on </a:t>
            </a:r>
            <a:r>
              <a:rPr lang="en-US" sz="2200" i="0" u="sng" dirty="0"/>
              <a:t>Payable Time Detail </a:t>
            </a:r>
            <a:r>
              <a:rPr lang="en-US" sz="2200" i="0" dirty="0"/>
              <a:t>under the Time and Labor Menu.</a:t>
            </a:r>
          </a:p>
        </p:txBody>
      </p:sp>
      <p:grpSp>
        <p:nvGrpSpPr>
          <p:cNvPr id="6" name="Group 2"/>
          <p:cNvGrpSpPr>
            <a:grpSpLocks/>
          </p:cNvGrpSpPr>
          <p:nvPr/>
        </p:nvGrpSpPr>
        <p:grpSpPr bwMode="auto">
          <a:xfrm>
            <a:off x="687031" y="1384738"/>
            <a:ext cx="7825664" cy="4765037"/>
            <a:chOff x="105590975" y="107868974"/>
            <a:chExt cx="5985510" cy="3748532"/>
          </a:xfrm>
        </p:grpSpPr>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r="33879" b="22359"/>
            <a:stretch>
              <a:fillRect/>
            </a:stretch>
          </p:blipFill>
          <p:spPr bwMode="auto">
            <a:xfrm>
              <a:off x="105590975" y="107868974"/>
              <a:ext cx="5985510" cy="3748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7" name="Group 4"/>
            <p:cNvGrpSpPr>
              <a:grpSpLocks/>
            </p:cNvGrpSpPr>
            <p:nvPr/>
          </p:nvGrpSpPr>
          <p:grpSpPr bwMode="auto">
            <a:xfrm>
              <a:off x="108819315" y="110369667"/>
              <a:ext cx="1282700" cy="107950"/>
              <a:chOff x="108813600" y="108813600"/>
              <a:chExt cx="2743200" cy="2743200"/>
            </a:xfrm>
          </p:grpSpPr>
          <p:sp>
            <p:nvSpPr>
              <p:cNvPr id="8" name="Rectangle 5"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Rectangle 6"/>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C2AA3C-575F-41E9-9B41-E442DB44A737}" type="slidenum">
              <a:rPr lang="en-US" smtClean="0"/>
              <a:pPr/>
              <a:t>13</a:t>
            </a:fld>
            <a:endParaRPr lang="en-US" dirty="0"/>
          </a:p>
        </p:txBody>
      </p:sp>
      <p:sp>
        <p:nvSpPr>
          <p:cNvPr id="6" name="Text Placeholder 5">
            <a:extLst>
              <a:ext uri="{FF2B5EF4-FFF2-40B4-BE49-F238E27FC236}">
                <a16:creationId xmlns:a16="http://schemas.microsoft.com/office/drawing/2014/main" id="{FFD9F3CB-A7DD-471A-A7C1-A20526A6638B}"/>
              </a:ext>
            </a:extLst>
          </p:cNvPr>
          <p:cNvSpPr>
            <a:spLocks noGrp="1"/>
          </p:cNvSpPr>
          <p:nvPr>
            <p:ph type="body" idx="4294967295"/>
          </p:nvPr>
        </p:nvSpPr>
        <p:spPr>
          <a:xfrm>
            <a:off x="584529" y="170781"/>
            <a:ext cx="8389937" cy="1379537"/>
          </a:xfrm>
        </p:spPr>
        <p:txBody>
          <a:bodyPr>
            <a:noAutofit/>
          </a:bodyPr>
          <a:lstStyle/>
          <a:p>
            <a:pPr marL="0" indent="0" algn="l">
              <a:buNone/>
            </a:pPr>
            <a:r>
              <a:rPr lang="en-US" sz="2200" i="0" dirty="0"/>
              <a:t>Click on the </a:t>
            </a:r>
            <a:r>
              <a:rPr lang="en-US" sz="2200" i="0" u="sng" dirty="0"/>
              <a:t>calendar</a:t>
            </a:r>
            <a:r>
              <a:rPr lang="en-US" sz="2200" i="0" dirty="0"/>
              <a:t> next to the Start Date and select the first day of the pay period (Friday after Pay Day).  Click on the </a:t>
            </a:r>
            <a:r>
              <a:rPr lang="en-US" sz="2200" i="0" u="sng" dirty="0"/>
              <a:t>calendar</a:t>
            </a:r>
            <a:r>
              <a:rPr lang="en-US" sz="2200" i="0" dirty="0"/>
              <a:t> next to the End Date and select the last day of the pay period (Pay Day Thursday).  Then click the </a:t>
            </a:r>
            <a:r>
              <a:rPr lang="en-US" sz="2200" i="0" u="sng" dirty="0"/>
              <a:t>Get Rows</a:t>
            </a:r>
            <a:r>
              <a:rPr lang="en-US" sz="2200" i="0" dirty="0"/>
              <a:t> button.</a:t>
            </a:r>
          </a:p>
        </p:txBody>
      </p:sp>
      <p:grpSp>
        <p:nvGrpSpPr>
          <p:cNvPr id="9" name="Group 33"/>
          <p:cNvGrpSpPr>
            <a:grpSpLocks/>
          </p:cNvGrpSpPr>
          <p:nvPr/>
        </p:nvGrpSpPr>
        <p:grpSpPr bwMode="auto">
          <a:xfrm>
            <a:off x="1219200" y="1550318"/>
            <a:ext cx="6705600" cy="4852416"/>
            <a:chOff x="105870375" y="108623695"/>
            <a:chExt cx="5238843" cy="3790968"/>
          </a:xfrm>
        </p:grpSpPr>
        <p:pic>
          <p:nvPicPr>
            <p:cNvPr id="15394" name="Picture 34"/>
            <p:cNvPicPr>
              <a:picLocks noChangeAspect="1" noChangeArrowheads="1"/>
            </p:cNvPicPr>
            <p:nvPr/>
          </p:nvPicPr>
          <p:blipFill>
            <a:blip r:embed="rId3">
              <a:extLst>
                <a:ext uri="{28A0092B-C50C-407E-A947-70E740481C1C}">
                  <a14:useLocalDpi xmlns:a14="http://schemas.microsoft.com/office/drawing/2010/main" val="0"/>
                </a:ext>
              </a:extLst>
            </a:blip>
            <a:srcRect t="13394" r="42126" b="8083"/>
            <a:stretch>
              <a:fillRect/>
            </a:stretch>
          </p:blipFill>
          <p:spPr bwMode="auto">
            <a:xfrm>
              <a:off x="105870375" y="108623695"/>
              <a:ext cx="5238843" cy="3790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10" name="Group 35"/>
            <p:cNvGrpSpPr>
              <a:grpSpLocks/>
            </p:cNvGrpSpPr>
            <p:nvPr/>
          </p:nvGrpSpPr>
          <p:grpSpPr bwMode="auto">
            <a:xfrm>
              <a:off x="106360611" y="109744866"/>
              <a:ext cx="1906859" cy="189570"/>
              <a:chOff x="108813600" y="108813600"/>
              <a:chExt cx="2743200" cy="2743200"/>
            </a:xfrm>
          </p:grpSpPr>
          <p:sp>
            <p:nvSpPr>
              <p:cNvPr id="11" name="Rectangle 36"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Rectangle 37"/>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cxnSp>
          <p:nvCxnSpPr>
            <p:cNvPr id="15398" name="AutoShape 38"/>
            <p:cNvCxnSpPr>
              <a:cxnSpLocks noChangeShapeType="1"/>
            </p:cNvCxnSpPr>
            <p:nvPr/>
          </p:nvCxnSpPr>
          <p:spPr bwMode="auto">
            <a:xfrm>
              <a:off x="107988411" y="109638791"/>
              <a:ext cx="156117" cy="167268"/>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99" name="AutoShape 39"/>
            <p:cNvCxnSpPr>
              <a:cxnSpLocks noChangeShapeType="1"/>
            </p:cNvCxnSpPr>
            <p:nvPr/>
          </p:nvCxnSpPr>
          <p:spPr bwMode="auto">
            <a:xfrm>
              <a:off x="106853774" y="109652729"/>
              <a:ext cx="156117" cy="167268"/>
            </a:xfrm>
            <a:prstGeom prst="straightConnector1">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400" name="AutoShape 40"/>
            <p:cNvCxnSpPr>
              <a:cxnSpLocks noChangeShapeType="1"/>
            </p:cNvCxnSpPr>
            <p:nvPr/>
          </p:nvCxnSpPr>
          <p:spPr bwMode="auto">
            <a:xfrm>
              <a:off x="108495790" y="109622062"/>
              <a:ext cx="156117" cy="167268"/>
            </a:xfrm>
            <a:prstGeom prst="straightConnector1">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C2AA3C-575F-41E9-9B41-E442DB44A737}" type="slidenum">
              <a:rPr lang="en-US" smtClean="0"/>
              <a:pPr/>
              <a:t>14</a:t>
            </a:fld>
            <a:endParaRPr lang="en-US" dirty="0"/>
          </a:p>
        </p:txBody>
      </p:sp>
      <p:sp>
        <p:nvSpPr>
          <p:cNvPr id="7" name="Text Placeholder 6">
            <a:extLst>
              <a:ext uri="{FF2B5EF4-FFF2-40B4-BE49-F238E27FC236}">
                <a16:creationId xmlns:a16="http://schemas.microsoft.com/office/drawing/2014/main" id="{DA378DF7-AF01-41F4-B98E-C3997F34DFB8}"/>
              </a:ext>
            </a:extLst>
          </p:cNvPr>
          <p:cNvSpPr>
            <a:spLocks noGrp="1"/>
          </p:cNvSpPr>
          <p:nvPr>
            <p:ph type="body" idx="4294967295"/>
          </p:nvPr>
        </p:nvSpPr>
        <p:spPr>
          <a:xfrm>
            <a:off x="570536" y="152838"/>
            <a:ext cx="8421064" cy="1382256"/>
          </a:xfrm>
        </p:spPr>
        <p:txBody>
          <a:bodyPr>
            <a:noAutofit/>
          </a:bodyPr>
          <a:lstStyle/>
          <a:p>
            <a:pPr marL="0" indent="0" algn="l">
              <a:buNone/>
            </a:pPr>
            <a:r>
              <a:rPr lang="en-US" sz="2200" i="0" dirty="0"/>
              <a:t>Verify that all hours submitted are listed on the Payable Time Detail.  A status of “Needs Approval” indicates your supervisor has not yet approved your timesheet. Once the timesheet has been approved the status should reflect “Approved – Goes to Payroll”.</a:t>
            </a:r>
          </a:p>
        </p:txBody>
      </p:sp>
      <p:grpSp>
        <p:nvGrpSpPr>
          <p:cNvPr id="11" name="Group 8"/>
          <p:cNvGrpSpPr>
            <a:grpSpLocks/>
          </p:cNvGrpSpPr>
          <p:nvPr/>
        </p:nvGrpSpPr>
        <p:grpSpPr bwMode="auto">
          <a:xfrm>
            <a:off x="786360" y="1828800"/>
            <a:ext cx="7571279" cy="4091170"/>
            <a:chOff x="105889905" y="110548126"/>
            <a:chExt cx="5261146" cy="2843114"/>
          </a:xfrm>
        </p:grpSpPr>
        <p:pic>
          <p:nvPicPr>
            <p:cNvPr id="16393" name="Picture 9"/>
            <p:cNvPicPr>
              <a:picLocks noChangeAspect="1" noChangeArrowheads="1"/>
            </p:cNvPicPr>
            <p:nvPr/>
          </p:nvPicPr>
          <p:blipFill>
            <a:blip r:embed="rId3">
              <a:extLst>
                <a:ext uri="{28A0092B-C50C-407E-A947-70E740481C1C}">
                  <a14:useLocalDpi xmlns:a14="http://schemas.microsoft.com/office/drawing/2010/main" val="0"/>
                </a:ext>
              </a:extLst>
            </a:blip>
            <a:srcRect t="41110" r="41881"/>
            <a:stretch>
              <a:fillRect/>
            </a:stretch>
          </p:blipFill>
          <p:spPr bwMode="auto">
            <a:xfrm>
              <a:off x="105889905" y="110548126"/>
              <a:ext cx="5261146" cy="2843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Rectangle 11" hidden="1"/>
            <p:cNvSpPr>
              <a:spLocks noChangeArrowheads="1"/>
            </p:cNvSpPr>
            <p:nvPr/>
          </p:nvSpPr>
          <p:spPr bwMode="auto">
            <a:xfrm>
              <a:off x="106529202" y="111372945"/>
              <a:ext cx="925551" cy="128238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6200" y="1143000"/>
            <a:ext cx="3200400" cy="4114800"/>
          </a:xfrm>
        </p:spPr>
        <p:txBody>
          <a:bodyPr anchor="ctr">
            <a:normAutofit/>
          </a:bodyPr>
          <a:lstStyle/>
          <a:p>
            <a:r>
              <a:rPr lang="en-US" sz="4700" i="1" dirty="0">
                <a:solidFill>
                  <a:schemeClr val="bg2"/>
                </a:solidFill>
                <a:latin typeface="Century Schoolbook" panose="02040604050505020304" pitchFamily="18" charset="0"/>
              </a:rPr>
              <a:t>Overall Reminders about Core-CT Self Service</a:t>
            </a:r>
          </a:p>
        </p:txBody>
      </p:sp>
      <p:sp>
        <p:nvSpPr>
          <p:cNvPr id="11" name="Rectangle 10">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149090" y="685800"/>
            <a:ext cx="4918710" cy="5368160"/>
          </a:xfrm>
        </p:spPr>
        <p:txBody>
          <a:bodyPr anchor="ctr">
            <a:noAutofit/>
          </a:bodyPr>
          <a:lstStyle/>
          <a:p>
            <a:r>
              <a:rPr lang="en-US" sz="1600" dirty="0"/>
              <a:t>You must submit all hours worked on a timesheet every pay period by 8 pm on the Thursday of pay week.</a:t>
            </a:r>
          </a:p>
          <a:p>
            <a:pPr>
              <a:spcAft>
                <a:spcPts val="600"/>
              </a:spcAft>
            </a:pPr>
            <a:r>
              <a:rPr lang="en-US" sz="1600" dirty="0"/>
              <a:t>Report all time worked on your timesheet in increments of .25. You may enter hours worked at the end of your shift each day.</a:t>
            </a:r>
          </a:p>
          <a:p>
            <a:pPr>
              <a:spcAft>
                <a:spcPts val="600"/>
              </a:spcAft>
            </a:pPr>
            <a:r>
              <a:rPr lang="en-US" sz="1600" dirty="0"/>
              <a:t>It is </a:t>
            </a:r>
            <a:r>
              <a:rPr lang="en-US" sz="1600" b="1" dirty="0"/>
              <a:t>your responsibility</a:t>
            </a:r>
            <a:r>
              <a:rPr lang="en-US" sz="1600" dirty="0"/>
              <a:t> to enter </a:t>
            </a:r>
            <a:r>
              <a:rPr lang="en-US" sz="1600" u="sng" dirty="0"/>
              <a:t>all hours</a:t>
            </a:r>
            <a:r>
              <a:rPr lang="en-US" sz="1600" dirty="0"/>
              <a:t> worked on your timesheet </a:t>
            </a:r>
            <a:r>
              <a:rPr lang="en-US" sz="1600" b="1" dirty="0"/>
              <a:t>by 8 pm on the Thursday of the pay week</a:t>
            </a:r>
            <a:r>
              <a:rPr lang="en-US" sz="1600" dirty="0"/>
              <a:t> and to make sure that your supervisor approves it by the close of business on the Friday of the pay week.</a:t>
            </a:r>
          </a:p>
          <a:p>
            <a:pPr>
              <a:spcAft>
                <a:spcPts val="600"/>
              </a:spcAft>
            </a:pPr>
            <a:r>
              <a:rPr lang="en-US" sz="1600" dirty="0"/>
              <a:t>We suggest that you set a recurring reminder on your Outlook calendar, or on your cell phone, for every other Thursday (Pay Day) to submit your timesheet.</a:t>
            </a:r>
          </a:p>
          <a:p>
            <a:r>
              <a:rPr lang="en-US" sz="1600" dirty="0"/>
              <a:t>We suggest that you add the Core-CT log-in page to your favorites on your desktop.</a:t>
            </a:r>
          </a:p>
          <a:p>
            <a:r>
              <a:rPr lang="en-US" sz="1600" dirty="0"/>
              <a:t>Core-CT hours of operation are 4:00 am to 8:00 pm Monday-Sunday</a:t>
            </a:r>
          </a:p>
          <a:p>
            <a:r>
              <a:rPr lang="en-US" sz="1600" dirty="0"/>
              <a:t>Core-CT is not available after 2 p.m. every other Thursday (“The non pay day”) due to payroll processing. </a:t>
            </a:r>
          </a:p>
        </p:txBody>
      </p:sp>
      <p:sp>
        <p:nvSpPr>
          <p:cNvPr id="4" name="Slide Number Placeholder 3"/>
          <p:cNvSpPr>
            <a:spLocks noGrp="1"/>
          </p:cNvSpPr>
          <p:nvPr>
            <p:ph type="sldNum" sz="quarter" idx="12"/>
          </p:nvPr>
        </p:nvSpPr>
        <p:spPr>
          <a:xfrm>
            <a:off x="7104552" y="6453386"/>
            <a:ext cx="1197219" cy="404614"/>
          </a:xfrm>
        </p:spPr>
        <p:txBody>
          <a:bodyPr>
            <a:normAutofit/>
          </a:bodyPr>
          <a:lstStyle/>
          <a:p>
            <a:pPr>
              <a:spcAft>
                <a:spcPts val="600"/>
              </a:spcAft>
            </a:pPr>
            <a:fld id="{0CC2AA3C-575F-41E9-9B41-E442DB44A737}" type="slidenum">
              <a:rPr lang="en-US"/>
              <a:pPr>
                <a:spcAft>
                  <a:spcPts val="600"/>
                </a:spcAft>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1" y="313417"/>
            <a:ext cx="8000998" cy="936991"/>
          </a:xfrm>
        </p:spPr>
        <p:txBody>
          <a:bodyPr anchor="ctr">
            <a:normAutofit/>
          </a:bodyPr>
          <a:lstStyle/>
          <a:p>
            <a:r>
              <a:rPr lang="en-US" i="1" dirty="0">
                <a:latin typeface="Century Schoolbook" panose="02040604050505020304" pitchFamily="18" charset="0"/>
              </a:rPr>
              <a:t>For Assistance….</a:t>
            </a:r>
          </a:p>
        </p:txBody>
      </p:sp>
      <p:graphicFrame>
        <p:nvGraphicFramePr>
          <p:cNvPr id="17" name="Content Placeholder 2">
            <a:extLst>
              <a:ext uri="{FF2B5EF4-FFF2-40B4-BE49-F238E27FC236}">
                <a16:creationId xmlns:a16="http://schemas.microsoft.com/office/drawing/2014/main" id="{B8E9D7E8-DF27-4B54-B959-27F2C9A66E1C}"/>
              </a:ext>
            </a:extLst>
          </p:cNvPr>
          <p:cNvGraphicFramePr>
            <a:graphicFrameLocks noGrp="1"/>
          </p:cNvGraphicFramePr>
          <p:nvPr>
            <p:ph idx="1"/>
            <p:extLst>
              <p:ext uri="{D42A27DB-BD31-4B8C-83A1-F6EECF244321}">
                <p14:modId xmlns:p14="http://schemas.microsoft.com/office/powerpoint/2010/main" val="25729423"/>
              </p:ext>
            </p:extLst>
          </p:nvPr>
        </p:nvGraphicFramePr>
        <p:xfrm>
          <a:off x="787084" y="1822280"/>
          <a:ext cx="8001000" cy="3811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360032" y="6375158"/>
            <a:ext cx="355915" cy="338849"/>
          </a:xfrm>
        </p:spPr>
        <p:txBody>
          <a:bodyPr>
            <a:normAutofit/>
          </a:bodyPr>
          <a:lstStyle/>
          <a:p>
            <a:pPr>
              <a:spcAft>
                <a:spcPts val="600"/>
              </a:spcAft>
            </a:pPr>
            <a:fld id="{0CC2AA3C-575F-41E9-9B41-E442DB44A737}" type="slidenum">
              <a:rPr lang="en-US" smtClean="0"/>
              <a:pPr>
                <a:spcAft>
                  <a:spcPts val="600"/>
                </a:spcAft>
              </a:pPr>
              <a:t>16</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2891790" cy="2157884"/>
          </a:xfrm>
        </p:spPr>
        <p:txBody>
          <a:bodyPr vert="horz" lIns="91440" tIns="45720" rIns="91440" bIns="45720" rtlCol="0" anchor="b">
            <a:normAutofit/>
          </a:bodyPr>
          <a:lstStyle/>
          <a:p>
            <a:pPr algn="l" defTabSz="914400"/>
            <a:r>
              <a:rPr lang="en-US" sz="4200" i="1" dirty="0">
                <a:latin typeface="Century Schoolbook" panose="02040604050505020304" pitchFamily="18" charset="0"/>
              </a:rPr>
              <a:t>How to Log In to Core-CT</a:t>
            </a:r>
          </a:p>
        </p:txBody>
      </p:sp>
      <p:sp>
        <p:nvSpPr>
          <p:cNvPr id="5" name="Slide Number Placeholder 4"/>
          <p:cNvSpPr>
            <a:spLocks noGrp="1"/>
          </p:cNvSpPr>
          <p:nvPr>
            <p:ph type="sldNum" sz="quarter" idx="12"/>
          </p:nvPr>
        </p:nvSpPr>
        <p:spPr/>
        <p:txBody>
          <a:bodyPr vert="horz" lIns="91440" tIns="45720" rIns="91440" bIns="45720" rtlCol="0" anchor="ctr">
            <a:normAutofit/>
          </a:bodyPr>
          <a:lstStyle/>
          <a:p>
            <a:pPr>
              <a:spcAft>
                <a:spcPts val="600"/>
              </a:spcAft>
            </a:pPr>
            <a:fld id="{0CC2AA3C-575F-41E9-9B41-E442DB44A737}" type="slidenum">
              <a:rPr lang="en-US" sz="1200" smtClean="0"/>
              <a:pPr>
                <a:spcAft>
                  <a:spcPts val="600"/>
                </a:spcAft>
              </a:pPr>
              <a:t>2</a:t>
            </a:fld>
            <a:endParaRPr lang="en-US" sz="1200"/>
          </a:p>
        </p:txBody>
      </p:sp>
      <p:sp>
        <p:nvSpPr>
          <p:cNvPr id="9" name="TextBox 8"/>
          <p:cNvSpPr txBox="1"/>
          <p:nvPr/>
        </p:nvSpPr>
        <p:spPr>
          <a:xfrm>
            <a:off x="4190999" y="533400"/>
            <a:ext cx="4572001" cy="4953001"/>
          </a:xfrm>
          <a:prstGeom prst="rect">
            <a:avLst/>
          </a:prstGeom>
        </p:spPr>
        <p:txBody>
          <a:bodyPr vert="horz" lIns="91440" tIns="45720" rIns="91440" bIns="45720" rtlCol="0">
            <a:normAutofit/>
          </a:bodyPr>
          <a:lstStyle/>
          <a:p>
            <a:pPr marL="516636" indent="-342900" defTabSz="914400">
              <a:lnSpc>
                <a:spcPct val="112000"/>
              </a:lnSpc>
              <a:spcBef>
                <a:spcPts val="900"/>
              </a:spcBef>
              <a:spcAft>
                <a:spcPts val="600"/>
              </a:spcAft>
              <a:buFont typeface="Wingdings" panose="05000000000000000000" pitchFamily="2" charset="2"/>
              <a:buChar char="§"/>
            </a:pPr>
            <a:r>
              <a:rPr lang="en-US" sz="2200" dirty="0">
                <a:solidFill>
                  <a:schemeClr val="tx1">
                    <a:lumMod val="85000"/>
                    <a:lumOff val="15000"/>
                  </a:schemeClr>
                </a:solidFill>
                <a:cs typeface="Arial" panose="020B0604020202020204" pitchFamily="34" charset="0"/>
              </a:rPr>
              <a:t>This is a web-based system that can be accessed at:  </a:t>
            </a:r>
            <a:r>
              <a:rPr lang="en-US" sz="2200" dirty="0">
                <a:solidFill>
                  <a:schemeClr val="tx1">
                    <a:lumMod val="85000"/>
                    <a:lumOff val="15000"/>
                  </a:schemeClr>
                </a:solidFill>
                <a:cs typeface="Arial" panose="020B0604020202020204" pitchFamily="34" charset="0"/>
                <a:hlinkClick r:id="rId3"/>
              </a:rPr>
              <a:t>http://www.core-ct.state.ct.us</a:t>
            </a:r>
            <a:endParaRPr lang="en-US" sz="2200" dirty="0">
              <a:solidFill>
                <a:schemeClr val="tx1">
                  <a:lumMod val="85000"/>
                  <a:lumOff val="15000"/>
                </a:schemeClr>
              </a:solidFill>
              <a:cs typeface="Arial" panose="020B0604020202020204" pitchFamily="34" charset="0"/>
            </a:endParaRPr>
          </a:p>
          <a:p>
            <a:pPr marL="516636" indent="-342900" defTabSz="914400">
              <a:lnSpc>
                <a:spcPct val="112000"/>
              </a:lnSpc>
              <a:spcBef>
                <a:spcPts val="900"/>
              </a:spcBef>
              <a:spcAft>
                <a:spcPts val="600"/>
              </a:spcAft>
              <a:buFont typeface="Wingdings" panose="05000000000000000000" pitchFamily="2" charset="2"/>
              <a:buChar char="§"/>
            </a:pPr>
            <a:r>
              <a:rPr lang="en-US" sz="2200" dirty="0">
                <a:solidFill>
                  <a:schemeClr val="tx1">
                    <a:lumMod val="85000"/>
                    <a:lumOff val="15000"/>
                  </a:schemeClr>
                </a:solidFill>
                <a:cs typeface="Arial" panose="020B0604020202020204" pitchFamily="34" charset="0"/>
              </a:rPr>
              <a:t>Your Username is your 6-digit State of Connecticut Employee ID that is listed on your biweekly paycheck or advice of deposit form.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B82B01-C8EC-40B3-9B40-B108B66BBBC0}"/>
              </a:ext>
            </a:extLst>
          </p:cNvPr>
          <p:cNvSpPr>
            <a:spLocks noGrp="1"/>
          </p:cNvSpPr>
          <p:nvPr>
            <p:ph idx="1"/>
          </p:nvPr>
        </p:nvSpPr>
        <p:spPr>
          <a:xfrm>
            <a:off x="609600" y="159691"/>
            <a:ext cx="8153400" cy="754709"/>
          </a:xfrm>
        </p:spPr>
        <p:txBody>
          <a:bodyPr>
            <a:normAutofit fontScale="92500" lnSpcReduction="20000"/>
          </a:bodyPr>
          <a:lstStyle/>
          <a:p>
            <a:pPr algn="l">
              <a:buFont typeface="Wingdings" panose="05000000000000000000" pitchFamily="2" charset="2"/>
              <a:buChar char="§"/>
            </a:pPr>
            <a:r>
              <a:rPr lang="en-US" sz="2200" i="0" dirty="0">
                <a:cs typeface="Arial" panose="020B0604020202020204" pitchFamily="34" charset="0"/>
              </a:rPr>
              <a:t>Click on the link to Core-CT  </a:t>
            </a:r>
            <a:r>
              <a:rPr lang="en-US" sz="2200" i="0" dirty="0">
                <a:cs typeface="Arial" panose="020B0604020202020204" pitchFamily="34" charset="0"/>
                <a:hlinkClick r:id="rId2"/>
              </a:rPr>
              <a:t>http://www.core-ct.state.ct.us</a:t>
            </a:r>
            <a:endParaRPr lang="en-US" sz="2200" i="0" dirty="0">
              <a:cs typeface="Arial" panose="020B0604020202020204" pitchFamily="34" charset="0"/>
            </a:endParaRPr>
          </a:p>
          <a:p>
            <a:pPr algn="l">
              <a:buFont typeface="Wingdings" panose="05000000000000000000" pitchFamily="2" charset="2"/>
              <a:buChar char="§"/>
            </a:pPr>
            <a:r>
              <a:rPr lang="en-US" sz="2200" i="0" dirty="0">
                <a:cs typeface="Arial" panose="020B0604020202020204" pitchFamily="34" charset="0"/>
              </a:rPr>
              <a:t>Click Login on the left side of the page</a:t>
            </a:r>
          </a:p>
          <a:p>
            <a:endParaRPr lang="en-US" dirty="0"/>
          </a:p>
        </p:txBody>
      </p:sp>
      <p:sp>
        <p:nvSpPr>
          <p:cNvPr id="4" name="Slide Number Placeholder 3">
            <a:extLst>
              <a:ext uri="{FF2B5EF4-FFF2-40B4-BE49-F238E27FC236}">
                <a16:creationId xmlns:a16="http://schemas.microsoft.com/office/drawing/2014/main" id="{F7FAD56D-2D67-43DB-8E50-FE7430828113}"/>
              </a:ext>
            </a:extLst>
          </p:cNvPr>
          <p:cNvSpPr>
            <a:spLocks noGrp="1"/>
          </p:cNvSpPr>
          <p:nvPr>
            <p:ph type="sldNum" sz="quarter" idx="12"/>
          </p:nvPr>
        </p:nvSpPr>
        <p:spPr/>
        <p:txBody>
          <a:bodyPr/>
          <a:lstStyle/>
          <a:p>
            <a:fld id="{0CC2AA3C-575F-41E9-9B41-E442DB44A737}" type="slidenum">
              <a:rPr lang="en-US" smtClean="0"/>
              <a:pPr/>
              <a:t>3</a:t>
            </a:fld>
            <a:endParaRPr lang="en-US" dirty="0"/>
          </a:p>
        </p:txBody>
      </p:sp>
      <p:pic>
        <p:nvPicPr>
          <p:cNvPr id="1026" name="Picture 2" descr="image001">
            <a:extLst>
              <a:ext uri="{FF2B5EF4-FFF2-40B4-BE49-F238E27FC236}">
                <a16:creationId xmlns:a16="http://schemas.microsoft.com/office/drawing/2014/main" id="{7370BC45-07FB-43C0-BCF4-36ED826E5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30088"/>
            <a:ext cx="7848600" cy="490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31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40F620E-3694-45B2-ADFE-71ACE9C8DF35}"/>
              </a:ext>
            </a:extLst>
          </p:cNvPr>
          <p:cNvSpPr>
            <a:spLocks noGrp="1"/>
          </p:cNvSpPr>
          <p:nvPr>
            <p:ph idx="1"/>
          </p:nvPr>
        </p:nvSpPr>
        <p:spPr>
          <a:xfrm>
            <a:off x="685799" y="219075"/>
            <a:ext cx="7753629" cy="619125"/>
          </a:xfrm>
        </p:spPr>
        <p:txBody>
          <a:bodyPr>
            <a:noAutofit/>
          </a:bodyPr>
          <a:lstStyle/>
          <a:p>
            <a:pPr marL="0" indent="0" algn="l">
              <a:buNone/>
            </a:pPr>
            <a:r>
              <a:rPr lang="en-US" sz="2200" i="0" dirty="0">
                <a:cs typeface="Arial" panose="020B0604020202020204" pitchFamily="34" charset="0"/>
              </a:rPr>
              <a:t>Enter your username and password and click Sign In</a:t>
            </a:r>
          </a:p>
        </p:txBody>
      </p:sp>
      <p:sp>
        <p:nvSpPr>
          <p:cNvPr id="5" name="Slide Number Placeholder 4"/>
          <p:cNvSpPr>
            <a:spLocks noGrp="1"/>
          </p:cNvSpPr>
          <p:nvPr>
            <p:ph type="sldNum" sz="quarter" idx="12"/>
          </p:nvPr>
        </p:nvSpPr>
        <p:spPr/>
        <p:txBody>
          <a:bodyPr/>
          <a:lstStyle/>
          <a:p>
            <a:fld id="{0CC2AA3C-575F-41E9-9B41-E442DB44A737}" type="slidenum">
              <a:rPr lang="en-US" smtClean="0"/>
              <a:pPr/>
              <a:t>4</a:t>
            </a:fld>
            <a:endParaRPr lang="en-US" dirty="0"/>
          </a:p>
        </p:txBody>
      </p:sp>
      <p:pic>
        <p:nvPicPr>
          <p:cNvPr id="2050" name="Picture 2" descr="image002">
            <a:extLst>
              <a:ext uri="{FF2B5EF4-FFF2-40B4-BE49-F238E27FC236}">
                <a16:creationId xmlns:a16="http://schemas.microsoft.com/office/drawing/2014/main" id="{FB92819F-4A05-432E-8A9E-6743B92B6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04887"/>
            <a:ext cx="7753629"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07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392429-27D2-462A-BDA3-4C809F53AC71}"/>
              </a:ext>
            </a:extLst>
          </p:cNvPr>
          <p:cNvSpPr>
            <a:spLocks noGrp="1"/>
          </p:cNvSpPr>
          <p:nvPr>
            <p:ph type="title"/>
          </p:nvPr>
        </p:nvSpPr>
        <p:spPr/>
        <p:txBody>
          <a:bodyPr vert="horz" lIns="91440" tIns="45720" rIns="91440" bIns="45720" rtlCol="0" anchor="b">
            <a:normAutofit fontScale="90000"/>
          </a:bodyPr>
          <a:lstStyle/>
          <a:p>
            <a:pPr algn="l" defTabSz="914400"/>
            <a:r>
              <a:rPr lang="en-US" sz="4200" i="1" dirty="0">
                <a:latin typeface="Century Schoolbook" panose="02040604050505020304" pitchFamily="18" charset="0"/>
              </a:rPr>
              <a:t>How to Enter Your Timesheet in Core-CT</a:t>
            </a:r>
          </a:p>
        </p:txBody>
      </p:sp>
      <p:sp>
        <p:nvSpPr>
          <p:cNvPr id="5" name="Slide Number Placeholder 4"/>
          <p:cNvSpPr>
            <a:spLocks noGrp="1"/>
          </p:cNvSpPr>
          <p:nvPr>
            <p:ph type="sldNum" sz="quarter" idx="12"/>
          </p:nvPr>
        </p:nvSpPr>
        <p:spPr/>
        <p:txBody>
          <a:bodyPr vert="horz" lIns="91440" tIns="45720" rIns="91440" bIns="45720" rtlCol="0" anchor="ctr">
            <a:normAutofit/>
          </a:bodyPr>
          <a:lstStyle/>
          <a:p>
            <a:pPr>
              <a:spcAft>
                <a:spcPts val="600"/>
              </a:spcAft>
            </a:pPr>
            <a:fld id="{0CC2AA3C-575F-41E9-9B41-E442DB44A737}" type="slidenum">
              <a:rPr lang="en-US" sz="1200" smtClean="0"/>
              <a:pPr>
                <a:spcAft>
                  <a:spcPts val="600"/>
                </a:spcAft>
              </a:pPr>
              <a:t>5</a:t>
            </a:fld>
            <a:endParaRPr lang="en-US" sz="1200" dirty="0"/>
          </a:p>
        </p:txBody>
      </p:sp>
      <p:sp>
        <p:nvSpPr>
          <p:cNvPr id="37" name="TextBox 8"/>
          <p:cNvSpPr txBox="1"/>
          <p:nvPr/>
        </p:nvSpPr>
        <p:spPr>
          <a:xfrm>
            <a:off x="4214648" y="533400"/>
            <a:ext cx="4929352" cy="6705600"/>
          </a:xfrm>
          <a:prstGeom prst="rect">
            <a:avLst/>
          </a:prstGeom>
        </p:spPr>
        <p:txBody>
          <a:bodyPr vert="horz" lIns="91440" tIns="45720" rIns="91440" bIns="45720" rtlCol="0">
            <a:noAutofit/>
          </a:bodyPr>
          <a:lstStyle/>
          <a:p>
            <a:pPr marL="342900" indent="-342900">
              <a:lnSpc>
                <a:spcPct val="102000"/>
              </a:lnSpc>
              <a:buFont typeface="Wingdings" panose="05000000000000000000" pitchFamily="2" charset="2"/>
              <a:buChar char="§"/>
            </a:pPr>
            <a:r>
              <a:rPr lang="en-US" dirty="0">
                <a:cs typeface="Arial" panose="020B0604020202020204" pitchFamily="34" charset="0"/>
              </a:rPr>
              <a:t>Bi-weekly timesheets which include all hours must be submitted by the close of business on the Thursday of each pay week.</a:t>
            </a:r>
          </a:p>
          <a:p>
            <a:pPr marL="342900" indent="-342900">
              <a:lnSpc>
                <a:spcPct val="102000"/>
              </a:lnSpc>
              <a:buFont typeface="Wingdings" panose="05000000000000000000" pitchFamily="2" charset="2"/>
              <a:buChar char="§"/>
            </a:pPr>
            <a:r>
              <a:rPr lang="en-US" dirty="0">
                <a:cs typeface="Arial" panose="020B0604020202020204" pitchFamily="34" charset="0"/>
              </a:rPr>
              <a:t>Hours must be entered in increments of .25 (i.e. 5.25 hours, 5.50 hours, 5.75 hours) and can be submitted at the end of your shift each day.</a:t>
            </a:r>
          </a:p>
          <a:p>
            <a:pPr marL="800100" lvl="1" indent="-342900">
              <a:lnSpc>
                <a:spcPct val="102000"/>
              </a:lnSpc>
              <a:buFont typeface="Arial" panose="020B0604020202020204" pitchFamily="34" charset="0"/>
              <a:buChar char="•"/>
            </a:pPr>
            <a:r>
              <a:rPr lang="en-US" dirty="0">
                <a:cs typeface="Arial" panose="020B0604020202020204" pitchFamily="34" charset="0"/>
              </a:rPr>
              <a:t>Your supervisor must approve your timesheet by the close of business on the Friday of each pay week.</a:t>
            </a:r>
          </a:p>
          <a:p>
            <a:pPr marL="402336" indent="-342900" defTabSz="914400">
              <a:lnSpc>
                <a:spcPct val="112000"/>
              </a:lnSpc>
              <a:spcBef>
                <a:spcPts val="900"/>
              </a:spcBef>
              <a:spcAft>
                <a:spcPts val="600"/>
              </a:spcAft>
              <a:buFont typeface="Wingdings" panose="05000000000000000000" pitchFamily="2" charset="2"/>
              <a:buChar char="§"/>
            </a:pPr>
            <a:r>
              <a:rPr lang="en-US" dirty="0">
                <a:solidFill>
                  <a:schemeClr val="tx1">
                    <a:lumMod val="85000"/>
                    <a:lumOff val="15000"/>
                  </a:schemeClr>
                </a:solidFill>
              </a:rPr>
              <a:t>It is </a:t>
            </a:r>
            <a:r>
              <a:rPr lang="en-US" b="1" dirty="0">
                <a:solidFill>
                  <a:schemeClr val="tx1">
                    <a:lumMod val="85000"/>
                    <a:lumOff val="15000"/>
                  </a:schemeClr>
                </a:solidFill>
              </a:rPr>
              <a:t>your responsibility</a:t>
            </a:r>
            <a:r>
              <a:rPr lang="en-US" dirty="0">
                <a:solidFill>
                  <a:schemeClr val="tx1">
                    <a:lumMod val="85000"/>
                    <a:lumOff val="15000"/>
                  </a:schemeClr>
                </a:solidFill>
              </a:rPr>
              <a:t> to enter </a:t>
            </a:r>
            <a:r>
              <a:rPr lang="en-US" u="sng" dirty="0">
                <a:solidFill>
                  <a:schemeClr val="tx1">
                    <a:lumMod val="85000"/>
                    <a:lumOff val="15000"/>
                  </a:schemeClr>
                </a:solidFill>
              </a:rPr>
              <a:t>all hours</a:t>
            </a:r>
            <a:r>
              <a:rPr lang="en-US" dirty="0">
                <a:solidFill>
                  <a:schemeClr val="tx1">
                    <a:lumMod val="85000"/>
                    <a:lumOff val="15000"/>
                  </a:schemeClr>
                </a:solidFill>
              </a:rPr>
              <a:t> worked on your timesheet </a:t>
            </a:r>
            <a:r>
              <a:rPr lang="en-US" b="1" dirty="0">
                <a:solidFill>
                  <a:schemeClr val="tx1">
                    <a:lumMod val="85000"/>
                    <a:lumOff val="15000"/>
                  </a:schemeClr>
                </a:solidFill>
              </a:rPr>
              <a:t>by 8 pm on the Thursday of the pay week </a:t>
            </a:r>
            <a:r>
              <a:rPr lang="en-US" dirty="0">
                <a:solidFill>
                  <a:schemeClr val="tx1">
                    <a:lumMod val="85000"/>
                    <a:lumOff val="15000"/>
                  </a:schemeClr>
                </a:solidFill>
              </a:rPr>
              <a:t>and to make sure that your supervisor approves it by the close of business on the next day. </a:t>
            </a:r>
          </a:p>
          <a:p>
            <a:pPr marL="402336" indent="-342900" defTabSz="914400">
              <a:lnSpc>
                <a:spcPct val="112000"/>
              </a:lnSpc>
              <a:spcBef>
                <a:spcPts val="900"/>
              </a:spcBef>
              <a:spcAft>
                <a:spcPts val="600"/>
              </a:spcAft>
              <a:buFont typeface="Wingdings" panose="05000000000000000000" pitchFamily="2" charset="2"/>
              <a:buChar char="§"/>
            </a:pPr>
            <a:r>
              <a:rPr lang="en-US" dirty="0">
                <a:solidFill>
                  <a:schemeClr val="tx1">
                    <a:lumMod val="85000"/>
                    <a:lumOff val="15000"/>
                  </a:schemeClr>
                </a:solidFill>
              </a:rPr>
              <a:t>If you don’t submit a timesheet and make sure that it is approved by your supervisor then a paycheck will not be generated.</a:t>
            </a:r>
          </a:p>
        </p:txBody>
      </p:sp>
    </p:spTree>
    <p:extLst>
      <p:ext uri="{BB962C8B-B14F-4D97-AF65-F5344CB8AC3E}">
        <p14:creationId xmlns:p14="http://schemas.microsoft.com/office/powerpoint/2010/main" val="171143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457200"/>
            <a:ext cx="3825240" cy="5791200"/>
          </a:xfrm>
        </p:spPr>
        <p:txBody>
          <a:bodyPr anchor="ctr">
            <a:normAutofit/>
          </a:bodyPr>
          <a:lstStyle/>
          <a:p>
            <a:r>
              <a:rPr lang="en-US" sz="4700" i="1" dirty="0">
                <a:solidFill>
                  <a:schemeClr val="bg2"/>
                </a:solidFill>
                <a:latin typeface="Century Schoolbook" panose="02040604050505020304" pitchFamily="18" charset="0"/>
              </a:rPr>
              <a:t>Important things to remember …</a:t>
            </a:r>
          </a:p>
        </p:txBody>
      </p:sp>
      <p:sp>
        <p:nvSpPr>
          <p:cNvPr id="11" name="Rectangle 10">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Content Placeholder 2"/>
          <p:cNvSpPr>
            <a:spLocks noGrp="1"/>
          </p:cNvSpPr>
          <p:nvPr>
            <p:ph idx="1"/>
          </p:nvPr>
        </p:nvSpPr>
        <p:spPr>
          <a:xfrm>
            <a:off x="4267200" y="457200"/>
            <a:ext cx="4572000" cy="5638800"/>
          </a:xfrm>
        </p:spPr>
        <p:txBody>
          <a:bodyPr anchor="ctr">
            <a:noAutofit/>
          </a:bodyPr>
          <a:lstStyle/>
          <a:p>
            <a:r>
              <a:rPr lang="en-US" sz="1800" dirty="0"/>
              <a:t>Time must be submitted in a minimum of .25 hour increments.</a:t>
            </a:r>
          </a:p>
          <a:p>
            <a:r>
              <a:rPr lang="en-US" sz="1800" dirty="0"/>
              <a:t>It is </a:t>
            </a:r>
            <a:r>
              <a:rPr lang="en-US" sz="1800" b="1" i="1" u="sng" dirty="0"/>
              <a:t>STRONGLY RECOMMENDED </a:t>
            </a:r>
            <a:r>
              <a:rPr lang="en-US" sz="1800" dirty="0"/>
              <a:t>that you submit your time on a daily basis.</a:t>
            </a:r>
          </a:p>
          <a:p>
            <a:r>
              <a:rPr lang="en-US" sz="1800" dirty="0"/>
              <a:t>Before a timesheet can be approved it must be processed by the system overnight.</a:t>
            </a:r>
          </a:p>
          <a:p>
            <a:r>
              <a:rPr lang="en-US" sz="1800" dirty="0"/>
              <a:t>If a change is made to the timesheet it must be processed overnight again before it can be approved by your supervisor.</a:t>
            </a:r>
          </a:p>
          <a:p>
            <a:r>
              <a:rPr lang="en-US" sz="1800" dirty="0"/>
              <a:t>If you make a change to your timesheet after your supervisor has already approved your timesheet, you must inform your supervisor that a change has been made so that it can run through the nightly cycle and be approved again by your supervisor. </a:t>
            </a:r>
          </a:p>
        </p:txBody>
      </p:sp>
      <p:sp>
        <p:nvSpPr>
          <p:cNvPr id="4" name="Slide Number Placeholder 3"/>
          <p:cNvSpPr>
            <a:spLocks noGrp="1"/>
          </p:cNvSpPr>
          <p:nvPr>
            <p:ph type="sldNum" sz="quarter" idx="12"/>
          </p:nvPr>
        </p:nvSpPr>
        <p:spPr>
          <a:xfrm>
            <a:off x="7528120" y="6348248"/>
            <a:ext cx="1197219" cy="404614"/>
          </a:xfrm>
        </p:spPr>
        <p:txBody>
          <a:bodyPr>
            <a:normAutofit/>
          </a:bodyPr>
          <a:lstStyle/>
          <a:p>
            <a:pPr>
              <a:spcAft>
                <a:spcPts val="600"/>
              </a:spcAft>
            </a:pPr>
            <a:fld id="{0CC2AA3C-575F-41E9-9B41-E442DB44A737}" type="slidenum">
              <a:rPr lang="en-US"/>
              <a:pPr>
                <a:spcAft>
                  <a:spcPts val="600"/>
                </a:spcAft>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C2AA3C-575F-41E9-9B41-E442DB44A737}" type="slidenum">
              <a:rPr lang="en-US" smtClean="0"/>
              <a:pPr/>
              <a:t>7</a:t>
            </a:fld>
            <a:endParaRPr lang="en-US" dirty="0"/>
          </a:p>
        </p:txBody>
      </p:sp>
      <p:sp>
        <p:nvSpPr>
          <p:cNvPr id="11" name="Text Placeholder 10">
            <a:extLst>
              <a:ext uri="{FF2B5EF4-FFF2-40B4-BE49-F238E27FC236}">
                <a16:creationId xmlns:a16="http://schemas.microsoft.com/office/drawing/2014/main" id="{23526F16-FF24-436D-BA50-6DCE8FFF28E3}"/>
              </a:ext>
            </a:extLst>
          </p:cNvPr>
          <p:cNvSpPr>
            <a:spLocks noGrp="1"/>
          </p:cNvSpPr>
          <p:nvPr>
            <p:ph type="body" idx="4294967295"/>
          </p:nvPr>
        </p:nvSpPr>
        <p:spPr>
          <a:xfrm>
            <a:off x="572600" y="301307"/>
            <a:ext cx="8507413" cy="1114425"/>
          </a:xfrm>
        </p:spPr>
        <p:txBody>
          <a:bodyPr>
            <a:normAutofit/>
          </a:bodyPr>
          <a:lstStyle/>
          <a:p>
            <a:pPr marL="0" indent="0" algn="l">
              <a:buNone/>
            </a:pPr>
            <a:r>
              <a:rPr lang="en-US" sz="2200" i="0" dirty="0"/>
              <a:t>Login to CORE-CT (see previous slides if necessary).  The Home page displays. Click on </a:t>
            </a:r>
            <a:r>
              <a:rPr lang="en-US" sz="2200" i="0" u="sng" dirty="0"/>
              <a:t>Timesheet</a:t>
            </a:r>
            <a:r>
              <a:rPr lang="en-US" sz="2200" i="0" dirty="0"/>
              <a:t> under the Time and Labor Menu</a:t>
            </a:r>
            <a:r>
              <a:rPr lang="en-US" i="0" dirty="0"/>
              <a:t>.</a:t>
            </a:r>
          </a:p>
        </p:txBody>
      </p:sp>
      <p:grpSp>
        <p:nvGrpSpPr>
          <p:cNvPr id="6" name="Group 2"/>
          <p:cNvGrpSpPr>
            <a:grpSpLocks/>
          </p:cNvGrpSpPr>
          <p:nvPr/>
        </p:nvGrpSpPr>
        <p:grpSpPr bwMode="auto">
          <a:xfrm>
            <a:off x="838200" y="1536064"/>
            <a:ext cx="7467600" cy="4676658"/>
            <a:chOff x="106638725" y="107894374"/>
            <a:chExt cx="5985510" cy="3748532"/>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r="33879" b="22359"/>
            <a:stretch>
              <a:fillRect/>
            </a:stretch>
          </p:blipFill>
          <p:spPr bwMode="auto">
            <a:xfrm>
              <a:off x="106638725" y="107894374"/>
              <a:ext cx="5985510" cy="3748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7" name="Group 4"/>
            <p:cNvGrpSpPr>
              <a:grpSpLocks/>
            </p:cNvGrpSpPr>
            <p:nvPr/>
          </p:nvGrpSpPr>
          <p:grpSpPr bwMode="auto">
            <a:xfrm>
              <a:off x="109835315" y="110141067"/>
              <a:ext cx="1149350" cy="146050"/>
              <a:chOff x="108813600" y="108813600"/>
              <a:chExt cx="2743200" cy="2743200"/>
            </a:xfrm>
          </p:grpSpPr>
          <p:sp>
            <p:nvSpPr>
              <p:cNvPr id="8" name="Rectangle 5"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Rectangle 6"/>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CC2AA3C-575F-41E9-9B41-E442DB44A737}" type="slidenum">
              <a:rPr lang="en-US" smtClean="0"/>
              <a:pPr/>
              <a:t>8</a:t>
            </a:fld>
            <a:endParaRPr lang="en-US" dirty="0"/>
          </a:p>
        </p:txBody>
      </p:sp>
      <p:sp>
        <p:nvSpPr>
          <p:cNvPr id="6" name="Text Placeholder 5">
            <a:extLst>
              <a:ext uri="{FF2B5EF4-FFF2-40B4-BE49-F238E27FC236}">
                <a16:creationId xmlns:a16="http://schemas.microsoft.com/office/drawing/2014/main" id="{8187F145-B7E6-44BA-9D56-C32B1998EF38}"/>
              </a:ext>
            </a:extLst>
          </p:cNvPr>
          <p:cNvSpPr>
            <a:spLocks noGrp="1"/>
          </p:cNvSpPr>
          <p:nvPr>
            <p:ph type="body" idx="4294967295"/>
          </p:nvPr>
        </p:nvSpPr>
        <p:spPr>
          <a:xfrm>
            <a:off x="609600" y="182232"/>
            <a:ext cx="8382000" cy="1417968"/>
          </a:xfrm>
        </p:spPr>
        <p:txBody>
          <a:bodyPr>
            <a:noAutofit/>
          </a:bodyPr>
          <a:lstStyle/>
          <a:p>
            <a:pPr marL="0" indent="0" algn="l">
              <a:buNone/>
            </a:pPr>
            <a:r>
              <a:rPr lang="en-US" sz="2200" i="0" dirty="0"/>
              <a:t>A blank timesheet displays for the entire pay period.  If the correct pay period is not displayed, click on the calendar icon next to the date field and select the correct date for the first day of the pay period (the Friday after Pay Day).</a:t>
            </a:r>
          </a:p>
        </p:txBody>
      </p:sp>
      <p:grpSp>
        <p:nvGrpSpPr>
          <p:cNvPr id="7" name="Group 8"/>
          <p:cNvGrpSpPr>
            <a:grpSpLocks/>
          </p:cNvGrpSpPr>
          <p:nvPr/>
        </p:nvGrpSpPr>
        <p:grpSpPr bwMode="auto">
          <a:xfrm>
            <a:off x="609600" y="1905000"/>
            <a:ext cx="8382000" cy="3539168"/>
            <a:chOff x="105870375" y="108827824"/>
            <a:chExt cx="8696960" cy="3672332"/>
          </a:xfrm>
        </p:grpSpPr>
        <p:grpSp>
          <p:nvGrpSpPr>
            <p:cNvPr id="8" name="Group 9"/>
            <p:cNvGrpSpPr>
              <a:grpSpLocks/>
            </p:cNvGrpSpPr>
            <p:nvPr/>
          </p:nvGrpSpPr>
          <p:grpSpPr bwMode="auto">
            <a:xfrm>
              <a:off x="105870375" y="108827824"/>
              <a:ext cx="8696960" cy="3672332"/>
              <a:chOff x="105870375" y="108827824"/>
              <a:chExt cx="8696960" cy="3672332"/>
            </a:xfrm>
          </p:grpSpPr>
          <p:pic>
            <p:nvPicPr>
              <p:cNvPr id="24586" name="Picture 10"/>
              <p:cNvPicPr>
                <a:picLocks noChangeAspect="1" noChangeArrowheads="1"/>
              </p:cNvPicPr>
              <p:nvPr/>
            </p:nvPicPr>
            <p:blipFill>
              <a:blip r:embed="rId3">
                <a:extLst>
                  <a:ext uri="{28A0092B-C50C-407E-A947-70E740481C1C}">
                    <a14:useLocalDpi xmlns:a14="http://schemas.microsoft.com/office/drawing/2010/main" val="0"/>
                  </a:ext>
                </a:extLst>
              </a:blip>
              <a:srcRect t="17624" r="3928" b="6313"/>
              <a:stretch>
                <a:fillRect/>
              </a:stretch>
            </p:blipFill>
            <p:spPr bwMode="auto">
              <a:xfrm>
                <a:off x="105870375" y="108827824"/>
                <a:ext cx="8696960" cy="3672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Text Box 11"/>
              <p:cNvSpPr txBox="1">
                <a:spLocks noChangeArrowheads="1"/>
              </p:cNvSpPr>
              <p:nvPr/>
            </p:nvSpPr>
            <p:spPr bwMode="auto">
              <a:xfrm>
                <a:off x="105962450" y="109766100"/>
                <a:ext cx="4064000" cy="1079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4" name="Group 12"/>
            <p:cNvGrpSpPr>
              <a:grpSpLocks/>
            </p:cNvGrpSpPr>
            <p:nvPr/>
          </p:nvGrpSpPr>
          <p:grpSpPr bwMode="auto">
            <a:xfrm>
              <a:off x="106507915" y="110458567"/>
              <a:ext cx="927100" cy="254000"/>
              <a:chOff x="108813600" y="108813600"/>
              <a:chExt cx="2743200" cy="2743200"/>
            </a:xfrm>
          </p:grpSpPr>
          <p:sp>
            <p:nvSpPr>
              <p:cNvPr id="15" name="Rectangle 13"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Rectangle 14"/>
              <p:cNvSpPr>
                <a:spLocks noChangeArrowheads="1"/>
              </p:cNvSpPr>
              <p:nvPr/>
            </p:nvSpPr>
            <p:spPr bwMode="auto">
              <a:xfrm>
                <a:off x="108813600" y="108813600"/>
                <a:ext cx="2743200" cy="2743200"/>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cxnSp>
          <p:nvCxnSpPr>
            <p:cNvPr id="24591" name="AutoShape 15"/>
            <p:cNvCxnSpPr>
              <a:cxnSpLocks noChangeShapeType="1"/>
            </p:cNvCxnSpPr>
            <p:nvPr/>
          </p:nvCxnSpPr>
          <p:spPr bwMode="auto">
            <a:xfrm flipH="1">
              <a:off x="107276900" y="110439200"/>
              <a:ext cx="107950" cy="1016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CC2AA3C-575F-41E9-9B41-E442DB44A737}" type="slidenum">
              <a:rPr lang="en-US" smtClean="0"/>
              <a:pPr/>
              <a:t>9</a:t>
            </a:fld>
            <a:endParaRPr lang="en-US" dirty="0"/>
          </a:p>
        </p:txBody>
      </p:sp>
      <p:sp>
        <p:nvSpPr>
          <p:cNvPr id="14" name="Text Placeholder 13">
            <a:extLst>
              <a:ext uri="{FF2B5EF4-FFF2-40B4-BE49-F238E27FC236}">
                <a16:creationId xmlns:a16="http://schemas.microsoft.com/office/drawing/2014/main" id="{FE8A6E97-2AC2-4F65-88C2-D70D9143D96B}"/>
              </a:ext>
            </a:extLst>
          </p:cNvPr>
          <p:cNvSpPr>
            <a:spLocks noGrp="1"/>
          </p:cNvSpPr>
          <p:nvPr>
            <p:ph type="body" idx="4294967295"/>
          </p:nvPr>
        </p:nvSpPr>
        <p:spPr>
          <a:xfrm>
            <a:off x="602429" y="136557"/>
            <a:ext cx="8236772" cy="1849329"/>
          </a:xfrm>
        </p:spPr>
        <p:txBody>
          <a:bodyPr>
            <a:noAutofit/>
          </a:bodyPr>
          <a:lstStyle/>
          <a:p>
            <a:pPr marL="0" indent="0" algn="l">
              <a:buNone/>
            </a:pPr>
            <a:r>
              <a:rPr lang="en-US" sz="2200" i="0" dirty="0"/>
              <a:t>Enter the number of hours worked in the box under the appropriate date(s) you worked during the pay period.  Under Time Reporting Code enter “REG” into the box.  Review your hours to make sure what you have entered is correct.  Make fixes if necessary.  Click </a:t>
            </a:r>
            <a:r>
              <a:rPr lang="en-US" sz="2200" i="0" u="sng" dirty="0"/>
              <a:t>Submit</a:t>
            </a:r>
            <a:r>
              <a:rPr lang="en-US" sz="2200" i="0" dirty="0"/>
              <a:t>.</a:t>
            </a:r>
          </a:p>
        </p:txBody>
      </p:sp>
      <p:grpSp>
        <p:nvGrpSpPr>
          <p:cNvPr id="5" name="Group 5"/>
          <p:cNvGrpSpPr>
            <a:grpSpLocks/>
          </p:cNvGrpSpPr>
          <p:nvPr/>
        </p:nvGrpSpPr>
        <p:grpSpPr bwMode="auto">
          <a:xfrm>
            <a:off x="613405" y="1810879"/>
            <a:ext cx="7326716" cy="4038600"/>
            <a:chOff x="105942754" y="109178026"/>
            <a:chExt cx="6627564" cy="3653282"/>
          </a:xfrm>
        </p:grpSpPr>
        <p:grpSp>
          <p:nvGrpSpPr>
            <p:cNvPr id="6" name="Group 6"/>
            <p:cNvGrpSpPr>
              <a:grpSpLocks/>
            </p:cNvGrpSpPr>
            <p:nvPr/>
          </p:nvGrpSpPr>
          <p:grpSpPr bwMode="auto">
            <a:xfrm>
              <a:off x="106476860" y="109178026"/>
              <a:ext cx="6093458" cy="3653282"/>
              <a:chOff x="106476860" y="109178026"/>
              <a:chExt cx="6093458" cy="3653282"/>
            </a:xfrm>
          </p:grpSpPr>
          <p:pic>
            <p:nvPicPr>
              <p:cNvPr id="25607" name="Picture 7"/>
              <p:cNvPicPr>
                <a:picLocks noChangeAspect="1" noChangeArrowheads="1"/>
              </p:cNvPicPr>
              <p:nvPr/>
            </p:nvPicPr>
            <p:blipFill>
              <a:blip r:embed="rId3">
                <a:extLst>
                  <a:ext uri="{28A0092B-C50C-407E-A947-70E740481C1C}">
                    <a14:useLocalDpi xmlns:a14="http://schemas.microsoft.com/office/drawing/2010/main" val="0"/>
                  </a:ext>
                </a:extLst>
              </a:blip>
              <a:srcRect t="17360" r="32687" b="6970"/>
              <a:stretch>
                <a:fillRect/>
              </a:stretch>
            </p:blipFill>
            <p:spPr bwMode="auto">
              <a:xfrm>
                <a:off x="106476860" y="109178026"/>
                <a:ext cx="6093458" cy="3653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Text Box 8"/>
              <p:cNvSpPr txBox="1">
                <a:spLocks noChangeArrowheads="1"/>
              </p:cNvSpPr>
              <p:nvPr/>
            </p:nvSpPr>
            <p:spPr bwMode="auto">
              <a:xfrm>
                <a:off x="106559665" y="110068487"/>
                <a:ext cx="4038600" cy="1460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0" name="Group 9"/>
            <p:cNvGrpSpPr>
              <a:grpSpLocks/>
            </p:cNvGrpSpPr>
            <p:nvPr/>
          </p:nvGrpSpPr>
          <p:grpSpPr bwMode="auto">
            <a:xfrm>
              <a:off x="105942754" y="111004674"/>
              <a:ext cx="6603784" cy="1058486"/>
              <a:chOff x="108813600" y="108813600"/>
              <a:chExt cx="3054427" cy="3337707"/>
            </a:xfrm>
          </p:grpSpPr>
          <p:sp>
            <p:nvSpPr>
              <p:cNvPr id="11" name="Rectangle 10" hidden="1"/>
              <p:cNvSpPr>
                <a:spLocks noChangeArrowheads="1"/>
              </p:cNvSpPr>
              <p:nvPr/>
            </p:nvSpPr>
            <p:spPr bwMode="auto">
              <a:xfrm>
                <a:off x="108813600" y="108813600"/>
                <a:ext cx="2743200" cy="27432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Rectangle 11"/>
              <p:cNvSpPr>
                <a:spLocks noChangeArrowheads="1"/>
              </p:cNvSpPr>
              <p:nvPr/>
            </p:nvSpPr>
            <p:spPr bwMode="auto">
              <a:xfrm>
                <a:off x="109098938" y="109190729"/>
                <a:ext cx="2769089" cy="2960578"/>
              </a:xfrm>
              <a:prstGeom prst="rect">
                <a:avLst/>
              </a:prstGeom>
              <a:noFill/>
              <a:ln w="3175" algn="ctr">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371961446"/>
      </p:ext>
    </p:extLst>
  </p:cSld>
  <p:clrMapOvr>
    <a:masterClrMapping/>
  </p:clrMapOvr>
</p:sld>
</file>

<file path=ppt/theme/theme1.xml><?xml version="1.0" encoding="utf-8"?>
<a:theme xmlns:a="http://schemas.openxmlformats.org/drawingml/2006/main" name="Cro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104</TotalTime>
  <Words>998</Words>
  <Application>Microsoft Office PowerPoint</Application>
  <PresentationFormat>On-screen Show (4:3)</PresentationFormat>
  <Paragraphs>80</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Schoolbook</vt:lpstr>
      <vt:lpstr>Franklin Gothic Book</vt:lpstr>
      <vt:lpstr>Wingdings</vt:lpstr>
      <vt:lpstr>Crop</vt:lpstr>
      <vt:lpstr>PowerPoint Presentation</vt:lpstr>
      <vt:lpstr>How to Log In to Core-CT</vt:lpstr>
      <vt:lpstr>PowerPoint Presentation</vt:lpstr>
      <vt:lpstr>PowerPoint Presentation</vt:lpstr>
      <vt:lpstr>How to Enter Your Timesheet in Core-CT</vt:lpstr>
      <vt:lpstr>Important things to remember …</vt:lpstr>
      <vt:lpstr>PowerPoint Presentation</vt:lpstr>
      <vt:lpstr>PowerPoint Presentation</vt:lpstr>
      <vt:lpstr>PowerPoint Presentation</vt:lpstr>
      <vt:lpstr>PowerPoint Presentation</vt:lpstr>
      <vt:lpstr>How to View Payable Time after Submission</vt:lpstr>
      <vt:lpstr>PowerPoint Presentation</vt:lpstr>
      <vt:lpstr>PowerPoint Presentation</vt:lpstr>
      <vt:lpstr>PowerPoint Presentation</vt:lpstr>
      <vt:lpstr>Overall Reminders about Core-CT Self Service</vt:lpstr>
      <vt:lpstr>For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Haddad,Chelsea J.(Fiscal Affairs)</dc:creator>
  <cp:lastModifiedBy>Haddad,Chelsea J.(Fiscal Affairs)</cp:lastModifiedBy>
  <cp:revision>27</cp:revision>
  <dcterms:created xsi:type="dcterms:W3CDTF">2020-02-07T19:08:04Z</dcterms:created>
  <dcterms:modified xsi:type="dcterms:W3CDTF">2020-02-13T16:28:03Z</dcterms:modified>
</cp:coreProperties>
</file>