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7" r:id="rId1"/>
  </p:sldMasterIdLst>
  <p:notesMasterIdLst>
    <p:notesMasterId r:id="rId21"/>
  </p:notesMasterIdLst>
  <p:handoutMasterIdLst>
    <p:handoutMasterId r:id="rId22"/>
  </p:handoutMasterIdLst>
  <p:sldIdLst>
    <p:sldId id="348" r:id="rId2"/>
    <p:sldId id="261" r:id="rId3"/>
    <p:sldId id="349" r:id="rId4"/>
    <p:sldId id="340" r:id="rId5"/>
    <p:sldId id="338" r:id="rId6"/>
    <p:sldId id="339" r:id="rId7"/>
    <p:sldId id="342" r:id="rId8"/>
    <p:sldId id="34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33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1" autoAdjust="0"/>
    <p:restoredTop sz="79668" autoAdjust="0"/>
  </p:normalViewPr>
  <p:slideViewPr>
    <p:cSldViewPr>
      <p:cViewPr varScale="1">
        <p:scale>
          <a:sx n="91" d="100"/>
          <a:sy n="91" d="100"/>
        </p:scale>
        <p:origin x="22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payroll@easternct.ed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payroll@easternct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D4365-1947-43D6-B5F5-DF0A0C83A20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F73C23E-A704-4399-BCAC-E3E9FB472230}">
      <dgm:prSet/>
      <dgm:spPr/>
      <dgm:t>
        <a:bodyPr/>
        <a:lstStyle/>
        <a:p>
          <a:r>
            <a:rPr lang="en-US" dirty="0"/>
            <a:t>Call</a:t>
          </a:r>
        </a:p>
      </dgm:t>
    </dgm:pt>
    <dgm:pt modelId="{D11C1D84-0A44-4F57-B83B-9367A8B3C674}" type="parTrans" cxnId="{A8F5847A-A2A0-4A4C-9869-16D2E9D79035}">
      <dgm:prSet/>
      <dgm:spPr/>
      <dgm:t>
        <a:bodyPr/>
        <a:lstStyle/>
        <a:p>
          <a:endParaRPr lang="en-US"/>
        </a:p>
      </dgm:t>
    </dgm:pt>
    <dgm:pt modelId="{96151D2C-05FD-42FD-AC09-7CD0EE18B66B}" type="sibTrans" cxnId="{A8F5847A-A2A0-4A4C-9869-16D2E9D79035}">
      <dgm:prSet/>
      <dgm:spPr/>
      <dgm:t>
        <a:bodyPr/>
        <a:lstStyle/>
        <a:p>
          <a:endParaRPr lang="en-US"/>
        </a:p>
      </dgm:t>
    </dgm:pt>
    <dgm:pt modelId="{C477DCBB-3F0D-431E-87D9-8433D99626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+mj-lt"/>
            </a:rPr>
            <a:t>860-465-5746</a:t>
          </a:r>
        </a:p>
      </dgm:t>
    </dgm:pt>
    <dgm:pt modelId="{CECFF066-62A4-4115-8CD9-CBCF6757838F}" type="parTrans" cxnId="{49F9F44A-86C4-4A6B-A116-88EAD0B91491}">
      <dgm:prSet/>
      <dgm:spPr/>
      <dgm:t>
        <a:bodyPr/>
        <a:lstStyle/>
        <a:p>
          <a:endParaRPr lang="en-US"/>
        </a:p>
      </dgm:t>
    </dgm:pt>
    <dgm:pt modelId="{A1F70660-BE3B-486D-9145-3CE470774ED9}" type="sibTrans" cxnId="{49F9F44A-86C4-4A6B-A116-88EAD0B91491}">
      <dgm:prSet/>
      <dgm:spPr/>
      <dgm:t>
        <a:bodyPr/>
        <a:lstStyle/>
        <a:p>
          <a:endParaRPr lang="en-US"/>
        </a:p>
      </dgm:t>
    </dgm:pt>
    <dgm:pt modelId="{DB34EBF9-5BDB-4267-940D-5B151EC584AC}">
      <dgm:prSet/>
      <dgm:spPr/>
      <dgm:t>
        <a:bodyPr/>
        <a:lstStyle/>
        <a:p>
          <a:r>
            <a:rPr lang="en-US"/>
            <a:t>Email</a:t>
          </a:r>
        </a:p>
      </dgm:t>
    </dgm:pt>
    <dgm:pt modelId="{40B7C242-2C6F-4CA4-9DE5-1D1377DDB49C}" type="parTrans" cxnId="{39B2F5B1-5F83-462D-879D-FB59AB8F70F5}">
      <dgm:prSet/>
      <dgm:spPr/>
      <dgm:t>
        <a:bodyPr/>
        <a:lstStyle/>
        <a:p>
          <a:endParaRPr lang="en-US"/>
        </a:p>
      </dgm:t>
    </dgm:pt>
    <dgm:pt modelId="{99F57EEE-9553-445E-9B80-8F9FCB28CB71}" type="sibTrans" cxnId="{39B2F5B1-5F83-462D-879D-FB59AB8F70F5}">
      <dgm:prSet/>
      <dgm:spPr/>
      <dgm:t>
        <a:bodyPr/>
        <a:lstStyle/>
        <a:p>
          <a:endParaRPr lang="en-US"/>
        </a:p>
      </dgm:t>
    </dgm:pt>
    <dgm:pt modelId="{B6BF4217-F7BD-4993-855A-50939E34EB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+mj-lt"/>
            </a:rPr>
            <a:t>payroll@easternct.edu </a:t>
          </a:r>
        </a:p>
      </dgm:t>
    </dgm:pt>
    <dgm:pt modelId="{62DE075A-F3C7-46CA-813C-6E2E627B17B5}" type="parTrans" cxnId="{71CF576E-2544-419E-8336-2B67F83764E4}">
      <dgm:prSet/>
      <dgm:spPr/>
      <dgm:t>
        <a:bodyPr/>
        <a:lstStyle/>
        <a:p>
          <a:endParaRPr lang="en-US"/>
        </a:p>
      </dgm:t>
    </dgm:pt>
    <dgm:pt modelId="{A8ED1E62-8FA4-47DD-B1FC-91512309C28D}" type="sibTrans" cxnId="{71CF576E-2544-419E-8336-2B67F83764E4}">
      <dgm:prSet/>
      <dgm:spPr/>
      <dgm:t>
        <a:bodyPr/>
        <a:lstStyle/>
        <a:p>
          <a:endParaRPr lang="en-US"/>
        </a:p>
      </dgm:t>
    </dgm:pt>
    <dgm:pt modelId="{AA91C2A2-2CF3-4737-8149-42DEFE10ED47}">
      <dgm:prSet/>
      <dgm:spPr/>
      <dgm:t>
        <a:bodyPr/>
        <a:lstStyle/>
        <a:p>
          <a:r>
            <a:rPr lang="en-US"/>
            <a:t>Visit the Website</a:t>
          </a:r>
        </a:p>
      </dgm:t>
    </dgm:pt>
    <dgm:pt modelId="{4C307CA2-CA83-4DBA-9017-DB9D2900F643}" type="parTrans" cxnId="{5AD7F747-233D-4016-A15E-A2C90102E787}">
      <dgm:prSet/>
      <dgm:spPr/>
      <dgm:t>
        <a:bodyPr/>
        <a:lstStyle/>
        <a:p>
          <a:endParaRPr lang="en-US"/>
        </a:p>
      </dgm:t>
    </dgm:pt>
    <dgm:pt modelId="{AEDBA6A4-F138-4AE8-BDBD-28F55BB8E6FF}" type="sibTrans" cxnId="{5AD7F747-233D-4016-A15E-A2C90102E787}">
      <dgm:prSet/>
      <dgm:spPr/>
      <dgm:t>
        <a:bodyPr/>
        <a:lstStyle/>
        <a:p>
          <a:endParaRPr lang="en-US"/>
        </a:p>
      </dgm:t>
    </dgm:pt>
    <dgm:pt modelId="{17DA230F-653D-4490-9FF8-14CDEEA65F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+mj-lt"/>
            </a:rPr>
            <a:t>https://www.easternct.edu/fiscal-affairs/payroll.html</a:t>
          </a:r>
        </a:p>
      </dgm:t>
    </dgm:pt>
    <dgm:pt modelId="{D97C1785-A09B-45F7-B3FD-3755DCC386A2}" type="parTrans" cxnId="{4FA8FD06-B9FB-4C83-B3C1-CA2960D007CC}">
      <dgm:prSet/>
      <dgm:spPr/>
      <dgm:t>
        <a:bodyPr/>
        <a:lstStyle/>
        <a:p>
          <a:endParaRPr lang="en-US"/>
        </a:p>
      </dgm:t>
    </dgm:pt>
    <dgm:pt modelId="{A53930F6-16C8-4459-953C-3E7F9450B546}" type="sibTrans" cxnId="{4FA8FD06-B9FB-4C83-B3C1-CA2960D007CC}">
      <dgm:prSet/>
      <dgm:spPr/>
      <dgm:t>
        <a:bodyPr/>
        <a:lstStyle/>
        <a:p>
          <a:endParaRPr lang="en-US"/>
        </a:p>
      </dgm:t>
    </dgm:pt>
    <dgm:pt modelId="{BAD911C5-2565-46EF-A711-DC3D919A9B04}">
      <dgm:prSet/>
      <dgm:spPr/>
      <dgm:t>
        <a:bodyPr/>
        <a:lstStyle/>
        <a:p>
          <a:r>
            <a:rPr lang="en-US"/>
            <a:t>Password Resets</a:t>
          </a:r>
        </a:p>
      </dgm:t>
    </dgm:pt>
    <dgm:pt modelId="{73F1F0B6-FF27-448A-B013-01FE9AA446F6}" type="parTrans" cxnId="{97D3ED93-F246-4BE6-8E1D-B50EE68F5C65}">
      <dgm:prSet/>
      <dgm:spPr/>
      <dgm:t>
        <a:bodyPr/>
        <a:lstStyle/>
        <a:p>
          <a:endParaRPr lang="en-US"/>
        </a:p>
      </dgm:t>
    </dgm:pt>
    <dgm:pt modelId="{5C79C73D-1604-46E4-842B-1B967795318F}" type="sibTrans" cxnId="{97D3ED93-F246-4BE6-8E1D-B50EE68F5C65}">
      <dgm:prSet/>
      <dgm:spPr/>
      <dgm:t>
        <a:bodyPr/>
        <a:lstStyle/>
        <a:p>
          <a:endParaRPr lang="en-US"/>
        </a:p>
      </dgm:t>
    </dgm:pt>
    <dgm:pt modelId="{A052E374-E44C-4A2F-89C3-40EC3331D4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+mj-lt"/>
            </a:rPr>
            <a:t>For password resets email payroll at </a:t>
          </a:r>
          <a:r>
            <a:rPr lang="en-US" sz="1800" dirty="0">
              <a:latin typeface="+mj-lt"/>
              <a:hlinkClick xmlns:r="http://schemas.openxmlformats.org/officeDocument/2006/relationships" r:id="rId1"/>
            </a:rPr>
            <a:t>payroll@easternct.edu</a:t>
          </a:r>
          <a:r>
            <a:rPr lang="en-US" sz="1800" dirty="0">
              <a:latin typeface="+mj-lt"/>
            </a:rPr>
            <a:t>. </a:t>
          </a:r>
        </a:p>
        <a:p>
          <a:pPr>
            <a:lnSpc>
              <a:spcPct val="100000"/>
            </a:lnSpc>
          </a:pPr>
          <a:r>
            <a:rPr lang="en-US" sz="1800" dirty="0">
              <a:latin typeface="+mj-lt"/>
            </a:rPr>
            <a:t>All requests must come from an Eastern email.</a:t>
          </a:r>
        </a:p>
      </dgm:t>
    </dgm:pt>
    <dgm:pt modelId="{A5422FDB-C36C-4047-9F51-4881F16E2198}" type="parTrans" cxnId="{D851DD97-8C97-4A4F-9C04-4CE19C9C00C6}">
      <dgm:prSet/>
      <dgm:spPr/>
      <dgm:t>
        <a:bodyPr/>
        <a:lstStyle/>
        <a:p>
          <a:endParaRPr lang="en-US"/>
        </a:p>
      </dgm:t>
    </dgm:pt>
    <dgm:pt modelId="{2CA8BE84-DF94-4C1E-B1DE-1B4639E4C10E}" type="sibTrans" cxnId="{D851DD97-8C97-4A4F-9C04-4CE19C9C00C6}">
      <dgm:prSet/>
      <dgm:spPr/>
      <dgm:t>
        <a:bodyPr/>
        <a:lstStyle/>
        <a:p>
          <a:endParaRPr lang="en-US"/>
        </a:p>
      </dgm:t>
    </dgm:pt>
    <dgm:pt modelId="{B62E5129-E806-4900-AF9B-198877D2C4B1}" type="pres">
      <dgm:prSet presAssocID="{9F0D4365-1947-43D6-B5F5-DF0A0C83A206}" presName="Name0" presStyleCnt="0">
        <dgm:presLayoutVars>
          <dgm:dir/>
          <dgm:animLvl val="lvl"/>
          <dgm:resizeHandles val="exact"/>
        </dgm:presLayoutVars>
      </dgm:prSet>
      <dgm:spPr/>
    </dgm:pt>
    <dgm:pt modelId="{27CD1ADC-BC46-4DC1-A089-93B7208AF200}" type="pres">
      <dgm:prSet presAssocID="{5F73C23E-A704-4399-BCAC-E3E9FB472230}" presName="linNode" presStyleCnt="0"/>
      <dgm:spPr/>
    </dgm:pt>
    <dgm:pt modelId="{B9D91D0B-26E8-45FB-9844-8E70114E03F7}" type="pres">
      <dgm:prSet presAssocID="{5F73C23E-A704-4399-BCAC-E3E9FB472230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FDB2C107-C979-4F0C-AB6E-3EFEA903FA3D}" type="pres">
      <dgm:prSet presAssocID="{5F73C23E-A704-4399-BCAC-E3E9FB472230}" presName="descendantText" presStyleLbl="alignAccFollowNode1" presStyleIdx="0" presStyleCnt="4">
        <dgm:presLayoutVars>
          <dgm:bulletEnabled/>
        </dgm:presLayoutVars>
      </dgm:prSet>
      <dgm:spPr/>
    </dgm:pt>
    <dgm:pt modelId="{634F49C0-8DCA-4439-A4FE-E8798A135622}" type="pres">
      <dgm:prSet presAssocID="{96151D2C-05FD-42FD-AC09-7CD0EE18B66B}" presName="sp" presStyleCnt="0"/>
      <dgm:spPr/>
    </dgm:pt>
    <dgm:pt modelId="{9CC691A0-16B9-40D9-B4E3-6EAC2C0D6B6D}" type="pres">
      <dgm:prSet presAssocID="{DB34EBF9-5BDB-4267-940D-5B151EC584AC}" presName="linNode" presStyleCnt="0"/>
      <dgm:spPr/>
    </dgm:pt>
    <dgm:pt modelId="{A658BE4E-218A-4F6F-B4CF-FEB9A2FE38FE}" type="pres">
      <dgm:prSet presAssocID="{DB34EBF9-5BDB-4267-940D-5B151EC584AC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EC87F547-6BEC-4936-8650-E2F6C0FDEAB1}" type="pres">
      <dgm:prSet presAssocID="{DB34EBF9-5BDB-4267-940D-5B151EC584AC}" presName="descendantText" presStyleLbl="alignAccFollowNode1" presStyleIdx="1" presStyleCnt="4">
        <dgm:presLayoutVars>
          <dgm:bulletEnabled/>
        </dgm:presLayoutVars>
      </dgm:prSet>
      <dgm:spPr/>
    </dgm:pt>
    <dgm:pt modelId="{5EB5EFDE-9D00-4B18-8FEF-13DB486CEA89}" type="pres">
      <dgm:prSet presAssocID="{99F57EEE-9553-445E-9B80-8F9FCB28CB71}" presName="sp" presStyleCnt="0"/>
      <dgm:spPr/>
    </dgm:pt>
    <dgm:pt modelId="{D878DFF9-B6C2-4D9C-AEEE-18BA975EED55}" type="pres">
      <dgm:prSet presAssocID="{AA91C2A2-2CF3-4737-8149-42DEFE10ED47}" presName="linNode" presStyleCnt="0"/>
      <dgm:spPr/>
    </dgm:pt>
    <dgm:pt modelId="{C6FD6FB0-C7EF-4ADB-81DA-F1F7D3362FFB}" type="pres">
      <dgm:prSet presAssocID="{AA91C2A2-2CF3-4737-8149-42DEFE10ED47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90DE1A61-DB93-4C93-AE07-DFB8D64BF570}" type="pres">
      <dgm:prSet presAssocID="{AA91C2A2-2CF3-4737-8149-42DEFE10ED47}" presName="descendantText" presStyleLbl="alignAccFollowNode1" presStyleIdx="2" presStyleCnt="4">
        <dgm:presLayoutVars>
          <dgm:bulletEnabled/>
        </dgm:presLayoutVars>
      </dgm:prSet>
      <dgm:spPr/>
    </dgm:pt>
    <dgm:pt modelId="{A0322DCF-177B-4B0B-AAF1-DCC89906E48B}" type="pres">
      <dgm:prSet presAssocID="{AEDBA6A4-F138-4AE8-BDBD-28F55BB8E6FF}" presName="sp" presStyleCnt="0"/>
      <dgm:spPr/>
    </dgm:pt>
    <dgm:pt modelId="{8E5DE67A-FE87-4E9A-BD1B-F65229769780}" type="pres">
      <dgm:prSet presAssocID="{BAD911C5-2565-46EF-A711-DC3D919A9B04}" presName="linNode" presStyleCnt="0"/>
      <dgm:spPr/>
    </dgm:pt>
    <dgm:pt modelId="{DBDA8B06-8EBB-43CC-BD68-7A4E1B24891C}" type="pres">
      <dgm:prSet presAssocID="{BAD911C5-2565-46EF-A711-DC3D919A9B04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70988BA8-6FA8-4793-B73A-9010CA745CE2}" type="pres">
      <dgm:prSet presAssocID="{BAD911C5-2565-46EF-A711-DC3D919A9B04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C36CC902-462F-4C91-AF1A-52F3CDC705A9}" type="presOf" srcId="{17DA230F-653D-4490-9FF8-14CDEEA65F5F}" destId="{90DE1A61-DB93-4C93-AE07-DFB8D64BF570}" srcOrd="0" destOrd="0" presId="urn:microsoft.com/office/officeart/2016/7/layout/VerticalSolidActionList"/>
    <dgm:cxn modelId="{4FA8FD06-B9FB-4C83-B3C1-CA2960D007CC}" srcId="{AA91C2A2-2CF3-4737-8149-42DEFE10ED47}" destId="{17DA230F-653D-4490-9FF8-14CDEEA65F5F}" srcOrd="0" destOrd="0" parTransId="{D97C1785-A09B-45F7-B3FD-3755DCC386A2}" sibTransId="{A53930F6-16C8-4459-953C-3E7F9450B546}"/>
    <dgm:cxn modelId="{7A2FAE5D-A5DF-430C-BB21-0081970B882E}" type="presOf" srcId="{5F73C23E-A704-4399-BCAC-E3E9FB472230}" destId="{B9D91D0B-26E8-45FB-9844-8E70114E03F7}" srcOrd="0" destOrd="0" presId="urn:microsoft.com/office/officeart/2016/7/layout/VerticalSolidActionList"/>
    <dgm:cxn modelId="{5AD7F747-233D-4016-A15E-A2C90102E787}" srcId="{9F0D4365-1947-43D6-B5F5-DF0A0C83A206}" destId="{AA91C2A2-2CF3-4737-8149-42DEFE10ED47}" srcOrd="2" destOrd="0" parTransId="{4C307CA2-CA83-4DBA-9017-DB9D2900F643}" sibTransId="{AEDBA6A4-F138-4AE8-BDBD-28F55BB8E6FF}"/>
    <dgm:cxn modelId="{49F9F44A-86C4-4A6B-A116-88EAD0B91491}" srcId="{5F73C23E-A704-4399-BCAC-E3E9FB472230}" destId="{C477DCBB-3F0D-431E-87D9-8433D9962603}" srcOrd="0" destOrd="0" parTransId="{CECFF066-62A4-4115-8CD9-CBCF6757838F}" sibTransId="{A1F70660-BE3B-486D-9145-3CE470774ED9}"/>
    <dgm:cxn modelId="{71CF576E-2544-419E-8336-2B67F83764E4}" srcId="{DB34EBF9-5BDB-4267-940D-5B151EC584AC}" destId="{B6BF4217-F7BD-4993-855A-50939E34EB27}" srcOrd="0" destOrd="0" parTransId="{62DE075A-F3C7-46CA-813C-6E2E627B17B5}" sibTransId="{A8ED1E62-8FA4-47DD-B1FC-91512309C28D}"/>
    <dgm:cxn modelId="{974C624F-95B0-4F4B-A716-5766C6A789B4}" type="presOf" srcId="{DB34EBF9-5BDB-4267-940D-5B151EC584AC}" destId="{A658BE4E-218A-4F6F-B4CF-FEB9A2FE38FE}" srcOrd="0" destOrd="0" presId="urn:microsoft.com/office/officeart/2016/7/layout/VerticalSolidActionList"/>
    <dgm:cxn modelId="{9D57DE53-54EA-4CFF-95AF-92592E795067}" type="presOf" srcId="{9F0D4365-1947-43D6-B5F5-DF0A0C83A206}" destId="{B62E5129-E806-4900-AF9B-198877D2C4B1}" srcOrd="0" destOrd="0" presId="urn:microsoft.com/office/officeart/2016/7/layout/VerticalSolidActionList"/>
    <dgm:cxn modelId="{A8F5847A-A2A0-4A4C-9869-16D2E9D79035}" srcId="{9F0D4365-1947-43D6-B5F5-DF0A0C83A206}" destId="{5F73C23E-A704-4399-BCAC-E3E9FB472230}" srcOrd="0" destOrd="0" parTransId="{D11C1D84-0A44-4F57-B83B-9367A8B3C674}" sibTransId="{96151D2C-05FD-42FD-AC09-7CD0EE18B66B}"/>
    <dgm:cxn modelId="{61BC977B-8A75-4703-9D61-A420CE93F558}" type="presOf" srcId="{BAD911C5-2565-46EF-A711-DC3D919A9B04}" destId="{DBDA8B06-8EBB-43CC-BD68-7A4E1B24891C}" srcOrd="0" destOrd="0" presId="urn:microsoft.com/office/officeart/2016/7/layout/VerticalSolidActionList"/>
    <dgm:cxn modelId="{6C099B85-4F50-45FA-B9C0-DDDB6A963BF6}" type="presOf" srcId="{A052E374-E44C-4A2F-89C3-40EC3331D4F1}" destId="{70988BA8-6FA8-4793-B73A-9010CA745CE2}" srcOrd="0" destOrd="0" presId="urn:microsoft.com/office/officeart/2016/7/layout/VerticalSolidActionList"/>
    <dgm:cxn modelId="{97D3ED93-F246-4BE6-8E1D-B50EE68F5C65}" srcId="{9F0D4365-1947-43D6-B5F5-DF0A0C83A206}" destId="{BAD911C5-2565-46EF-A711-DC3D919A9B04}" srcOrd="3" destOrd="0" parTransId="{73F1F0B6-FF27-448A-B013-01FE9AA446F6}" sibTransId="{5C79C73D-1604-46E4-842B-1B967795318F}"/>
    <dgm:cxn modelId="{D851DD97-8C97-4A4F-9C04-4CE19C9C00C6}" srcId="{BAD911C5-2565-46EF-A711-DC3D919A9B04}" destId="{A052E374-E44C-4A2F-89C3-40EC3331D4F1}" srcOrd="0" destOrd="0" parTransId="{A5422FDB-C36C-4047-9F51-4881F16E2198}" sibTransId="{2CA8BE84-DF94-4C1E-B1DE-1B4639E4C10E}"/>
    <dgm:cxn modelId="{39B2F5B1-5F83-462D-879D-FB59AB8F70F5}" srcId="{9F0D4365-1947-43D6-B5F5-DF0A0C83A206}" destId="{DB34EBF9-5BDB-4267-940D-5B151EC584AC}" srcOrd="1" destOrd="0" parTransId="{40B7C242-2C6F-4CA4-9DE5-1D1377DDB49C}" sibTransId="{99F57EEE-9553-445E-9B80-8F9FCB28CB71}"/>
    <dgm:cxn modelId="{A97A3FB7-AB14-4D88-BB5E-316E14056472}" type="presOf" srcId="{AA91C2A2-2CF3-4737-8149-42DEFE10ED47}" destId="{C6FD6FB0-C7EF-4ADB-81DA-F1F7D3362FFB}" srcOrd="0" destOrd="0" presId="urn:microsoft.com/office/officeart/2016/7/layout/VerticalSolidActionList"/>
    <dgm:cxn modelId="{24FD79CC-7507-469B-B569-0A4A76C76C88}" type="presOf" srcId="{B6BF4217-F7BD-4993-855A-50939E34EB27}" destId="{EC87F547-6BEC-4936-8650-E2F6C0FDEAB1}" srcOrd="0" destOrd="0" presId="urn:microsoft.com/office/officeart/2016/7/layout/VerticalSolidActionList"/>
    <dgm:cxn modelId="{C5278CD3-91F1-4A78-8965-7E08043D3DCF}" type="presOf" srcId="{C477DCBB-3F0D-431E-87D9-8433D9962603}" destId="{FDB2C107-C979-4F0C-AB6E-3EFEA903FA3D}" srcOrd="0" destOrd="0" presId="urn:microsoft.com/office/officeart/2016/7/layout/VerticalSolidActionList"/>
    <dgm:cxn modelId="{37FF08A9-FC9C-4F30-8A47-639484C03019}" type="presParOf" srcId="{B62E5129-E806-4900-AF9B-198877D2C4B1}" destId="{27CD1ADC-BC46-4DC1-A089-93B7208AF200}" srcOrd="0" destOrd="0" presId="urn:microsoft.com/office/officeart/2016/7/layout/VerticalSolidActionList"/>
    <dgm:cxn modelId="{B3956E56-1C9D-4BFC-AADF-F396576F7CAA}" type="presParOf" srcId="{27CD1ADC-BC46-4DC1-A089-93B7208AF200}" destId="{B9D91D0B-26E8-45FB-9844-8E70114E03F7}" srcOrd="0" destOrd="0" presId="urn:microsoft.com/office/officeart/2016/7/layout/VerticalSolidActionList"/>
    <dgm:cxn modelId="{3FBCF9E7-AB76-439F-A2EE-3CC4AA8DCCE5}" type="presParOf" srcId="{27CD1ADC-BC46-4DC1-A089-93B7208AF200}" destId="{FDB2C107-C979-4F0C-AB6E-3EFEA903FA3D}" srcOrd="1" destOrd="0" presId="urn:microsoft.com/office/officeart/2016/7/layout/VerticalSolidActionList"/>
    <dgm:cxn modelId="{F883184C-FA22-4E3F-BF44-5919F7D64FDA}" type="presParOf" srcId="{B62E5129-E806-4900-AF9B-198877D2C4B1}" destId="{634F49C0-8DCA-4439-A4FE-E8798A135622}" srcOrd="1" destOrd="0" presId="urn:microsoft.com/office/officeart/2016/7/layout/VerticalSolidActionList"/>
    <dgm:cxn modelId="{9A6D776E-4FF1-4CEA-AB76-00F9C8555A8B}" type="presParOf" srcId="{B62E5129-E806-4900-AF9B-198877D2C4B1}" destId="{9CC691A0-16B9-40D9-B4E3-6EAC2C0D6B6D}" srcOrd="2" destOrd="0" presId="urn:microsoft.com/office/officeart/2016/7/layout/VerticalSolidActionList"/>
    <dgm:cxn modelId="{6951C068-E016-480E-80AB-E91B32A40359}" type="presParOf" srcId="{9CC691A0-16B9-40D9-B4E3-6EAC2C0D6B6D}" destId="{A658BE4E-218A-4F6F-B4CF-FEB9A2FE38FE}" srcOrd="0" destOrd="0" presId="urn:microsoft.com/office/officeart/2016/7/layout/VerticalSolidActionList"/>
    <dgm:cxn modelId="{9BFD8EBA-F44B-4D26-A167-C1108EC45C34}" type="presParOf" srcId="{9CC691A0-16B9-40D9-B4E3-6EAC2C0D6B6D}" destId="{EC87F547-6BEC-4936-8650-E2F6C0FDEAB1}" srcOrd="1" destOrd="0" presId="urn:microsoft.com/office/officeart/2016/7/layout/VerticalSolidActionList"/>
    <dgm:cxn modelId="{2711E9A4-C772-4259-BE2B-1E23C2FBDC6E}" type="presParOf" srcId="{B62E5129-E806-4900-AF9B-198877D2C4B1}" destId="{5EB5EFDE-9D00-4B18-8FEF-13DB486CEA89}" srcOrd="3" destOrd="0" presId="urn:microsoft.com/office/officeart/2016/7/layout/VerticalSolidActionList"/>
    <dgm:cxn modelId="{4A89D334-29D3-4679-9807-C7C73843269B}" type="presParOf" srcId="{B62E5129-E806-4900-AF9B-198877D2C4B1}" destId="{D878DFF9-B6C2-4D9C-AEEE-18BA975EED55}" srcOrd="4" destOrd="0" presId="urn:microsoft.com/office/officeart/2016/7/layout/VerticalSolidActionList"/>
    <dgm:cxn modelId="{4D3960FA-34EE-4B31-A7AB-048AA9BF7102}" type="presParOf" srcId="{D878DFF9-B6C2-4D9C-AEEE-18BA975EED55}" destId="{C6FD6FB0-C7EF-4ADB-81DA-F1F7D3362FFB}" srcOrd="0" destOrd="0" presId="urn:microsoft.com/office/officeart/2016/7/layout/VerticalSolidActionList"/>
    <dgm:cxn modelId="{2E98FB3A-3741-4514-B6C5-969C62EE8755}" type="presParOf" srcId="{D878DFF9-B6C2-4D9C-AEEE-18BA975EED55}" destId="{90DE1A61-DB93-4C93-AE07-DFB8D64BF570}" srcOrd="1" destOrd="0" presId="urn:microsoft.com/office/officeart/2016/7/layout/VerticalSolidActionList"/>
    <dgm:cxn modelId="{D04D7143-BE4A-4470-9F9B-174673D64767}" type="presParOf" srcId="{B62E5129-E806-4900-AF9B-198877D2C4B1}" destId="{A0322DCF-177B-4B0B-AAF1-DCC89906E48B}" srcOrd="5" destOrd="0" presId="urn:microsoft.com/office/officeart/2016/7/layout/VerticalSolidActionList"/>
    <dgm:cxn modelId="{86368DE8-6C80-4CB1-91A9-379C97674BE3}" type="presParOf" srcId="{B62E5129-E806-4900-AF9B-198877D2C4B1}" destId="{8E5DE67A-FE87-4E9A-BD1B-F65229769780}" srcOrd="6" destOrd="0" presId="urn:microsoft.com/office/officeart/2016/7/layout/VerticalSolidActionList"/>
    <dgm:cxn modelId="{574F8238-D96C-4E51-B53F-21A1176928A3}" type="presParOf" srcId="{8E5DE67A-FE87-4E9A-BD1B-F65229769780}" destId="{DBDA8B06-8EBB-43CC-BD68-7A4E1B24891C}" srcOrd="0" destOrd="0" presId="urn:microsoft.com/office/officeart/2016/7/layout/VerticalSolidActionList"/>
    <dgm:cxn modelId="{F4A6D140-4A28-41EC-8CC5-79C481FAA42B}" type="presParOf" srcId="{8E5DE67A-FE87-4E9A-BD1B-F65229769780}" destId="{70988BA8-6FA8-4793-B73A-9010CA745CE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2C107-C979-4F0C-AB6E-3EFEA903FA3D}">
      <dsp:nvSpPr>
        <dsp:cNvPr id="0" name=""/>
        <dsp:cNvSpPr/>
      </dsp:nvSpPr>
      <dsp:spPr>
        <a:xfrm>
          <a:off x="1562099" y="1757"/>
          <a:ext cx="6248400" cy="9102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36" tIns="231207" rIns="121236" bIns="231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860-465-5746</a:t>
          </a:r>
        </a:p>
      </dsp:txBody>
      <dsp:txXfrm>
        <a:off x="1562099" y="1757"/>
        <a:ext cx="6248400" cy="910262"/>
      </dsp:txXfrm>
    </dsp:sp>
    <dsp:sp modelId="{B9D91D0B-26E8-45FB-9844-8E70114E03F7}">
      <dsp:nvSpPr>
        <dsp:cNvPr id="0" name=""/>
        <dsp:cNvSpPr/>
      </dsp:nvSpPr>
      <dsp:spPr>
        <a:xfrm>
          <a:off x="0" y="1757"/>
          <a:ext cx="1562100" cy="9102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661" tIns="89914" rIns="82661" bIns="8991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Call</a:t>
          </a:r>
        </a:p>
      </dsp:txBody>
      <dsp:txXfrm>
        <a:off x="0" y="1757"/>
        <a:ext cx="1562100" cy="910262"/>
      </dsp:txXfrm>
    </dsp:sp>
    <dsp:sp modelId="{EC87F547-6BEC-4936-8650-E2F6C0FDEAB1}">
      <dsp:nvSpPr>
        <dsp:cNvPr id="0" name=""/>
        <dsp:cNvSpPr/>
      </dsp:nvSpPr>
      <dsp:spPr>
        <a:xfrm>
          <a:off x="1562100" y="966635"/>
          <a:ext cx="6248400" cy="9102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36" tIns="231207" rIns="121236" bIns="231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payroll@easternct.edu </a:t>
          </a:r>
        </a:p>
      </dsp:txBody>
      <dsp:txXfrm>
        <a:off x="1562100" y="966635"/>
        <a:ext cx="6248400" cy="910262"/>
      </dsp:txXfrm>
    </dsp:sp>
    <dsp:sp modelId="{A658BE4E-218A-4F6F-B4CF-FEB9A2FE38FE}">
      <dsp:nvSpPr>
        <dsp:cNvPr id="0" name=""/>
        <dsp:cNvSpPr/>
      </dsp:nvSpPr>
      <dsp:spPr>
        <a:xfrm>
          <a:off x="0" y="966635"/>
          <a:ext cx="1562100" cy="9102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661" tIns="89914" rIns="82661" bIns="8991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Email</a:t>
          </a:r>
        </a:p>
      </dsp:txBody>
      <dsp:txXfrm>
        <a:off x="0" y="966635"/>
        <a:ext cx="1562100" cy="910262"/>
      </dsp:txXfrm>
    </dsp:sp>
    <dsp:sp modelId="{90DE1A61-DB93-4C93-AE07-DFB8D64BF570}">
      <dsp:nvSpPr>
        <dsp:cNvPr id="0" name=""/>
        <dsp:cNvSpPr/>
      </dsp:nvSpPr>
      <dsp:spPr>
        <a:xfrm>
          <a:off x="1562100" y="1931514"/>
          <a:ext cx="6248400" cy="9102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36" tIns="231207" rIns="121236" bIns="231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https://www.easternct.edu/fiscal-affairs/payroll.html</a:t>
          </a:r>
        </a:p>
      </dsp:txBody>
      <dsp:txXfrm>
        <a:off x="1562100" y="1931514"/>
        <a:ext cx="6248400" cy="910262"/>
      </dsp:txXfrm>
    </dsp:sp>
    <dsp:sp modelId="{C6FD6FB0-C7EF-4ADB-81DA-F1F7D3362FFB}">
      <dsp:nvSpPr>
        <dsp:cNvPr id="0" name=""/>
        <dsp:cNvSpPr/>
      </dsp:nvSpPr>
      <dsp:spPr>
        <a:xfrm>
          <a:off x="0" y="1931514"/>
          <a:ext cx="1562100" cy="9102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661" tIns="89914" rIns="82661" bIns="8991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Visit the Website</a:t>
          </a:r>
        </a:p>
      </dsp:txBody>
      <dsp:txXfrm>
        <a:off x="0" y="1931514"/>
        <a:ext cx="1562100" cy="910262"/>
      </dsp:txXfrm>
    </dsp:sp>
    <dsp:sp modelId="{70988BA8-6FA8-4793-B73A-9010CA745CE2}">
      <dsp:nvSpPr>
        <dsp:cNvPr id="0" name=""/>
        <dsp:cNvSpPr/>
      </dsp:nvSpPr>
      <dsp:spPr>
        <a:xfrm>
          <a:off x="1562100" y="2896392"/>
          <a:ext cx="6248400" cy="9102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236" tIns="231207" rIns="121236" bIns="2312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For password resets email payroll at </a:t>
          </a:r>
          <a:r>
            <a:rPr lang="en-US" sz="1800" kern="1200" dirty="0">
              <a:latin typeface="+mj-lt"/>
              <a:hlinkClick xmlns:r="http://schemas.openxmlformats.org/officeDocument/2006/relationships" r:id="rId1"/>
            </a:rPr>
            <a:t>payroll@easternct.edu</a:t>
          </a:r>
          <a:r>
            <a:rPr lang="en-US" sz="1800" kern="1200" dirty="0">
              <a:latin typeface="+mj-lt"/>
            </a:rPr>
            <a:t>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j-lt"/>
            </a:rPr>
            <a:t>All requests must come from an Eastern email.</a:t>
          </a:r>
        </a:p>
      </dsp:txBody>
      <dsp:txXfrm>
        <a:off x="1562100" y="2896392"/>
        <a:ext cx="6248400" cy="910262"/>
      </dsp:txXfrm>
    </dsp:sp>
    <dsp:sp modelId="{DBDA8B06-8EBB-43CC-BD68-7A4E1B24891C}">
      <dsp:nvSpPr>
        <dsp:cNvPr id="0" name=""/>
        <dsp:cNvSpPr/>
      </dsp:nvSpPr>
      <dsp:spPr>
        <a:xfrm>
          <a:off x="0" y="2896392"/>
          <a:ext cx="1562100" cy="9102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661" tIns="89914" rIns="82661" bIns="8991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Password Resets</a:t>
          </a:r>
        </a:p>
      </dsp:txBody>
      <dsp:txXfrm>
        <a:off x="0" y="2896392"/>
        <a:ext cx="1562100" cy="910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53CD-D8ED-4ABC-967D-67303D268544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EC25-4889-448D-98DE-EC4D08F902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2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4249E-4E96-4B01-85E0-36B7667018A4}" type="datetimeFigureOut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65AD-B7BD-4DCE-94FA-2166B6D9F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A65AD-B7BD-4DCE-94FA-2166B6D9FB3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5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65AD-B7BD-4DCE-94FA-2166B6D9FB3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65AD-B7BD-4DCE-94FA-2166B6D9FB3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65AD-B7BD-4DCE-94FA-2166B6D9FB3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65AD-B7BD-4DCE-94FA-2166B6D9FB3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65AD-B7BD-4DCE-94FA-2166B6D9FB3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65AD-B7BD-4DCE-94FA-2166B6D9FB3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354E76-8B30-4E55-897D-8B8BAD5441A9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44383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595F-FD17-4D48-8005-9ABE89F1ABF1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8849-2D10-4EFF-833C-620A7A61C16C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22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6D4-61DB-4A76-A3C2-9C4EEBE6B877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2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884121-0453-411C-A284-03E83B1DE5FE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0085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3A3F-5E88-421F-B0B7-00A9C5AE28C4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0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669C-62CC-4743-B823-54A0F694BD81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299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7F6E-9C45-4C29-89A4-3F98B50E040C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4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F9C4-4C36-4BF9-994F-784BD23EBE7A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2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DF77D3-132D-40DA-B314-CDC1BE7DE136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92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80D11C-3BCA-44DF-A0C0-E526057A29A7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875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F8F669C-62CC-4743-B823-54A0F694BD81}" type="datetime1">
              <a:rPr lang="en-US" smtClean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CC2AA3C-575F-41E9-9B41-E442DB44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457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-ct.state.ct.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ore-ct.state.ct.u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229282"/>
            <a:ext cx="7162800" cy="237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latin typeface="Century Schoolbook" panose="02040604050505020304" pitchFamily="18" charset="0"/>
              </a:rPr>
              <a:t>How to login to Core-CT for the first time and setting up/using the forgotten password help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E65B06-6096-4608-B83D-B38F84C48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34" y="1257836"/>
            <a:ext cx="6400800" cy="1971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D8057-50DF-4E9E-A07E-1B7EED589DF8}"/>
              </a:ext>
            </a:extLst>
          </p:cNvPr>
          <p:cNvSpPr txBox="1"/>
          <p:nvPr/>
        </p:nvSpPr>
        <p:spPr>
          <a:xfrm>
            <a:off x="6412629" y="6269524"/>
            <a:ext cx="192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Revised 2/13/20</a:t>
            </a:r>
          </a:p>
        </p:txBody>
      </p:sp>
    </p:spTree>
    <p:extLst>
      <p:ext uri="{BB962C8B-B14F-4D97-AF65-F5344CB8AC3E}">
        <p14:creationId xmlns:p14="http://schemas.microsoft.com/office/powerpoint/2010/main" val="1624786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192E97-FBC5-4A02-936B-199A6DAA5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676"/>
            <a:ext cx="8368599" cy="107052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Verify that a valid e-mail address is entered in the e-mail box.  Make any corrections if necessary and click </a:t>
            </a:r>
            <a:r>
              <a:rPr lang="en-US" sz="2200" i="0" u="sng" dirty="0"/>
              <a:t>Save</a:t>
            </a:r>
            <a:r>
              <a:rPr lang="en-US" sz="2200" i="0" dirty="0"/>
              <a:t>.  If you forget your password, it will be emailed to this email address.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0" y="1234966"/>
            <a:ext cx="6248400" cy="4869353"/>
            <a:chOff x="105870375" y="108630974"/>
            <a:chExt cx="4963160" cy="3913632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47" r="45174" b="5391"/>
            <a:stretch>
              <a:fillRect/>
            </a:stretch>
          </p:blipFill>
          <p:spPr bwMode="auto">
            <a:xfrm>
              <a:off x="105870375" y="108630974"/>
              <a:ext cx="4963160" cy="3913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5921889" y="110454122"/>
              <a:ext cx="4273550" cy="615950"/>
              <a:chOff x="108813600" y="108813600"/>
              <a:chExt cx="2743200" cy="2743200"/>
            </a:xfrm>
          </p:grpSpPr>
          <p:sp>
            <p:nvSpPr>
              <p:cNvPr id="5" name="Rectangle 5" hidden="1"/>
              <p:cNvSpPr>
                <a:spLocks noChangeArrowheads="1"/>
              </p:cNvSpPr>
              <p:nvPr/>
            </p:nvSpPr>
            <p:spPr bwMode="auto">
              <a:xfrm>
                <a:off x="108813600" y="108813600"/>
                <a:ext cx="2743200" cy="274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108813600" y="108813600"/>
                <a:ext cx="2743200" cy="2743200"/>
              </a:xfrm>
              <a:prstGeom prst="rect">
                <a:avLst/>
              </a:prstGeom>
              <a:noFill/>
              <a:ln w="317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11F25-5E18-4657-86B1-B4C29F0C1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350" y="358876"/>
            <a:ext cx="7793421" cy="59909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Click the </a:t>
            </a:r>
            <a:r>
              <a:rPr lang="en-US" sz="2200" i="0" u="sng" dirty="0"/>
              <a:t>Change or set up forgotten password help</a:t>
            </a:r>
            <a:r>
              <a:rPr lang="en-US" sz="2200" i="0" dirty="0"/>
              <a:t> link.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40978" y="1676400"/>
            <a:ext cx="7945948" cy="2133600"/>
            <a:chOff x="105797032" y="107561823"/>
            <a:chExt cx="3494722" cy="936688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48" r="61392" b="46098"/>
            <a:stretch>
              <a:fillRect/>
            </a:stretch>
          </p:blipFill>
          <p:spPr bwMode="auto">
            <a:xfrm>
              <a:off x="105797032" y="107561823"/>
              <a:ext cx="3494722" cy="93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05837037" y="107884913"/>
              <a:ext cx="1500187" cy="166687"/>
              <a:chOff x="108813600" y="108813600"/>
              <a:chExt cx="2743200" cy="2743200"/>
            </a:xfrm>
          </p:grpSpPr>
          <p:sp>
            <p:nvSpPr>
              <p:cNvPr id="5" name="Rectangle 5" hidden="1"/>
              <p:cNvSpPr>
                <a:spLocks noChangeArrowheads="1"/>
              </p:cNvSpPr>
              <p:nvPr/>
            </p:nvSpPr>
            <p:spPr bwMode="auto">
              <a:xfrm>
                <a:off x="108813600" y="108813600"/>
                <a:ext cx="2743200" cy="2743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08813600" y="108813600"/>
                <a:ext cx="2743200" cy="2743200"/>
              </a:xfrm>
              <a:prstGeom prst="rect">
                <a:avLst/>
              </a:prstGeom>
              <a:noFill/>
              <a:ln w="3175" algn="ctr">
                <a:solidFill>
                  <a:srgbClr val="C050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CC39F-D4AD-4CAD-8A14-31672036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56" y="216137"/>
            <a:ext cx="8034186" cy="6220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Click the </a:t>
            </a:r>
            <a:r>
              <a:rPr lang="en-US" sz="2200" i="0" u="sng" dirty="0"/>
              <a:t>Question</a:t>
            </a:r>
            <a:r>
              <a:rPr lang="en-US" sz="2200" i="0" dirty="0"/>
              <a:t> drop down list and select a question to answer.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27208" r="67758" b="46004"/>
          <a:stretch>
            <a:fillRect/>
          </a:stretch>
        </p:blipFill>
        <p:spPr bwMode="auto">
          <a:xfrm>
            <a:off x="685800" y="1371600"/>
            <a:ext cx="803418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1C2BA8-AF4D-48EA-91AC-812C3DFF4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"/>
            <a:ext cx="8305800" cy="1066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Enter a Response (not case sensitive).  Click the </a:t>
            </a:r>
            <a:r>
              <a:rPr lang="en-US" sz="2200" i="0" u="sng" dirty="0"/>
              <a:t>OK</a:t>
            </a:r>
            <a:r>
              <a:rPr lang="en-US" sz="2200" i="0" dirty="0"/>
              <a:t> button.  You have now completed setting up the forgotten password help process.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9" r="70390" b="49036"/>
          <a:stretch>
            <a:fillRect/>
          </a:stretch>
        </p:blipFill>
        <p:spPr bwMode="auto">
          <a:xfrm>
            <a:off x="876388" y="1671367"/>
            <a:ext cx="7696201" cy="351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B88200-45D1-41CB-872D-08926DDD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960"/>
            <a:ext cx="8001000" cy="12206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To use the password reset feature because you have forgotten your password, go to the Core-CT login page.  Click the </a:t>
            </a:r>
            <a:r>
              <a:rPr lang="en-US" sz="2200" i="0" u="sng" dirty="0"/>
              <a:t>I Forgot my Password </a:t>
            </a:r>
            <a:r>
              <a:rPr lang="en-US" sz="2200" i="0" dirty="0"/>
              <a:t>link on the sign-in page.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 descr="image002">
            <a:extLst>
              <a:ext uri="{FF2B5EF4-FFF2-40B4-BE49-F238E27FC236}">
                <a16:creationId xmlns:a16="http://schemas.microsoft.com/office/drawing/2014/main" id="{A95220D2-8F8C-49B0-BDC2-FAE8230E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9" y="1472653"/>
            <a:ext cx="7803931" cy="48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BD0DBC-DE55-408A-9A58-F349FDFC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05699"/>
            <a:ext cx="7810500" cy="609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The Forgot My Password page displays.  Enter your 6-digit User ID.  Click the </a:t>
            </a:r>
            <a:r>
              <a:rPr lang="en-US" sz="2200" i="0" u="sng" dirty="0"/>
              <a:t>Continue</a:t>
            </a:r>
            <a:r>
              <a:rPr lang="en-US" sz="2200" i="0" dirty="0"/>
              <a:t> button.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295400" y="1524000"/>
            <a:ext cx="6768845" cy="2901424"/>
            <a:chOff x="104544495" y="106714099"/>
            <a:chExt cx="2975610" cy="1246251"/>
          </a:xfrm>
        </p:grpSpPr>
        <p:pic>
          <p:nvPicPr>
            <p:cNvPr id="3892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26" r="67130" b="52560"/>
            <a:stretch>
              <a:fillRect/>
            </a:stretch>
          </p:blipFill>
          <p:spPr bwMode="auto">
            <a:xfrm>
              <a:off x="104544495" y="106714099"/>
              <a:ext cx="2975610" cy="1246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05198863" y="107456288"/>
              <a:ext cx="523875" cy="100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999999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E24C23-0096-4BA6-A30B-F35BF8276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04" y="152400"/>
            <a:ext cx="8090996" cy="9144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Enter the same Response as the one entered on the My System Profile that you set up (not case sensitive). Click </a:t>
            </a:r>
            <a:r>
              <a:rPr lang="en-US" sz="2200" i="0" u="sng" dirty="0"/>
              <a:t>OK</a:t>
            </a:r>
            <a:r>
              <a:rPr lang="en-US" sz="2200" i="0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9" r="70390" b="49036"/>
          <a:stretch>
            <a:fillRect/>
          </a:stretch>
        </p:blipFill>
        <p:spPr bwMode="auto">
          <a:xfrm>
            <a:off x="990600" y="1524000"/>
            <a:ext cx="7696201" cy="351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981200"/>
            <a:ext cx="2752381" cy="2295238"/>
          </a:xfrm>
          <a:noFill/>
          <a:ln w="15875" cap="flat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E91D4A-95E3-403D-AC74-618B9EFC20C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269588"/>
            <a:ext cx="8305800" cy="11557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The following message displays with notification that a temporary password has been emailed to you at the email address that Core-CT has on file for you.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E871F-1B21-499F-B2D5-3282CAE2CA39}"/>
              </a:ext>
            </a:extLst>
          </p:cNvPr>
          <p:cNvSpPr/>
          <p:nvPr/>
        </p:nvSpPr>
        <p:spPr>
          <a:xfrm>
            <a:off x="685800" y="4953000"/>
            <a:ext cx="8058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Check your email account for an email from corect@po.state.ct.us.  This email will contain your temporary password.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FD4DA2-70C5-41B8-955A-2CE4A2474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52400"/>
            <a:ext cx="8286750" cy="1066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Enter your User ID and the temporary system generated password sent in the email. Click the </a:t>
            </a:r>
            <a:r>
              <a:rPr lang="en-US" sz="2200" i="0" u="sng" dirty="0"/>
              <a:t>Sign In </a:t>
            </a:r>
            <a:r>
              <a:rPr lang="en-US" sz="2200" i="0" dirty="0"/>
              <a:t>button.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0" name="Picture 2" descr="image002">
            <a:extLst>
              <a:ext uri="{FF2B5EF4-FFF2-40B4-BE49-F238E27FC236}">
                <a16:creationId xmlns:a16="http://schemas.microsoft.com/office/drawing/2014/main" id="{10A61881-508B-4CF3-8F3F-C77CCCEF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066800"/>
            <a:ext cx="8362951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5" y="562507"/>
            <a:ext cx="7803202" cy="829726"/>
          </a:xfrm>
        </p:spPr>
        <p:txBody>
          <a:bodyPr anchor="ctr">
            <a:normAutofit/>
          </a:bodyPr>
          <a:lstStyle/>
          <a:p>
            <a:r>
              <a:rPr lang="en-US" i="1" dirty="0">
                <a:latin typeface="Century Schoolbook" panose="02040604050505020304" pitchFamily="18" charset="0"/>
              </a:rPr>
              <a:t>For Assistance….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8E9D7E8-DF27-4B54-B959-27F2C9A66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496876"/>
              </p:ext>
            </p:extLst>
          </p:nvPr>
        </p:nvGraphicFramePr>
        <p:xfrm>
          <a:off x="876299" y="2057400"/>
          <a:ext cx="7810500" cy="380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4571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CC2AA3C-575F-41E9-9B41-E442DB44A737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2891790" cy="21578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4200" i="1" dirty="0">
                <a:latin typeface="Century Schoolbook" panose="02040604050505020304" pitchFamily="18" charset="0"/>
              </a:rPr>
              <a:t>How to Log In to Core-CT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C2AA3C-575F-41E9-9B41-E442DB44A737}" type="slidenum">
              <a:rPr lang="en-US" sz="1200" smtClean="0"/>
              <a:pPr>
                <a:spcAft>
                  <a:spcPts val="600"/>
                </a:spcAft>
              </a:pPr>
              <a:t>2</a:t>
            </a:fld>
            <a:endParaRPr lang="en-US" sz="1200"/>
          </a:p>
        </p:txBody>
      </p:sp>
      <p:sp>
        <p:nvSpPr>
          <p:cNvPr id="9" name="TextBox 8"/>
          <p:cNvSpPr txBox="1"/>
          <p:nvPr/>
        </p:nvSpPr>
        <p:spPr>
          <a:xfrm>
            <a:off x="4038600" y="609600"/>
            <a:ext cx="4944885" cy="4937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6636" indent="-342900" defTabSz="914400">
              <a:lnSpc>
                <a:spcPct val="112000"/>
              </a:lnSpc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This is a web-based system that can be accessed at: 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hlinkClick r:id="rId3"/>
              </a:rPr>
              <a:t>http://www.core-ct.state.ct.us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  <a:p>
            <a:pPr marL="516636" indent="-342900" defTabSz="914400">
              <a:lnSpc>
                <a:spcPct val="112000"/>
              </a:lnSpc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All employees are sent an email containing their Core-CT Username and temporary Password.</a:t>
            </a:r>
          </a:p>
          <a:p>
            <a:pPr marL="516636" indent="-342900" defTabSz="914400">
              <a:lnSpc>
                <a:spcPct val="112000"/>
              </a:lnSpc>
              <a:spcBef>
                <a:spcPts val="9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Your Username is your 6-digit State of Connecticut Employee ID that is listed on your biweekly paycheck or advice of deposit form.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B82B01-C8EC-40B3-9B40-B108B66BB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06" y="156720"/>
            <a:ext cx="8209893" cy="121488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2200" i="0" dirty="0">
                <a:cs typeface="Arial" panose="020B0604020202020204" pitchFamily="34" charset="0"/>
              </a:rPr>
              <a:t>Click on the link to Core-CT  </a:t>
            </a:r>
            <a:r>
              <a:rPr lang="en-US" sz="2200" i="0" dirty="0">
                <a:cs typeface="Arial" panose="020B0604020202020204" pitchFamily="34" charset="0"/>
                <a:hlinkClick r:id="rId2"/>
              </a:rPr>
              <a:t>http://www.core-ct.state.ct.us</a:t>
            </a:r>
            <a:endParaRPr lang="en-US" sz="2200" i="0" dirty="0"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2200" i="0" dirty="0">
                <a:cs typeface="Arial" panose="020B0604020202020204" pitchFamily="34" charset="0"/>
              </a:rPr>
              <a:t>Click Login on the left side of the page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AD56D-2D67-43DB-8E50-FE743082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7370BC45-07FB-43C0-BCF4-36ED826E5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2" y="1219200"/>
            <a:ext cx="7848600" cy="490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31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0F620E-3694-45B2-ADFE-71ACE9C8D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78"/>
            <a:ext cx="8184539" cy="66901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>
                <a:cs typeface="Arial" panose="020B0604020202020204" pitchFamily="34" charset="0"/>
              </a:rPr>
              <a:t>Enter User ID and temporary Password that were emailed to you from Human Resources then click on Sign In: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image002">
            <a:extLst>
              <a:ext uri="{FF2B5EF4-FFF2-40B4-BE49-F238E27FC236}">
                <a16:creationId xmlns:a16="http://schemas.microsoft.com/office/drawing/2014/main" id="{FB92819F-4A05-432E-8A9E-6743B92B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54" y="1004887"/>
            <a:ext cx="7753629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07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CAD78-DA21-4155-8CE8-C975064B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85750"/>
            <a:ext cx="8223688" cy="84065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>
                <a:cs typeface="Arial" panose="020B0604020202020204" pitchFamily="34" charset="0"/>
              </a:rPr>
              <a:t>You will be prompted to change your password.  Select “Click here to change your password.”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4" name="Picture 1" descr="image003">
            <a:extLst>
              <a:ext uri="{FF2B5EF4-FFF2-40B4-BE49-F238E27FC236}">
                <a16:creationId xmlns:a16="http://schemas.microsoft.com/office/drawing/2014/main" id="{7B0B803E-F659-4257-92F6-D32EB178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3" y="1126406"/>
            <a:ext cx="7951076" cy="499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58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9DCB58-F5A4-4F1E-B291-F33E1D4B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76200"/>
            <a:ext cx="8020050" cy="1447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>
                <a:cs typeface="Arial" panose="020B0604020202020204" pitchFamily="34" charset="0"/>
              </a:rPr>
              <a:t>The Change Password page displays.  Enter the temporary password (that was emailed to you) in the Current Password field.  Enter a new password and confirm it.  Click the </a:t>
            </a:r>
            <a:r>
              <a:rPr lang="en-US" sz="2200" i="0" u="sng" dirty="0">
                <a:cs typeface="Arial" panose="020B0604020202020204" pitchFamily="34" charset="0"/>
              </a:rPr>
              <a:t>Change Password</a:t>
            </a:r>
            <a:r>
              <a:rPr lang="en-US" sz="2200" i="0" dirty="0">
                <a:cs typeface="Arial" panose="020B0604020202020204" pitchFamily="34" charset="0"/>
              </a:rPr>
              <a:t> button. ( See new password requirements below).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2D76AF4-6BA1-4584-BF6F-5BBAA90D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524000"/>
            <a:ext cx="7620000" cy="47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3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F1E488-95A8-4891-B13E-96F97176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76200"/>
            <a:ext cx="8286750" cy="13716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You will receive a confirmation screen stating that your Password has been Saved.  Click OK.  (You will need to remember this password and use it each time you login to Core-CT.)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7" r="74704" b="16309"/>
          <a:stretch>
            <a:fillRect/>
          </a:stretch>
        </p:blipFill>
        <p:spPr bwMode="auto">
          <a:xfrm>
            <a:off x="2628900" y="1468821"/>
            <a:ext cx="3886200" cy="4400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68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83785-20CD-4683-B5F8-E9DB4CC4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429000"/>
            <a:ext cx="3723290" cy="28194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i="1" dirty="0">
                <a:latin typeface="Century Schoolbook" panose="02040604050505020304" pitchFamily="18" charset="0"/>
              </a:rPr>
              <a:t>How to setup and use forgotten password help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EF055-58BE-40B4-BA92-75B9FA9BCC2D}"/>
              </a:ext>
            </a:extLst>
          </p:cNvPr>
          <p:cNvSpPr/>
          <p:nvPr/>
        </p:nvSpPr>
        <p:spPr>
          <a:xfrm>
            <a:off x="4398580" y="330395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The first time you login to Core-CT, you must set up the forgotten password help.  You will need this in case you forget your password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5438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E1F02C-344C-4B0B-8088-009E637C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"/>
            <a:ext cx="8413139" cy="9144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200" i="0" dirty="0"/>
              <a:t>To set up password reset process, login to CORE-CT.  Click the </a:t>
            </a:r>
            <a:r>
              <a:rPr lang="en-US" sz="2200" i="0" u="sng" dirty="0"/>
              <a:t>My System Profile </a:t>
            </a:r>
            <a:r>
              <a:rPr lang="en-US" sz="2200" i="0" dirty="0"/>
              <a:t>link on the left hand side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AA3C-575F-41E9-9B41-E442DB44A73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3" descr="image007">
            <a:extLst>
              <a:ext uri="{FF2B5EF4-FFF2-40B4-BE49-F238E27FC236}">
                <a16:creationId xmlns:a16="http://schemas.microsoft.com/office/drawing/2014/main" id="{E8B2FD82-A200-47F3-900C-FD988115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6" y="1095703"/>
            <a:ext cx="8077200" cy="504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140</TotalTime>
  <Words>593</Words>
  <Application>Microsoft Office PowerPoint</Application>
  <PresentationFormat>On-screen Show (4:3)</PresentationFormat>
  <Paragraphs>62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Franklin Gothic Book</vt:lpstr>
      <vt:lpstr>Wingdings</vt:lpstr>
      <vt:lpstr>Crop</vt:lpstr>
      <vt:lpstr>PowerPoint Presentation</vt:lpstr>
      <vt:lpstr>How to Log In to Core-CT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to setup and use forgotten password help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Assistance….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Haddad,Chelsea J.(Fiscal Affairs)</dc:creator>
  <cp:lastModifiedBy>Haddad,Chelsea J.(Fiscal Affairs)</cp:lastModifiedBy>
  <cp:revision>31</cp:revision>
  <dcterms:created xsi:type="dcterms:W3CDTF">2020-02-07T19:08:04Z</dcterms:created>
  <dcterms:modified xsi:type="dcterms:W3CDTF">2020-02-13T16:30:48Z</dcterms:modified>
</cp:coreProperties>
</file>