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57" r:id="rId1"/>
  </p:sldMasterIdLst>
  <p:notesMasterIdLst>
    <p:notesMasterId r:id="rId9"/>
  </p:notesMasterIdLst>
  <p:handoutMasterIdLst>
    <p:handoutMasterId r:id="rId10"/>
  </p:handoutMasterIdLst>
  <p:sldIdLst>
    <p:sldId id="361" r:id="rId2"/>
    <p:sldId id="360" r:id="rId3"/>
    <p:sldId id="352" r:id="rId4"/>
    <p:sldId id="358" r:id="rId5"/>
    <p:sldId id="357" r:id="rId6"/>
    <p:sldId id="359" r:id="rId7"/>
    <p:sldId id="356" r:id="rId8"/>
  </p:sldIdLst>
  <p:sldSz cx="9144000" cy="6858000" type="screen4x3"/>
  <p:notesSz cx="7010400" cy="92360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66"/>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161" autoAdjust="0"/>
    <p:restoredTop sz="90834" autoAdjust="0"/>
  </p:normalViewPr>
  <p:slideViewPr>
    <p:cSldViewPr>
      <p:cViewPr>
        <p:scale>
          <a:sx n="70" d="100"/>
          <a:sy n="70" d="100"/>
        </p:scale>
        <p:origin x="1470" y="4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212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70938" y="0"/>
            <a:ext cx="3037840" cy="462120"/>
          </a:xfrm>
          <a:prstGeom prst="rect">
            <a:avLst/>
          </a:prstGeom>
        </p:spPr>
        <p:txBody>
          <a:bodyPr vert="horz" lIns="91440" tIns="45720" rIns="91440" bIns="45720" rtlCol="0"/>
          <a:lstStyle>
            <a:lvl1pPr algn="r">
              <a:defRPr sz="1200"/>
            </a:lvl1pPr>
          </a:lstStyle>
          <a:p>
            <a:fld id="{B0D553CD-D8ED-4ABC-967D-67303D268544}" type="datetimeFigureOut">
              <a:rPr lang="en-US" smtClean="0"/>
              <a:pPr/>
              <a:t>10/16/2020</a:t>
            </a:fld>
            <a:endParaRPr lang="en-US" dirty="0"/>
          </a:p>
        </p:txBody>
      </p:sp>
      <p:sp>
        <p:nvSpPr>
          <p:cNvPr id="4" name="Footer Placeholder 3"/>
          <p:cNvSpPr>
            <a:spLocks noGrp="1"/>
          </p:cNvSpPr>
          <p:nvPr>
            <p:ph type="ftr" sz="quarter" idx="2"/>
          </p:nvPr>
        </p:nvSpPr>
        <p:spPr>
          <a:xfrm>
            <a:off x="0" y="8772378"/>
            <a:ext cx="3037840" cy="46212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38" y="8772378"/>
            <a:ext cx="3037840" cy="462120"/>
          </a:xfrm>
          <a:prstGeom prst="rect">
            <a:avLst/>
          </a:prstGeom>
        </p:spPr>
        <p:txBody>
          <a:bodyPr vert="horz" lIns="91440" tIns="45720" rIns="91440" bIns="45720" rtlCol="0" anchor="b"/>
          <a:lstStyle>
            <a:lvl1pPr algn="r">
              <a:defRPr sz="1200"/>
            </a:lvl1pPr>
          </a:lstStyle>
          <a:p>
            <a:fld id="{0BA9EC25-4889-448D-98DE-EC4D08F902F1}" type="slidenum">
              <a:rPr lang="en-US" smtClean="0"/>
              <a:pPr/>
              <a:t>‹#›</a:t>
            </a:fld>
            <a:endParaRPr lang="en-US" dirty="0"/>
          </a:p>
        </p:txBody>
      </p:sp>
    </p:spTree>
    <p:extLst>
      <p:ext uri="{BB962C8B-B14F-4D97-AF65-F5344CB8AC3E}">
        <p14:creationId xmlns:p14="http://schemas.microsoft.com/office/powerpoint/2010/main" val="55072377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1804"/>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970938" y="0"/>
            <a:ext cx="3037840" cy="461804"/>
          </a:xfrm>
          <a:prstGeom prst="rect">
            <a:avLst/>
          </a:prstGeom>
        </p:spPr>
        <p:txBody>
          <a:bodyPr vert="horz" lIns="91440" tIns="45720" rIns="91440" bIns="45720" rtlCol="0"/>
          <a:lstStyle>
            <a:lvl1pPr algn="r">
              <a:defRPr sz="1200"/>
            </a:lvl1pPr>
          </a:lstStyle>
          <a:p>
            <a:fld id="{86A4249E-4E96-4B01-85E0-36B7667018A4}" type="datetimeFigureOut">
              <a:rPr lang="en-US" smtClean="0"/>
              <a:pPr/>
              <a:t>10/16/2020</a:t>
            </a:fld>
            <a:endParaRPr lang="en-US" dirty="0"/>
          </a:p>
        </p:txBody>
      </p:sp>
      <p:sp>
        <p:nvSpPr>
          <p:cNvPr id="4" name="Slide Image Placeholder 3"/>
          <p:cNvSpPr>
            <a:spLocks noGrp="1" noRot="1" noChangeAspect="1"/>
          </p:cNvSpPr>
          <p:nvPr>
            <p:ph type="sldImg" idx="2"/>
          </p:nvPr>
        </p:nvSpPr>
        <p:spPr>
          <a:xfrm>
            <a:off x="1195388" y="692150"/>
            <a:ext cx="4619625" cy="3463925"/>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701040" y="4387136"/>
            <a:ext cx="5608320" cy="415623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772669"/>
            <a:ext cx="3037840" cy="461804"/>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772669"/>
            <a:ext cx="3037840" cy="461804"/>
          </a:xfrm>
          <a:prstGeom prst="rect">
            <a:avLst/>
          </a:prstGeom>
        </p:spPr>
        <p:txBody>
          <a:bodyPr vert="horz" lIns="91440" tIns="45720" rIns="91440" bIns="45720" rtlCol="0" anchor="b"/>
          <a:lstStyle>
            <a:lvl1pPr algn="r">
              <a:defRPr sz="1200"/>
            </a:lvl1pPr>
          </a:lstStyle>
          <a:p>
            <a:fld id="{E75A65AD-B7BD-4DCE-94FA-2166B6D9FB3B}" type="slidenum">
              <a:rPr lang="en-US" smtClean="0"/>
              <a:pPr/>
              <a:t>‹#›</a:t>
            </a:fld>
            <a:endParaRPr lang="en-US" dirty="0"/>
          </a:p>
        </p:txBody>
      </p:sp>
    </p:spTree>
    <p:extLst>
      <p:ext uri="{BB962C8B-B14F-4D97-AF65-F5344CB8AC3E}">
        <p14:creationId xmlns:p14="http://schemas.microsoft.com/office/powerpoint/2010/main" val="1938468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u="sng" baseline="0" dirty="0"/>
          </a:p>
        </p:txBody>
      </p:sp>
      <p:sp>
        <p:nvSpPr>
          <p:cNvPr id="4" name="Slide Number Placeholder 3"/>
          <p:cNvSpPr>
            <a:spLocks noGrp="1"/>
          </p:cNvSpPr>
          <p:nvPr>
            <p:ph type="sldNum" sz="quarter" idx="10"/>
          </p:nvPr>
        </p:nvSpPr>
        <p:spPr/>
        <p:txBody>
          <a:bodyPr/>
          <a:lstStyle/>
          <a:p>
            <a:fld id="{E75A65AD-B7BD-4DCE-94FA-2166B6D9FB3B}" type="slidenum">
              <a:rPr lang="en-US" smtClean="0"/>
              <a:pPr/>
              <a:t>3</a:t>
            </a:fld>
            <a:endParaRPr lang="en-US" dirty="0"/>
          </a:p>
        </p:txBody>
      </p:sp>
    </p:spTree>
    <p:extLst>
      <p:ext uri="{BB962C8B-B14F-4D97-AF65-F5344CB8AC3E}">
        <p14:creationId xmlns:p14="http://schemas.microsoft.com/office/powerpoint/2010/main" val="29036035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u="sng" baseline="0" dirty="0"/>
          </a:p>
        </p:txBody>
      </p:sp>
      <p:sp>
        <p:nvSpPr>
          <p:cNvPr id="4" name="Slide Number Placeholder 3"/>
          <p:cNvSpPr>
            <a:spLocks noGrp="1"/>
          </p:cNvSpPr>
          <p:nvPr>
            <p:ph type="sldNum" sz="quarter" idx="10"/>
          </p:nvPr>
        </p:nvSpPr>
        <p:spPr/>
        <p:txBody>
          <a:bodyPr/>
          <a:lstStyle/>
          <a:p>
            <a:fld id="{E75A65AD-B7BD-4DCE-94FA-2166B6D9FB3B}" type="slidenum">
              <a:rPr lang="en-US" smtClean="0"/>
              <a:pPr/>
              <a:t>4</a:t>
            </a:fld>
            <a:endParaRPr lang="en-US" dirty="0"/>
          </a:p>
        </p:txBody>
      </p:sp>
    </p:spTree>
    <p:extLst>
      <p:ext uri="{BB962C8B-B14F-4D97-AF65-F5344CB8AC3E}">
        <p14:creationId xmlns:p14="http://schemas.microsoft.com/office/powerpoint/2010/main" val="290360358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u="sng" baseline="0" dirty="0"/>
          </a:p>
        </p:txBody>
      </p:sp>
      <p:sp>
        <p:nvSpPr>
          <p:cNvPr id="4" name="Slide Number Placeholder 3"/>
          <p:cNvSpPr>
            <a:spLocks noGrp="1"/>
          </p:cNvSpPr>
          <p:nvPr>
            <p:ph type="sldNum" sz="quarter" idx="10"/>
          </p:nvPr>
        </p:nvSpPr>
        <p:spPr/>
        <p:txBody>
          <a:bodyPr/>
          <a:lstStyle/>
          <a:p>
            <a:fld id="{E75A65AD-B7BD-4DCE-94FA-2166B6D9FB3B}" type="slidenum">
              <a:rPr lang="en-US" smtClean="0"/>
              <a:pPr/>
              <a:t>5</a:t>
            </a:fld>
            <a:endParaRPr lang="en-US" dirty="0"/>
          </a:p>
        </p:txBody>
      </p:sp>
    </p:spTree>
    <p:extLst>
      <p:ext uri="{BB962C8B-B14F-4D97-AF65-F5344CB8AC3E}">
        <p14:creationId xmlns:p14="http://schemas.microsoft.com/office/powerpoint/2010/main" val="29036035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u="sng" baseline="0" dirty="0"/>
          </a:p>
        </p:txBody>
      </p:sp>
      <p:sp>
        <p:nvSpPr>
          <p:cNvPr id="4" name="Slide Number Placeholder 3"/>
          <p:cNvSpPr>
            <a:spLocks noGrp="1"/>
          </p:cNvSpPr>
          <p:nvPr>
            <p:ph type="sldNum" sz="quarter" idx="10"/>
          </p:nvPr>
        </p:nvSpPr>
        <p:spPr/>
        <p:txBody>
          <a:bodyPr/>
          <a:lstStyle/>
          <a:p>
            <a:fld id="{E75A65AD-B7BD-4DCE-94FA-2166B6D9FB3B}" type="slidenum">
              <a:rPr lang="en-US" smtClean="0"/>
              <a:pPr/>
              <a:t>6</a:t>
            </a:fld>
            <a:endParaRPr lang="en-US" dirty="0"/>
          </a:p>
        </p:txBody>
      </p:sp>
    </p:spTree>
    <p:extLst>
      <p:ext uri="{BB962C8B-B14F-4D97-AF65-F5344CB8AC3E}">
        <p14:creationId xmlns:p14="http://schemas.microsoft.com/office/powerpoint/2010/main" val="387590820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u="sng" baseline="0" dirty="0"/>
          </a:p>
        </p:txBody>
      </p:sp>
      <p:sp>
        <p:nvSpPr>
          <p:cNvPr id="4" name="Slide Number Placeholder 3"/>
          <p:cNvSpPr>
            <a:spLocks noGrp="1"/>
          </p:cNvSpPr>
          <p:nvPr>
            <p:ph type="sldNum" sz="quarter" idx="10"/>
          </p:nvPr>
        </p:nvSpPr>
        <p:spPr/>
        <p:txBody>
          <a:bodyPr/>
          <a:lstStyle/>
          <a:p>
            <a:fld id="{E75A65AD-B7BD-4DCE-94FA-2166B6D9FB3B}" type="slidenum">
              <a:rPr lang="en-US" smtClean="0"/>
              <a:pPr/>
              <a:t>7</a:t>
            </a:fld>
            <a:endParaRPr lang="en-US" dirty="0"/>
          </a:p>
        </p:txBody>
      </p:sp>
    </p:spTree>
    <p:extLst>
      <p:ext uri="{BB962C8B-B14F-4D97-AF65-F5344CB8AC3E}">
        <p14:creationId xmlns:p14="http://schemas.microsoft.com/office/powerpoint/2010/main" val="2903603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436346" y="1788454"/>
            <a:ext cx="6270922" cy="2098226"/>
          </a:xfrm>
        </p:spPr>
        <p:txBody>
          <a:bodyPr anchor="b">
            <a:noAutofit/>
          </a:bodyPr>
          <a:lstStyle>
            <a:lvl1pPr algn="ctr">
              <a:defRPr sz="6000" cap="all" baseline="0">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2009930" y="3956280"/>
            <a:ext cx="5123755" cy="1086237"/>
          </a:xfrm>
        </p:spPr>
        <p:txBody>
          <a:bodyPr>
            <a:normAutofit/>
          </a:bodyPr>
          <a:lstStyle>
            <a:lvl1pPr marL="0" indent="0" algn="ctr">
              <a:lnSpc>
                <a:spcPct val="112000"/>
              </a:lnSpc>
              <a:spcBef>
                <a:spcPts val="0"/>
              </a:spcBef>
              <a:spcAft>
                <a:spcPts val="0"/>
              </a:spcAft>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a:xfrm>
            <a:off x="564644" y="6453386"/>
            <a:ext cx="1205958" cy="404614"/>
          </a:xfrm>
        </p:spPr>
        <p:txBody>
          <a:bodyPr/>
          <a:lstStyle>
            <a:lvl1pPr>
              <a:defRPr baseline="0">
                <a:solidFill>
                  <a:schemeClr val="tx2"/>
                </a:solidFill>
              </a:defRPr>
            </a:lvl1pPr>
          </a:lstStyle>
          <a:p>
            <a:fld id="{A0354E76-8B30-4E55-897D-8B8BAD5441A9}" type="datetime1">
              <a:rPr lang="en-US" smtClean="0"/>
              <a:pPr/>
              <a:t>10/16/2020</a:t>
            </a:fld>
            <a:endParaRPr lang="en-US" dirty="0"/>
          </a:p>
        </p:txBody>
      </p:sp>
      <p:sp>
        <p:nvSpPr>
          <p:cNvPr id="5" name="Footer Placeholder 4"/>
          <p:cNvSpPr>
            <a:spLocks noGrp="1"/>
          </p:cNvSpPr>
          <p:nvPr>
            <p:ph type="ftr" sz="quarter" idx="11"/>
          </p:nvPr>
        </p:nvSpPr>
        <p:spPr>
          <a:xfrm>
            <a:off x="1938041" y="6453386"/>
            <a:ext cx="5267533" cy="404614"/>
          </a:xfrm>
        </p:spPr>
        <p:txBody>
          <a:bodyPr/>
          <a:lstStyle>
            <a:lvl1pPr algn="ct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7373012" y="6453386"/>
            <a:ext cx="1197219" cy="404614"/>
          </a:xfrm>
        </p:spPr>
        <p:txBody>
          <a:bodyPr/>
          <a:lstStyle>
            <a:lvl1pPr>
              <a:defRPr baseline="0">
                <a:solidFill>
                  <a:schemeClr val="tx2"/>
                </a:solidFill>
              </a:defRPr>
            </a:lvl1pPr>
          </a:lstStyle>
          <a:p>
            <a:fld id="{0CC2AA3C-575F-41E9-9B41-E442DB44A737}" type="slidenum">
              <a:rPr lang="en-US" smtClean="0"/>
              <a:pPr/>
              <a:t>‹#›</a:t>
            </a:fld>
            <a:endParaRPr lang="en-US" dirty="0"/>
          </a:p>
        </p:txBody>
      </p:sp>
      <p:grpSp>
        <p:nvGrpSpPr>
          <p:cNvPr id="8" name="Group 7"/>
          <p:cNvGrpSpPr/>
          <p:nvPr/>
        </p:nvGrpSpPr>
        <p:grpSpPr>
          <a:xfrm>
            <a:off x="564643" y="744469"/>
            <a:ext cx="8005589" cy="5349671"/>
            <a:chOff x="564643" y="744469"/>
            <a:chExt cx="8005589" cy="5349671"/>
          </a:xfrm>
        </p:grpSpPr>
        <p:sp>
          <p:nvSpPr>
            <p:cNvPr id="11" name="Freeform 6"/>
            <p:cNvSpPr/>
            <p:nvPr/>
          </p:nvSpPr>
          <p:spPr bwMode="auto">
            <a:xfrm>
              <a:off x="6113972" y="1685652"/>
              <a:ext cx="2456260" cy="4408488"/>
            </a:xfrm>
            <a:custGeom>
              <a:avLst/>
              <a:gdLst/>
              <a:ahLst/>
              <a:cxnLst/>
              <a:rect l="l" t="t" r="r" b="b"/>
              <a:pathLst>
                <a:path w="10000" h="10000">
                  <a:moveTo>
                    <a:pt x="8761" y="0"/>
                  </a:moveTo>
                  <a:lnTo>
                    <a:pt x="10000" y="0"/>
                  </a:lnTo>
                  <a:lnTo>
                    <a:pt x="10000" y="10000"/>
                  </a:lnTo>
                  <a:lnTo>
                    <a:pt x="0" y="10000"/>
                  </a:lnTo>
                  <a:lnTo>
                    <a:pt x="0" y="9357"/>
                  </a:lnTo>
                  <a:lnTo>
                    <a:pt x="8761" y="935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564643" y="744469"/>
              <a:ext cx="2456505" cy="4408488"/>
            </a:xfrm>
            <a:custGeom>
              <a:avLst/>
              <a:gdLst/>
              <a:ahLst/>
              <a:cxnLst/>
              <a:rect l="l" t="t" r="r" b="b"/>
              <a:pathLst>
                <a:path w="10001" h="10000">
                  <a:moveTo>
                    <a:pt x="8762" y="0"/>
                  </a:moveTo>
                  <a:lnTo>
                    <a:pt x="10001" y="0"/>
                  </a:lnTo>
                  <a:lnTo>
                    <a:pt x="10001" y="10000"/>
                  </a:lnTo>
                  <a:lnTo>
                    <a:pt x="1" y="10000"/>
                  </a:lnTo>
                  <a:cubicBezTo>
                    <a:pt x="-2" y="9766"/>
                    <a:pt x="4" y="9586"/>
                    <a:pt x="1" y="9352"/>
                  </a:cubicBezTo>
                  <a:lnTo>
                    <a:pt x="8762" y="9346"/>
                  </a:lnTo>
                  <a:lnTo>
                    <a:pt x="8762" y="0"/>
                  </a:lnTo>
                  <a:close/>
                </a:path>
              </a:pathLst>
            </a:custGeom>
            <a:solidFill>
              <a:schemeClr val="tx2"/>
            </a:solidFill>
            <a:ln w="0">
              <a:noFill/>
              <a:prstDash val="solid"/>
              <a:round/>
              <a:headEnd/>
              <a:tailEnd/>
            </a:ln>
          </p:spPr>
        </p:sp>
      </p:grpSp>
    </p:spTree>
    <p:extLst>
      <p:ext uri="{BB962C8B-B14F-4D97-AF65-F5344CB8AC3E}">
        <p14:creationId xmlns:p14="http://schemas.microsoft.com/office/powerpoint/2010/main" val="3177687511"/>
      </p:ext>
    </p:extLst>
  </p:cSld>
  <p:clrMapOvr>
    <a:masterClrMapping/>
  </p:clrMapOvr>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028700" y="2295526"/>
            <a:ext cx="7200900" cy="35718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DB9595F-FD17-4D48-8005-9ABE89F1ABF1}" type="datetime1">
              <a:rPr lang="en-US" smtClean="0"/>
              <a:pPr/>
              <a:t>10/16/2020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CC2AA3C-575F-41E9-9B41-E442DB44A737}" type="slidenum">
              <a:rPr lang="en-US" smtClean="0"/>
              <a:pPr/>
              <a:t>‹#›</a:t>
            </a:fld>
            <a:endParaRPr lang="en-US" dirty="0"/>
          </a:p>
        </p:txBody>
      </p:sp>
    </p:spTree>
    <p:extLst>
      <p:ext uri="{BB962C8B-B14F-4D97-AF65-F5344CB8AC3E}">
        <p14:creationId xmlns:p14="http://schemas.microsoft.com/office/powerpoint/2010/main" val="9150369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80797" y="624156"/>
            <a:ext cx="1490950" cy="524324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028700" y="624156"/>
            <a:ext cx="5724525" cy="52432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E7C8849-2D10-4EFF-833C-620A7A61C16C}" type="datetime1">
              <a:rPr lang="en-US" smtClean="0"/>
              <a:pPr/>
              <a:t>10/16/2020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CC2AA3C-575F-41E9-9B41-E442DB44A737}" type="slidenum">
              <a:rPr lang="en-US" smtClean="0"/>
              <a:pPr/>
              <a:t>‹#›</a:t>
            </a:fld>
            <a:endParaRPr lang="en-US" dirty="0"/>
          </a:p>
        </p:txBody>
      </p:sp>
    </p:spTree>
    <p:extLst>
      <p:ext uri="{BB962C8B-B14F-4D97-AF65-F5344CB8AC3E}">
        <p14:creationId xmlns:p14="http://schemas.microsoft.com/office/powerpoint/2010/main" val="1456471218"/>
      </p:ext>
    </p:extLst>
  </p:cSld>
  <p:clrMapOvr>
    <a:masterClrMapping/>
  </p:clrMapOvr>
  <p:extLst>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644D6D4-61DB-4A76-A3C2-9C4EEBE6B877}" type="datetime1">
              <a:rPr lang="en-US" smtClean="0"/>
              <a:pPr/>
              <a:t>10/16/2020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CC2AA3C-575F-41E9-9B41-E442DB44A737}" type="slidenum">
              <a:rPr lang="en-US" smtClean="0"/>
              <a:pPr/>
              <a:t>‹#›</a:t>
            </a:fld>
            <a:endParaRPr lang="en-US" dirty="0"/>
          </a:p>
        </p:txBody>
      </p:sp>
    </p:spTree>
    <p:extLst>
      <p:ext uri="{BB962C8B-B14F-4D97-AF65-F5344CB8AC3E}">
        <p14:creationId xmlns:p14="http://schemas.microsoft.com/office/powerpoint/2010/main" val="26866952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73769" y="1301361"/>
            <a:ext cx="7209728" cy="2852737"/>
          </a:xfrm>
        </p:spPr>
        <p:txBody>
          <a:bodyPr anchor="b">
            <a:normAutofit/>
          </a:bodyPr>
          <a:lstStyle>
            <a:lvl1pPr algn="r">
              <a:defRPr sz="6000" cap="all"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573769" y="4216328"/>
            <a:ext cx="7209728" cy="1143324"/>
          </a:xfrm>
        </p:spPr>
        <p:txBody>
          <a:bodyPr/>
          <a:lstStyle>
            <a:lvl1pPr marL="0" indent="0" algn="r">
              <a:lnSpc>
                <a:spcPct val="112000"/>
              </a:lnSpc>
              <a:spcBef>
                <a:spcPts val="0"/>
              </a:spcBef>
              <a:spcAft>
                <a:spcPts val="0"/>
              </a:spcAft>
              <a:buNone/>
              <a:defRPr sz="1800">
                <a:solidFill>
                  <a:schemeClr val="tx2"/>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554181" y="6453386"/>
            <a:ext cx="1216807" cy="404614"/>
          </a:xfrm>
        </p:spPr>
        <p:txBody>
          <a:bodyPr/>
          <a:lstStyle>
            <a:lvl1pPr>
              <a:defRPr>
                <a:solidFill>
                  <a:schemeClr val="tx2"/>
                </a:solidFill>
              </a:defRPr>
            </a:lvl1pPr>
          </a:lstStyle>
          <a:p>
            <a:fld id="{85884121-0453-411C-A284-03E83B1DE5FE}" type="datetime1">
              <a:rPr lang="en-US" smtClean="0"/>
              <a:pPr/>
              <a:t>10/16/2020</a:t>
            </a:fld>
            <a:endParaRPr lang="en-US" dirty="0"/>
          </a:p>
        </p:txBody>
      </p:sp>
      <p:sp>
        <p:nvSpPr>
          <p:cNvPr id="5" name="Footer Placeholder 4"/>
          <p:cNvSpPr>
            <a:spLocks noGrp="1"/>
          </p:cNvSpPr>
          <p:nvPr>
            <p:ph type="ftr" sz="quarter" idx="11"/>
          </p:nvPr>
        </p:nvSpPr>
        <p:spPr>
          <a:xfrm>
            <a:off x="1938234" y="6453386"/>
            <a:ext cx="5267533" cy="404614"/>
          </a:xfrm>
        </p:spPr>
        <p:txBody>
          <a:bodyPr/>
          <a:lstStyle>
            <a:lvl1pPr algn="ctr">
              <a:defRPr>
                <a:solidFill>
                  <a:schemeClr val="tx2"/>
                </a:solidFill>
              </a:defRPr>
            </a:lvl1pPr>
          </a:lstStyle>
          <a:p>
            <a:endParaRPr lang="en-US" dirty="0"/>
          </a:p>
        </p:txBody>
      </p:sp>
      <p:sp>
        <p:nvSpPr>
          <p:cNvPr id="6" name="Slide Number Placeholder 5"/>
          <p:cNvSpPr>
            <a:spLocks noGrp="1"/>
          </p:cNvSpPr>
          <p:nvPr>
            <p:ph type="sldNum" sz="quarter" idx="12"/>
          </p:nvPr>
        </p:nvSpPr>
        <p:spPr>
          <a:xfrm>
            <a:off x="7373012" y="6453386"/>
            <a:ext cx="1197219" cy="404614"/>
          </a:xfrm>
        </p:spPr>
        <p:txBody>
          <a:bodyPr/>
          <a:lstStyle>
            <a:lvl1pPr>
              <a:defRPr>
                <a:solidFill>
                  <a:schemeClr val="tx2"/>
                </a:solidFill>
              </a:defRPr>
            </a:lvl1pPr>
          </a:lstStyle>
          <a:p>
            <a:fld id="{0CC2AA3C-575F-41E9-9B41-E442DB44A737}" type="slidenum">
              <a:rPr lang="en-US" smtClean="0"/>
              <a:pPr/>
              <a:t>‹#›</a:t>
            </a:fld>
            <a:endParaRPr lang="en-US" dirty="0"/>
          </a:p>
        </p:txBody>
      </p:sp>
      <p:sp>
        <p:nvSpPr>
          <p:cNvPr id="7" name="Freeform 6"/>
          <p:cNvSpPr/>
          <p:nvPr/>
        </p:nvSpPr>
        <p:spPr bwMode="auto">
          <a:xfrm>
            <a:off x="6113972" y="1685652"/>
            <a:ext cx="2456260"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bg2"/>
          </a:solidFill>
          <a:ln w="0">
            <a:noFill/>
            <a:prstDash val="solid"/>
            <a:round/>
            <a:headEnd/>
            <a:tailEnd/>
          </a:ln>
        </p:spPr>
      </p:sp>
      <p:sp>
        <p:nvSpPr>
          <p:cNvPr id="8" name="Freeform 7" title="Crop Mark"/>
          <p:cNvSpPr/>
          <p:nvPr/>
        </p:nvSpPr>
        <p:spPr bwMode="auto">
          <a:xfrm>
            <a:off x="6113972" y="1685652"/>
            <a:ext cx="2456260"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extLst>
      <p:ext uri="{BB962C8B-B14F-4D97-AF65-F5344CB8AC3E}">
        <p14:creationId xmlns:p14="http://schemas.microsoft.com/office/powerpoint/2010/main" val="3441745875"/>
      </p:ext>
    </p:extLst>
  </p:cSld>
  <p:clrMapOvr>
    <a:overrideClrMapping bg1="dk1" tx1="lt1" bg2="dk2" tx2="lt2" accent1="accent1" accent2="accent2" accent3="accent3" accent4="accent4" accent5="accent5" accent6="accent6" hlink="hlink" folHlink="folHlink"/>
  </p:clrMapOvr>
  <p:extLst>
    <p:ext uri="{DCECCB84-F9BA-43D5-87BE-67443E8EF086}">
      <p15:sldGuideLst xmlns:p15="http://schemas.microsoft.com/office/powerpoint/2012/main"/>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a:t>Click to edit Master title style</a:t>
            </a:r>
            <a:endParaRPr lang="en-US" dirty="0"/>
          </a:p>
        </p:txBody>
      </p:sp>
      <p:sp>
        <p:nvSpPr>
          <p:cNvPr id="3" name="Content Placeholder 2"/>
          <p:cNvSpPr>
            <a:spLocks noGrp="1"/>
          </p:cNvSpPr>
          <p:nvPr>
            <p:ph sz="half" idx="1"/>
          </p:nvPr>
        </p:nvSpPr>
        <p:spPr>
          <a:xfrm>
            <a:off x="1028700" y="2286000"/>
            <a:ext cx="3335840"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894052" y="2286000"/>
            <a:ext cx="3335840"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C503A3F-5E88-421F-B0B7-00A9C5AE28C4}" type="datetime1">
              <a:rPr lang="en-US" smtClean="0"/>
              <a:pPr/>
              <a:t>10/16/2020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CC2AA3C-575F-41E9-9B41-E442DB44A737}" type="slidenum">
              <a:rPr lang="en-US" smtClean="0"/>
              <a:pPr/>
              <a:t>‹#›</a:t>
            </a:fld>
            <a:endParaRPr lang="en-US" dirty="0"/>
          </a:p>
        </p:txBody>
      </p:sp>
    </p:spTree>
    <p:extLst>
      <p:ext uri="{BB962C8B-B14F-4D97-AF65-F5344CB8AC3E}">
        <p14:creationId xmlns:p14="http://schemas.microsoft.com/office/powerpoint/2010/main" val="21041458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028700" y="685800"/>
            <a:ext cx="7200900" cy="1485900"/>
          </a:xfrm>
        </p:spPr>
        <p:txBody>
          <a:bodyPr/>
          <a:lstStyle>
            <a:lvl1pPr>
              <a:defRPr>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28700" y="2340230"/>
            <a:ext cx="3335840" cy="823912"/>
          </a:xfrm>
        </p:spPr>
        <p:txBody>
          <a:bodyPr anchor="b">
            <a:noAutofit/>
          </a:bodyPr>
          <a:lstStyle>
            <a:lvl1pPr marL="0" indent="0">
              <a:lnSpc>
                <a:spcPct val="84000"/>
              </a:lnSpc>
              <a:spcBef>
                <a:spcPts val="0"/>
              </a:spcBef>
              <a:spcAft>
                <a:spcPts val="0"/>
              </a:spcAft>
              <a:buNone/>
              <a:defRPr sz="2400" b="0"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1028700" y="3305208"/>
            <a:ext cx="3335839"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893760" y="2349754"/>
            <a:ext cx="3335840" cy="823912"/>
          </a:xfrm>
        </p:spPr>
        <p:txBody>
          <a:bodyPr anchor="b">
            <a:noAutofit/>
          </a:bodyPr>
          <a:lstStyle>
            <a:lvl1pPr marL="0" indent="0">
              <a:lnSpc>
                <a:spcPct val="84000"/>
              </a:lnSpc>
              <a:spcBef>
                <a:spcPts val="0"/>
              </a:spcBef>
              <a:spcAft>
                <a:spcPts val="0"/>
              </a:spcAft>
              <a:buNone/>
              <a:defRPr sz="2400" b="0"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893760" y="3305208"/>
            <a:ext cx="3335840"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F8F669C-62CC-4743-B823-54A0F694BD81}" type="datetime1">
              <a:rPr lang="en-US" smtClean="0"/>
              <a:pPr/>
              <a:t>10/16/2020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0CC2AA3C-575F-41E9-9B41-E442DB44A737}" type="slidenum">
              <a:rPr lang="en-US" smtClean="0"/>
              <a:pPr/>
              <a:t>‹#›</a:t>
            </a:fld>
            <a:endParaRPr lang="en-US" dirty="0"/>
          </a:p>
        </p:txBody>
      </p:sp>
    </p:spTree>
    <p:extLst>
      <p:ext uri="{BB962C8B-B14F-4D97-AF65-F5344CB8AC3E}">
        <p14:creationId xmlns:p14="http://schemas.microsoft.com/office/powerpoint/2010/main" val="1746006780"/>
      </p:ext>
    </p:extLst>
  </p:cSld>
  <p:clrMapOvr>
    <a:masterClrMapping/>
  </p:clrMapOvr>
  <p:hf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FEF7F6E-9C45-4C29-89A4-3F98B50E040C}" type="datetime1">
              <a:rPr lang="en-US" smtClean="0"/>
              <a:pPr/>
              <a:t>10/16/2020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0CC2AA3C-575F-41E9-9B41-E442DB44A737}" type="slidenum">
              <a:rPr lang="en-US" smtClean="0"/>
              <a:pPr/>
              <a:t>‹#›</a:t>
            </a:fld>
            <a:endParaRPr lang="en-US" dirty="0"/>
          </a:p>
        </p:txBody>
      </p:sp>
    </p:spTree>
    <p:extLst>
      <p:ext uri="{BB962C8B-B14F-4D97-AF65-F5344CB8AC3E}">
        <p14:creationId xmlns:p14="http://schemas.microsoft.com/office/powerpoint/2010/main" val="7616421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DBDF9C4-4C36-4BF9-994F-784BD23EBE7A}" type="datetime1">
              <a:rPr lang="en-US" smtClean="0"/>
              <a:pPr/>
              <a:t>10/16/2020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0CC2AA3C-575F-41E9-9B41-E442DB44A737}" type="slidenum">
              <a:rPr lang="en-US" smtClean="0"/>
              <a:pPr/>
              <a:t>‹#›</a:t>
            </a:fld>
            <a:endParaRPr lang="en-US" dirty="0"/>
          </a:p>
        </p:txBody>
      </p:sp>
    </p:spTree>
    <p:extLst>
      <p:ext uri="{BB962C8B-B14F-4D97-AF65-F5344CB8AC3E}">
        <p14:creationId xmlns:p14="http://schemas.microsoft.com/office/powerpoint/2010/main" val="13012153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397764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542925" y="685800"/>
            <a:ext cx="2891790" cy="2157884"/>
          </a:xfrm>
        </p:spPr>
        <p:txBody>
          <a:bodyPr anchor="t">
            <a:noAutofit/>
          </a:bodyPr>
          <a:lstStyle>
            <a:lvl1pPr>
              <a:lnSpc>
                <a:spcPct val="84000"/>
              </a:lnSpc>
              <a:defRPr sz="4400" baseline="0">
                <a:solidFill>
                  <a:schemeClr val="tx2"/>
                </a:solidFill>
              </a:defRPr>
            </a:lvl1pPr>
          </a:lstStyle>
          <a:p>
            <a:r>
              <a:rPr lang="en-US"/>
              <a:t>Click to edit Master title style</a:t>
            </a:r>
            <a:endParaRPr lang="en-US" dirty="0"/>
          </a:p>
        </p:txBody>
      </p:sp>
      <p:sp>
        <p:nvSpPr>
          <p:cNvPr id="3" name="Content Placeholder 2"/>
          <p:cNvSpPr>
            <a:spLocks noGrp="1"/>
          </p:cNvSpPr>
          <p:nvPr>
            <p:ph idx="1"/>
          </p:nvPr>
        </p:nvSpPr>
        <p:spPr>
          <a:xfrm>
            <a:off x="4692015" y="685801"/>
            <a:ext cx="3909060" cy="5175250"/>
          </a:xfrm>
        </p:spPr>
        <p:txBody>
          <a:bodyPr/>
          <a:lstStyle>
            <a:lvl1pPr>
              <a:defRPr sz="1500"/>
            </a:lvl1pPr>
            <a:lvl2pPr>
              <a:defRPr sz="1500"/>
            </a:lvl2pPr>
            <a:lvl3pPr>
              <a:defRPr sz="1350"/>
            </a:lvl3pPr>
            <a:lvl4pPr>
              <a:defRPr sz="135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42925" y="2856344"/>
            <a:ext cx="2891790" cy="3011056"/>
          </a:xfrm>
        </p:spPr>
        <p:txBody>
          <a:bodyPr>
            <a:normAutofit/>
          </a:bodyPr>
          <a:lstStyle>
            <a:lvl1pPr marL="0" indent="0">
              <a:lnSpc>
                <a:spcPct val="113000"/>
              </a:lnSpc>
              <a:spcBef>
                <a:spcPts val="0"/>
              </a:spcBef>
              <a:spcAft>
                <a:spcPts val="1500"/>
              </a:spcAft>
              <a:buNone/>
              <a:defRPr sz="16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a:xfrm>
            <a:off x="542925" y="6453386"/>
            <a:ext cx="903429" cy="404614"/>
          </a:xfrm>
        </p:spPr>
        <p:txBody>
          <a:bodyPr/>
          <a:lstStyle>
            <a:lvl1pPr>
              <a:defRPr>
                <a:solidFill>
                  <a:schemeClr val="tx2"/>
                </a:solidFill>
              </a:defRPr>
            </a:lvl1pPr>
          </a:lstStyle>
          <a:p>
            <a:fld id="{F1DF77D3-132D-40DA-B314-CDC1BE7DE136}" type="datetime1">
              <a:rPr lang="en-US" smtClean="0"/>
              <a:pPr/>
              <a:t>10/16/2020</a:t>
            </a:fld>
            <a:endParaRPr lang="en-US" dirty="0"/>
          </a:p>
        </p:txBody>
      </p:sp>
      <p:sp>
        <p:nvSpPr>
          <p:cNvPr id="6" name="Footer Placeholder 5"/>
          <p:cNvSpPr>
            <a:spLocks noGrp="1"/>
          </p:cNvSpPr>
          <p:nvPr>
            <p:ph type="ftr" sz="quarter" idx="11"/>
          </p:nvPr>
        </p:nvSpPr>
        <p:spPr>
          <a:xfrm>
            <a:off x="1654459" y="6453386"/>
            <a:ext cx="1780256"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7412355" y="6453386"/>
            <a:ext cx="1197219" cy="404614"/>
          </a:xfrm>
        </p:spPr>
        <p:txBody>
          <a:bodyPr/>
          <a:lstStyle>
            <a:lvl1pPr>
              <a:defRPr>
                <a:solidFill>
                  <a:schemeClr val="tx2"/>
                </a:solidFill>
              </a:defRPr>
            </a:lvl1pPr>
          </a:lstStyle>
          <a:p>
            <a:fld id="{0CC2AA3C-575F-41E9-9B41-E442DB44A737}" type="slidenum">
              <a:rPr lang="en-US" smtClean="0"/>
              <a:pPr/>
              <a:t>‹#›</a:t>
            </a:fld>
            <a:endParaRPr lang="en-US" dirty="0"/>
          </a:p>
        </p:txBody>
      </p:sp>
      <p:sp>
        <p:nvSpPr>
          <p:cNvPr id="9" name="Rectangle 8"/>
          <p:cNvSpPr/>
          <p:nvPr/>
        </p:nvSpPr>
        <p:spPr>
          <a:xfrm>
            <a:off x="3977640"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title="Divider Bar"/>
          <p:cNvSpPr/>
          <p:nvPr/>
        </p:nvSpPr>
        <p:spPr>
          <a:xfrm>
            <a:off x="3977640"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6583189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397764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542925" y="685800"/>
            <a:ext cx="2891790" cy="2157884"/>
          </a:xfrm>
        </p:spPr>
        <p:txBody>
          <a:bodyPr anchor="t">
            <a:normAutofit/>
          </a:bodyPr>
          <a:lstStyle>
            <a:lvl1pPr>
              <a:lnSpc>
                <a:spcPct val="84000"/>
              </a:lnSpc>
              <a:defRPr sz="44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4149090" y="1"/>
            <a:ext cx="4994910" cy="6857999"/>
          </a:xfrm>
        </p:spPr>
        <p:txBody>
          <a:bodyPr anchor="t">
            <a:normAutofit/>
          </a:bodyPr>
          <a:lstStyle>
            <a:lvl1pPr marL="0" indent="0">
              <a:buNone/>
              <a:defRPr sz="1500"/>
            </a:lvl1pPr>
            <a:lvl2pPr marL="342900" indent="0">
              <a:buNone/>
              <a:defRPr sz="1500"/>
            </a:lvl2pPr>
            <a:lvl3pPr marL="685800" indent="0">
              <a:buNone/>
              <a:defRPr sz="15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542925" y="2855968"/>
            <a:ext cx="2891790" cy="3011432"/>
          </a:xfrm>
        </p:spPr>
        <p:txBody>
          <a:bodyPr>
            <a:normAutofit/>
          </a:bodyPr>
          <a:lstStyle>
            <a:lvl1pPr marL="0" indent="0">
              <a:lnSpc>
                <a:spcPct val="113000"/>
              </a:lnSpc>
              <a:spcBef>
                <a:spcPts val="0"/>
              </a:spcBef>
              <a:spcAft>
                <a:spcPts val="1500"/>
              </a:spcAft>
              <a:buNone/>
              <a:defRPr sz="16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a:xfrm>
            <a:off x="542925" y="6453386"/>
            <a:ext cx="903429" cy="404614"/>
          </a:xfrm>
        </p:spPr>
        <p:txBody>
          <a:bodyPr/>
          <a:lstStyle>
            <a:lvl1pPr>
              <a:defRPr>
                <a:solidFill>
                  <a:schemeClr val="tx2"/>
                </a:solidFill>
              </a:defRPr>
            </a:lvl1pPr>
          </a:lstStyle>
          <a:p>
            <a:fld id="{2380D11C-3BCA-44DF-A0C0-E526057A29A7}" type="datetime1">
              <a:rPr lang="en-US" smtClean="0"/>
              <a:pPr/>
              <a:t>10/16/2020</a:t>
            </a:fld>
            <a:endParaRPr lang="en-US" dirty="0"/>
          </a:p>
        </p:txBody>
      </p:sp>
      <p:sp>
        <p:nvSpPr>
          <p:cNvPr id="6" name="Footer Placeholder 5"/>
          <p:cNvSpPr>
            <a:spLocks noGrp="1"/>
          </p:cNvSpPr>
          <p:nvPr>
            <p:ph type="ftr" sz="quarter" idx="11"/>
          </p:nvPr>
        </p:nvSpPr>
        <p:spPr>
          <a:xfrm>
            <a:off x="1654459" y="6453386"/>
            <a:ext cx="1780256"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7412355" y="6453386"/>
            <a:ext cx="1197219" cy="404614"/>
          </a:xfrm>
        </p:spPr>
        <p:txBody>
          <a:bodyPr/>
          <a:lstStyle>
            <a:lvl1pPr>
              <a:defRPr>
                <a:solidFill>
                  <a:schemeClr val="tx2"/>
                </a:solidFill>
              </a:defRPr>
            </a:lvl1pPr>
          </a:lstStyle>
          <a:p>
            <a:fld id="{0CC2AA3C-575F-41E9-9B41-E442DB44A737}" type="slidenum">
              <a:rPr lang="en-US" smtClean="0"/>
              <a:pPr/>
              <a:t>‹#›</a:t>
            </a:fld>
            <a:endParaRPr lang="en-US" dirty="0"/>
          </a:p>
        </p:txBody>
      </p:sp>
      <p:sp>
        <p:nvSpPr>
          <p:cNvPr id="9" name="Rectangle 8"/>
          <p:cNvSpPr/>
          <p:nvPr/>
        </p:nvSpPr>
        <p:spPr>
          <a:xfrm>
            <a:off x="3977640"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title="Divider Bar"/>
          <p:cNvSpPr/>
          <p:nvPr/>
        </p:nvSpPr>
        <p:spPr>
          <a:xfrm>
            <a:off x="3977640"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42229727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8700" y="685800"/>
            <a:ext cx="7200900" cy="14859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028700" y="2286000"/>
            <a:ext cx="7200900" cy="35814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42987" y="6453386"/>
            <a:ext cx="903429" cy="404614"/>
          </a:xfrm>
          <a:prstGeom prst="rect">
            <a:avLst/>
          </a:prstGeom>
        </p:spPr>
        <p:txBody>
          <a:bodyPr vert="horz" lIns="91440" tIns="45720" rIns="91440" bIns="45720" rtlCol="0" anchor="ctr"/>
          <a:lstStyle>
            <a:lvl1pPr algn="l">
              <a:defRPr sz="1000" baseline="0">
                <a:solidFill>
                  <a:schemeClr val="tx2"/>
                </a:solidFill>
              </a:defRPr>
            </a:lvl1pPr>
          </a:lstStyle>
          <a:p>
            <a:fld id="{4F8F669C-62CC-4743-B823-54A0F694BD81}" type="datetime1">
              <a:rPr lang="en-US" smtClean="0"/>
              <a:pPr/>
              <a:t>10/16/2020</a:t>
            </a:fld>
            <a:endParaRPr lang="en-US" dirty="0"/>
          </a:p>
        </p:txBody>
      </p:sp>
      <p:sp>
        <p:nvSpPr>
          <p:cNvPr id="5" name="Footer Placeholder 4"/>
          <p:cNvSpPr>
            <a:spLocks noGrp="1"/>
          </p:cNvSpPr>
          <p:nvPr>
            <p:ph type="ftr" sz="quarter" idx="3"/>
          </p:nvPr>
        </p:nvSpPr>
        <p:spPr>
          <a:xfrm>
            <a:off x="2170173" y="6453386"/>
            <a:ext cx="4710623" cy="404614"/>
          </a:xfrm>
          <a:prstGeom prst="rect">
            <a:avLst/>
          </a:prstGeom>
        </p:spPr>
        <p:txBody>
          <a:bodyPr vert="horz" lIns="91440" tIns="45720" rIns="91440" bIns="45720" rtlCol="0" anchor="ctr"/>
          <a:lstStyle>
            <a:lvl1pPr algn="l">
              <a:defRPr sz="1000" baseline="0">
                <a:solidFill>
                  <a:schemeClr val="tx2"/>
                </a:solidFill>
              </a:defRPr>
            </a:lvl1pPr>
          </a:lstStyle>
          <a:p>
            <a:endParaRPr lang="en-US" dirty="0"/>
          </a:p>
        </p:txBody>
      </p:sp>
      <p:sp>
        <p:nvSpPr>
          <p:cNvPr id="6" name="Slide Number Placeholder 5"/>
          <p:cNvSpPr>
            <a:spLocks noGrp="1"/>
          </p:cNvSpPr>
          <p:nvPr>
            <p:ph type="sldNum" sz="quarter" idx="4"/>
          </p:nvPr>
        </p:nvSpPr>
        <p:spPr>
          <a:xfrm>
            <a:off x="7104552" y="6453386"/>
            <a:ext cx="1197219" cy="404614"/>
          </a:xfrm>
          <a:prstGeom prst="rect">
            <a:avLst/>
          </a:prstGeom>
        </p:spPr>
        <p:txBody>
          <a:bodyPr vert="horz" lIns="91440" tIns="45720" rIns="91440" bIns="45720" rtlCol="0" anchor="ctr"/>
          <a:lstStyle>
            <a:lvl1pPr algn="r">
              <a:defRPr sz="1000" baseline="0">
                <a:solidFill>
                  <a:schemeClr val="tx2"/>
                </a:solidFill>
              </a:defRPr>
            </a:lvl1pPr>
          </a:lstStyle>
          <a:p>
            <a:fld id="{0CC2AA3C-575F-41E9-9B41-E442DB44A737}" type="slidenum">
              <a:rPr lang="en-US" smtClean="0"/>
              <a:pPr/>
              <a:t>‹#›</a:t>
            </a:fld>
            <a:endParaRPr lang="en-US" dirty="0"/>
          </a:p>
        </p:txBody>
      </p:sp>
      <p:sp>
        <p:nvSpPr>
          <p:cNvPr id="9" name="Rectangle 8"/>
          <p:cNvSpPr/>
          <p:nvPr/>
        </p:nvSpPr>
        <p:spPr>
          <a:xfrm>
            <a:off x="358571"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title="Side bar"/>
          <p:cNvSpPr/>
          <p:nvPr/>
        </p:nvSpPr>
        <p:spPr>
          <a:xfrm>
            <a:off x="358571"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545523975"/>
      </p:ext>
    </p:extLst>
  </p:cSld>
  <p:clrMap bg1="lt1" tx1="dk1" bg2="lt2" tx2="dk2" accent1="accent1" accent2="accent2" accent3="accent3" accent4="accent4" accent5="accent5" accent6="accent6" hlink="hlink" folHlink="folHlink"/>
  <p:sldLayoutIdLst>
    <p:sldLayoutId id="2147483858" r:id="rId1"/>
    <p:sldLayoutId id="2147483859" r:id="rId2"/>
    <p:sldLayoutId id="2147483860" r:id="rId3"/>
    <p:sldLayoutId id="2147483861" r:id="rId4"/>
    <p:sldLayoutId id="2147483862" r:id="rId5"/>
    <p:sldLayoutId id="2147483863" r:id="rId6"/>
    <p:sldLayoutId id="2147483864" r:id="rId7"/>
    <p:sldLayoutId id="2147483865" r:id="rId8"/>
    <p:sldLayoutId id="2147483866" r:id="rId9"/>
    <p:sldLayoutId id="2147483867" r:id="rId10"/>
    <p:sldLayoutId id="2147483868" r:id="rId11"/>
  </p:sldLayoutIdLst>
  <p:hf hdr="0" ftr="0" dt="0"/>
  <p:txStyles>
    <p:titleStyle>
      <a:lvl1pPr algn="l" defTabSz="6858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6858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6912">
          <p15:clr>
            <a:srgbClr val="F26B43"/>
          </p15:clr>
        </p15:guide>
        <p15:guide id="2" pos="936">
          <p15:clr>
            <a:srgbClr val="F26B43"/>
          </p15:clr>
        </p15:guide>
        <p15:guide id="3" pos="864">
          <p15:clr>
            <a:srgbClr val="F26B43"/>
          </p15:clr>
        </p15:guide>
        <p15:guide id="0" orient="horz" pos="1368">
          <p15:clr>
            <a:srgbClr val="F26B43"/>
          </p15:clr>
        </p15:guide>
        <p15:guide id="4" orient="horz" pos="1440">
          <p15:clr>
            <a:srgbClr val="F26B43"/>
          </p15:clr>
        </p15:guide>
        <p15:guide id="5" orient="horz" pos="3696">
          <p15:clr>
            <a:srgbClr val="F26B43"/>
          </p15:clr>
        </p15:guide>
        <p15:guide id="6" orient="horz" pos="432">
          <p15:clr>
            <a:srgbClr val="F26B43"/>
          </p15:clr>
        </p15:guide>
        <p15:guide id="7" orient="horz" pos="1512">
          <p15:clr>
            <a:srgbClr val="F26B43"/>
          </p15:clr>
        </p15:guide>
        <p15:guide id="8" pos="5184">
          <p15:clr>
            <a:srgbClr val="F26B43"/>
          </p15:clr>
        </p15:guide>
        <p15:guide id="9" pos="702">
          <p15:clr>
            <a:srgbClr val="F26B43"/>
          </p15:clr>
        </p15:guide>
        <p15:guide id="10" pos="648">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C168CF54-4526-405B-95B1-B4B971546731}"/>
              </a:ext>
            </a:extLst>
          </p:cNvPr>
          <p:cNvSpPr>
            <a:spLocks noGrp="1"/>
          </p:cNvSpPr>
          <p:nvPr>
            <p:ph type="sldNum" sz="quarter" idx="12"/>
          </p:nvPr>
        </p:nvSpPr>
        <p:spPr/>
        <p:txBody>
          <a:bodyPr/>
          <a:lstStyle/>
          <a:p>
            <a:fld id="{0CC2AA3C-575F-41E9-9B41-E442DB44A737}" type="slidenum">
              <a:rPr lang="en-US" smtClean="0"/>
              <a:pPr/>
              <a:t>1</a:t>
            </a:fld>
            <a:endParaRPr lang="en-US" dirty="0"/>
          </a:p>
        </p:txBody>
      </p:sp>
      <p:graphicFrame>
        <p:nvGraphicFramePr>
          <p:cNvPr id="4" name="Table 3">
            <a:extLst>
              <a:ext uri="{FF2B5EF4-FFF2-40B4-BE49-F238E27FC236}">
                <a16:creationId xmlns:a16="http://schemas.microsoft.com/office/drawing/2014/main" id="{E07C7A65-9E1B-46C0-9024-56D73C3E089F}"/>
              </a:ext>
            </a:extLst>
          </p:cNvPr>
          <p:cNvGraphicFramePr>
            <a:graphicFrameLocks noGrp="1"/>
          </p:cNvGraphicFramePr>
          <p:nvPr>
            <p:extLst>
              <p:ext uri="{D42A27DB-BD31-4B8C-83A1-F6EECF244321}">
                <p14:modId xmlns:p14="http://schemas.microsoft.com/office/powerpoint/2010/main" val="2874423091"/>
              </p:ext>
            </p:extLst>
          </p:nvPr>
        </p:nvGraphicFramePr>
        <p:xfrm>
          <a:off x="685800" y="381000"/>
          <a:ext cx="7962902" cy="3941445"/>
        </p:xfrm>
        <a:graphic>
          <a:graphicData uri="http://schemas.openxmlformats.org/drawingml/2006/table">
            <a:tbl>
              <a:tblPr/>
              <a:tblGrid>
                <a:gridCol w="832722">
                  <a:extLst>
                    <a:ext uri="{9D8B030D-6E8A-4147-A177-3AD203B41FA5}">
                      <a16:colId xmlns:a16="http://schemas.microsoft.com/office/drawing/2014/main" val="41889561"/>
                    </a:ext>
                  </a:extLst>
                </a:gridCol>
                <a:gridCol w="3773270">
                  <a:extLst>
                    <a:ext uri="{9D8B030D-6E8A-4147-A177-3AD203B41FA5}">
                      <a16:colId xmlns:a16="http://schemas.microsoft.com/office/drawing/2014/main" val="523961732"/>
                    </a:ext>
                  </a:extLst>
                </a:gridCol>
                <a:gridCol w="832722">
                  <a:extLst>
                    <a:ext uri="{9D8B030D-6E8A-4147-A177-3AD203B41FA5}">
                      <a16:colId xmlns:a16="http://schemas.microsoft.com/office/drawing/2014/main" val="3414172514"/>
                    </a:ext>
                  </a:extLst>
                </a:gridCol>
                <a:gridCol w="2524188">
                  <a:extLst>
                    <a:ext uri="{9D8B030D-6E8A-4147-A177-3AD203B41FA5}">
                      <a16:colId xmlns:a16="http://schemas.microsoft.com/office/drawing/2014/main" val="31453571"/>
                    </a:ext>
                  </a:extLst>
                </a:gridCol>
              </a:tblGrid>
              <a:tr h="370025">
                <a:tc gridSpan="4">
                  <a:txBody>
                    <a:bodyPr/>
                    <a:lstStyle/>
                    <a:p>
                      <a:pPr algn="ctr" fontAlgn="b"/>
                      <a:r>
                        <a:rPr lang="en-US" sz="2400" b="1" i="0" u="none" strike="noStrike" dirty="0">
                          <a:solidFill>
                            <a:srgbClr val="000000"/>
                          </a:solidFill>
                          <a:effectLst/>
                          <a:highlight>
                            <a:srgbClr val="FFFF00"/>
                          </a:highlight>
                          <a:latin typeface="Calibri" panose="020F0502020204030204" pitchFamily="34" charset="0"/>
                        </a:rPr>
                        <a:t>CORE-CT TIME REPORTER CODES - AAUP - 10 Month</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124540765"/>
                  </a:ext>
                </a:extLst>
              </a:tr>
              <a:tr h="219761">
                <a:tc>
                  <a:txBody>
                    <a:bodyPr/>
                    <a:lstStyle/>
                    <a:p>
                      <a:pPr algn="ctr" fontAlgn="b"/>
                      <a:r>
                        <a:rPr lang="en-US" sz="1400" b="1" i="0" u="none" strike="noStrike" dirty="0">
                          <a:solidFill>
                            <a:srgbClr val="000000"/>
                          </a:solidFill>
                          <a:effectLst/>
                          <a:latin typeface="Calibri" panose="020F0502020204030204" pitchFamily="34" charset="0"/>
                        </a:rPr>
                        <a:t>TRC</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1" i="0" u="none" strike="noStrike">
                          <a:solidFill>
                            <a:srgbClr val="000000"/>
                          </a:solidFill>
                          <a:effectLst/>
                          <a:latin typeface="Calibri" panose="020F0502020204030204" pitchFamily="34" charset="0"/>
                        </a:rPr>
                        <a:t>DESCRIPTION</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1" i="0" u="none" strike="noStrike">
                          <a:solidFill>
                            <a:srgbClr val="000000"/>
                          </a:solidFill>
                          <a:effectLst/>
                          <a:latin typeface="Calibri" panose="020F0502020204030204" pitchFamily="34" charset="0"/>
                        </a:rPr>
                        <a:t>ORC</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1" i="0" u="none" strike="noStrike">
                          <a:solidFill>
                            <a:srgbClr val="000000"/>
                          </a:solidFill>
                          <a:effectLst/>
                          <a:latin typeface="Calibri" panose="020F0502020204030204" pitchFamily="34" charset="0"/>
                        </a:rPr>
                        <a:t>ORC DESCRIPTION</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61128175"/>
                  </a:ext>
                </a:extLst>
              </a:tr>
              <a:tr h="219761">
                <a:tc>
                  <a:txBody>
                    <a:bodyPr/>
                    <a:lstStyle/>
                    <a:p>
                      <a:pPr algn="ctr" fontAlgn="b"/>
                      <a:r>
                        <a:rPr lang="en-US" sz="1400" b="0" i="0" u="none" strike="noStrike">
                          <a:solidFill>
                            <a:srgbClr val="000000"/>
                          </a:solidFill>
                          <a:effectLst/>
                          <a:latin typeface="Calibri" panose="020F0502020204030204" pitchFamily="34" charset="0"/>
                        </a:rPr>
                        <a:t>REG</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REGULAR HOURS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93696584"/>
                  </a:ext>
                </a:extLst>
              </a:tr>
              <a:tr h="219761">
                <a:tc>
                  <a:txBody>
                    <a:bodyPr/>
                    <a:lstStyle/>
                    <a:p>
                      <a:pPr algn="ctr" fontAlgn="b"/>
                      <a:r>
                        <a:rPr lang="en-US" sz="1400" b="0" i="0" u="none" strike="noStrike">
                          <a:solidFill>
                            <a:srgbClr val="000000"/>
                          </a:solidFill>
                          <a:effectLst/>
                          <a:latin typeface="Calibri" panose="020F0502020204030204" pitchFamily="34" charset="0"/>
                        </a:rPr>
                        <a:t>REGTC</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effectLst/>
                          <a:latin typeface="Calibri" panose="020F0502020204030204" pitchFamily="34" charset="0"/>
                        </a:rPr>
                        <a:t>REGULAR HOURS TELECOMMUTING</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effectLst/>
                          <a:latin typeface="Calibri" panose="020F0502020204030204" pitchFamily="34" charset="0"/>
                        </a:rPr>
                        <a:t>TCC19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effectLst/>
                          <a:latin typeface="Calibri" panose="020F0502020204030204" pitchFamily="34" charset="0"/>
                        </a:rPr>
                        <a:t>TELECOMMUTING - COVID 19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60270751"/>
                  </a:ext>
                </a:extLst>
              </a:tr>
              <a:tr h="219761">
                <a:tc>
                  <a:txBody>
                    <a:bodyPr/>
                    <a:lstStyle/>
                    <a:p>
                      <a:pPr algn="ctr" fontAlgn="b"/>
                      <a:r>
                        <a:rPr lang="en-US" sz="1400" b="0" i="0" u="none" strike="noStrike">
                          <a:solidFill>
                            <a:srgbClr val="000000"/>
                          </a:solidFill>
                          <a:effectLst/>
                          <a:latin typeface="Calibri" panose="020F0502020204030204" pitchFamily="34" charset="0"/>
                        </a:rPr>
                        <a:t>HOL</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HOLIDAY</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23727851"/>
                  </a:ext>
                </a:extLst>
              </a:tr>
              <a:tr h="219761">
                <a:tc>
                  <a:txBody>
                    <a:bodyPr/>
                    <a:lstStyle/>
                    <a:p>
                      <a:pPr algn="ctr" fontAlgn="b"/>
                      <a:r>
                        <a:rPr lang="en-US" sz="1400" b="0" i="0" u="none" strike="noStrike">
                          <a:solidFill>
                            <a:srgbClr val="000000"/>
                          </a:solidFill>
                          <a:effectLst/>
                          <a:latin typeface="Calibri" panose="020F0502020204030204" pitchFamily="34" charset="0"/>
                        </a:rPr>
                        <a:t>SICK</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SICK</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40956074"/>
                  </a:ext>
                </a:extLst>
              </a:tr>
              <a:tr h="219761">
                <a:tc>
                  <a:txBody>
                    <a:bodyPr/>
                    <a:lstStyle/>
                    <a:p>
                      <a:pPr algn="ctr" fontAlgn="b"/>
                      <a:r>
                        <a:rPr lang="en-US" sz="1400" b="0" i="0" u="none" strike="noStrike">
                          <a:solidFill>
                            <a:srgbClr val="000000"/>
                          </a:solidFill>
                          <a:effectLst/>
                          <a:latin typeface="Calibri" panose="020F0502020204030204" pitchFamily="34" charset="0"/>
                        </a:rPr>
                        <a:t>SFAM</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SICK FAMILY</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29613659"/>
                  </a:ext>
                </a:extLst>
              </a:tr>
              <a:tr h="219761">
                <a:tc>
                  <a:txBody>
                    <a:bodyPr/>
                    <a:lstStyle/>
                    <a:p>
                      <a:pPr algn="ctr" fontAlgn="b"/>
                      <a:r>
                        <a:rPr lang="en-US" sz="1400" b="0" i="0" u="none" strike="noStrike">
                          <a:solidFill>
                            <a:srgbClr val="000000"/>
                          </a:solidFill>
                          <a:effectLst/>
                          <a:latin typeface="Calibri" panose="020F0502020204030204" pitchFamily="34" charset="0"/>
                        </a:rPr>
                        <a:t>SP</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SICK MEDICAL APPOINTMENT</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09862750"/>
                  </a:ext>
                </a:extLst>
              </a:tr>
              <a:tr h="219761">
                <a:tc>
                  <a:txBody>
                    <a:bodyPr/>
                    <a:lstStyle/>
                    <a:p>
                      <a:pPr algn="ctr" fontAlgn="b"/>
                      <a:r>
                        <a:rPr lang="en-US" sz="1400" b="0" i="0" u="none" strike="noStrike">
                          <a:solidFill>
                            <a:srgbClr val="000000"/>
                          </a:solidFill>
                          <a:effectLst/>
                          <a:latin typeface="Calibri" panose="020F0502020204030204" pitchFamily="34" charset="0"/>
                        </a:rPr>
                        <a:t>SFFNR</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SICK FUNERAL - IMMEDIATE FAMILY</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97758280"/>
                  </a:ext>
                </a:extLst>
              </a:tr>
              <a:tr h="219761">
                <a:tc>
                  <a:txBody>
                    <a:bodyPr/>
                    <a:lstStyle/>
                    <a:p>
                      <a:pPr algn="ctr" fontAlgn="b"/>
                      <a:r>
                        <a:rPr lang="en-US" sz="1400" b="0" i="0" u="none" strike="noStrike">
                          <a:solidFill>
                            <a:srgbClr val="000000"/>
                          </a:solidFill>
                          <a:effectLst/>
                          <a:latin typeface="Calibri" panose="020F0502020204030204" pitchFamily="34" charset="0"/>
                        </a:rPr>
                        <a:t>SFNRL</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SICK FUNERAL - NON-IMMEDIATE FAMILY</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03073070"/>
                  </a:ext>
                </a:extLst>
              </a:tr>
              <a:tr h="219761">
                <a:tc>
                  <a:txBody>
                    <a:bodyPr/>
                    <a:lstStyle/>
                    <a:p>
                      <a:pPr algn="ctr" fontAlgn="b"/>
                      <a:r>
                        <a:rPr lang="en-US" sz="1400" b="0" i="0" u="none" strike="noStrike">
                          <a:solidFill>
                            <a:srgbClr val="000000"/>
                          </a:solidFill>
                          <a:effectLst/>
                          <a:latin typeface="Calibri" panose="020F0502020204030204" pitchFamily="34" charset="0"/>
                        </a:rPr>
                        <a:t>PL</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PERSONAL LEAVE</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70428000"/>
                  </a:ext>
                </a:extLst>
              </a:tr>
              <a:tr h="219761">
                <a:tc>
                  <a:txBody>
                    <a:bodyPr/>
                    <a:lstStyle/>
                    <a:p>
                      <a:pPr algn="ctr" fontAlgn="b"/>
                      <a:r>
                        <a:rPr lang="en-US" sz="1400" b="0" i="0" u="none" strike="noStrike">
                          <a:solidFill>
                            <a:srgbClr val="000000"/>
                          </a:solidFill>
                          <a:effectLst/>
                          <a:latin typeface="Calibri" panose="020F0502020204030204" pitchFamily="34" charset="0"/>
                        </a:rPr>
                        <a:t>LCVCF</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effectLst/>
                          <a:latin typeface="Calibri" panose="020F0502020204030204" pitchFamily="34" charset="0"/>
                        </a:rPr>
                        <a:t>OTHER LEAVE - CONFERENCE/CONVENTION</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49732007"/>
                  </a:ext>
                </a:extLst>
              </a:tr>
              <a:tr h="219761">
                <a:tc>
                  <a:txBody>
                    <a:bodyPr/>
                    <a:lstStyle/>
                    <a:p>
                      <a:pPr algn="ctr" fontAlgn="b"/>
                      <a:r>
                        <a:rPr lang="en-US" sz="1400" b="0" i="0" u="none" strike="noStrike">
                          <a:solidFill>
                            <a:srgbClr val="000000"/>
                          </a:solidFill>
                          <a:effectLst/>
                          <a:latin typeface="Calibri" panose="020F0502020204030204" pitchFamily="34" charset="0"/>
                        </a:rPr>
                        <a:t>LWWTR</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WINTER WEATHER CLOSURE</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45069440"/>
                  </a:ext>
                </a:extLst>
              </a:tr>
              <a:tr h="219761">
                <a:tc>
                  <a:txBody>
                    <a:bodyPr/>
                    <a:lstStyle/>
                    <a:p>
                      <a:pPr algn="ctr" fontAlgn="b"/>
                      <a:r>
                        <a:rPr lang="en-US" sz="1400" b="0" i="0" u="none" strike="noStrike">
                          <a:solidFill>
                            <a:srgbClr val="000000"/>
                          </a:solidFill>
                          <a:effectLst/>
                          <a:latin typeface="Calibri" panose="020F0502020204030204" pitchFamily="34" charset="0"/>
                        </a:rPr>
                        <a:t>LPRTY</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effectLst/>
                          <a:latin typeface="Calibri" panose="020F0502020204030204" pitchFamily="34" charset="0"/>
                        </a:rPr>
                        <a:t>UNION LEAVE - PARTY/LUNCHEON</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65985585"/>
                  </a:ext>
                </a:extLst>
              </a:tr>
              <a:tr h="219761">
                <a:tc>
                  <a:txBody>
                    <a:bodyPr/>
                    <a:lstStyle/>
                    <a:p>
                      <a:pPr algn="ctr" fontAlgn="b"/>
                      <a:r>
                        <a:rPr lang="en-US" sz="1400" b="0" i="0" u="none" strike="noStrike">
                          <a:solidFill>
                            <a:srgbClr val="000000"/>
                          </a:solidFill>
                          <a:effectLst/>
                          <a:latin typeface="Calibri" panose="020F0502020204030204" pitchFamily="34" charset="0"/>
                        </a:rPr>
                        <a:t>LUBLP</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effectLst/>
                          <a:latin typeface="Calibri" panose="020F0502020204030204" pitchFamily="34" charset="0"/>
                        </a:rPr>
                        <a:t>UNION LEAVE - BUSINESS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15443835"/>
                  </a:ext>
                </a:extLst>
              </a:tr>
              <a:tr h="219761">
                <a:tc>
                  <a:txBody>
                    <a:bodyPr/>
                    <a:lstStyle/>
                    <a:p>
                      <a:pPr algn="ctr" fontAlgn="b"/>
                      <a:r>
                        <a:rPr lang="en-US" sz="1400" b="0" i="0" u="none" strike="noStrike">
                          <a:solidFill>
                            <a:srgbClr val="000000"/>
                          </a:solidFill>
                          <a:effectLst/>
                          <a:latin typeface="Calibri" panose="020F0502020204030204" pitchFamily="34" charset="0"/>
                        </a:rPr>
                        <a:t>LSABP</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effectLst/>
                          <a:latin typeface="Calibri" panose="020F0502020204030204" pitchFamily="34" charset="0"/>
                        </a:rPr>
                        <a:t>SABBATICAL LEAVE PAID</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79992978"/>
                  </a:ext>
                </a:extLst>
              </a:tr>
              <a:tr h="219761">
                <a:tc>
                  <a:txBody>
                    <a:bodyPr/>
                    <a:lstStyle/>
                    <a:p>
                      <a:pPr algn="ctr" fontAlgn="b"/>
                      <a:r>
                        <a:rPr lang="en-US" sz="1400" b="0" i="0" u="none" strike="noStrike">
                          <a:solidFill>
                            <a:srgbClr val="000000"/>
                          </a:solidFill>
                          <a:effectLst/>
                          <a:latin typeface="Calibri" panose="020F0502020204030204" pitchFamily="34" charset="0"/>
                        </a:rPr>
                        <a:t>LSUMR</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effectLst/>
                          <a:latin typeface="Calibri" panose="020F0502020204030204" pitchFamily="34" charset="0"/>
                        </a:rPr>
                        <a:t>SUMMER RECESS PAID</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83090484"/>
                  </a:ext>
                </a:extLst>
              </a:tr>
            </a:tbl>
          </a:graphicData>
        </a:graphic>
      </p:graphicFrame>
      <p:graphicFrame>
        <p:nvGraphicFramePr>
          <p:cNvPr id="6" name="Table 5">
            <a:extLst>
              <a:ext uri="{FF2B5EF4-FFF2-40B4-BE49-F238E27FC236}">
                <a16:creationId xmlns:a16="http://schemas.microsoft.com/office/drawing/2014/main" id="{46AC5838-2017-48E1-A548-BA055DC83060}"/>
              </a:ext>
            </a:extLst>
          </p:cNvPr>
          <p:cNvGraphicFramePr>
            <a:graphicFrameLocks noGrp="1"/>
          </p:cNvGraphicFramePr>
          <p:nvPr>
            <p:extLst>
              <p:ext uri="{D42A27DB-BD31-4B8C-83A1-F6EECF244321}">
                <p14:modId xmlns:p14="http://schemas.microsoft.com/office/powerpoint/2010/main" val="1153783161"/>
              </p:ext>
            </p:extLst>
          </p:nvPr>
        </p:nvGraphicFramePr>
        <p:xfrm>
          <a:off x="647698" y="4724401"/>
          <a:ext cx="8115301" cy="1267904"/>
        </p:xfrm>
        <a:graphic>
          <a:graphicData uri="http://schemas.openxmlformats.org/drawingml/2006/table">
            <a:tbl>
              <a:tblPr>
                <a:tableStyleId>{5C22544A-7EE6-4342-B048-85BDC9FD1C3A}</a:tableStyleId>
              </a:tblPr>
              <a:tblGrid>
                <a:gridCol w="8115301">
                  <a:extLst>
                    <a:ext uri="{9D8B030D-6E8A-4147-A177-3AD203B41FA5}">
                      <a16:colId xmlns:a16="http://schemas.microsoft.com/office/drawing/2014/main" val="930167146"/>
                    </a:ext>
                  </a:extLst>
                </a:gridCol>
              </a:tblGrid>
              <a:tr h="585661">
                <a:tc>
                  <a:txBody>
                    <a:bodyPr/>
                    <a:lstStyle/>
                    <a:p>
                      <a:pPr algn="l" fontAlgn="b"/>
                      <a:r>
                        <a:rPr lang="en-US" sz="1400" u="sng" strike="noStrike" dirty="0">
                          <a:effectLst/>
                          <a:latin typeface="+mj-lt"/>
                        </a:rPr>
                        <a:t>Please note:</a:t>
                      </a:r>
                    </a:p>
                    <a:p>
                      <a:pPr algn="l" fontAlgn="b"/>
                      <a:r>
                        <a:rPr lang="en-US" sz="1400" u="none" strike="noStrike" kern="1200" dirty="0">
                          <a:solidFill>
                            <a:schemeClr val="dk1"/>
                          </a:solidFill>
                          <a:effectLst/>
                          <a:latin typeface="+mn-lt"/>
                          <a:ea typeface="+mn-ea"/>
                          <a:cs typeface="+mn-cs"/>
                        </a:rPr>
                        <a:t>-If you are using the Family Medical Leave Act (FMLA or Worker Comp, the TRC will be provided by Human Resources after you have submitted the paperwork.</a:t>
                      </a:r>
                    </a:p>
                    <a:p>
                      <a:pPr marL="0" indent="0" algn="l" fontAlgn="b">
                        <a:buFontTx/>
                        <a:buNone/>
                      </a:pPr>
                      <a:r>
                        <a:rPr lang="en-US" sz="1400" u="none" strike="noStrike" kern="1200" dirty="0">
                          <a:solidFill>
                            <a:schemeClr val="dk1"/>
                          </a:solidFill>
                          <a:effectLst/>
                          <a:latin typeface="+mn-lt"/>
                          <a:ea typeface="+mn-ea"/>
                          <a:cs typeface="+mn-cs"/>
                        </a:rPr>
                        <a:t>-If you need any TRC's not listed or have questions, please email Payroll@easternct.edu for assistance.</a:t>
                      </a:r>
                      <a:endParaRPr lang="en-US" sz="1400" b="1" i="0" u="sng" strike="noStrike" dirty="0">
                        <a:solidFill>
                          <a:srgbClr val="000000"/>
                        </a:solidFill>
                        <a:effectLst/>
                        <a:latin typeface="+mj-lt"/>
                      </a:endParaRPr>
                    </a:p>
                  </a:txBody>
                  <a:tcPr marL="9525" marR="9525" marT="9525" marB="0" anchor="b"/>
                </a:tc>
                <a:extLst>
                  <a:ext uri="{0D108BD9-81ED-4DB2-BD59-A6C34878D82A}">
                    <a16:rowId xmlns:a16="http://schemas.microsoft.com/office/drawing/2014/main" val="3018389896"/>
                  </a:ext>
                </a:extLst>
              </a:tr>
              <a:tr h="404939">
                <a:tc>
                  <a:txBody>
                    <a:bodyPr/>
                    <a:lstStyle/>
                    <a:p>
                      <a:pPr algn="l" fontAlgn="b"/>
                      <a:endParaRPr lang="en-US" sz="1400" b="0" i="0" u="none" strike="noStrike" dirty="0">
                        <a:solidFill>
                          <a:srgbClr val="000000"/>
                        </a:solidFill>
                        <a:effectLst/>
                        <a:latin typeface="+mj-lt"/>
                      </a:endParaRPr>
                    </a:p>
                  </a:txBody>
                  <a:tcPr marL="9525" marR="9525" marT="9525" marB="0" anchor="b"/>
                </a:tc>
                <a:extLst>
                  <a:ext uri="{0D108BD9-81ED-4DB2-BD59-A6C34878D82A}">
                    <a16:rowId xmlns:a16="http://schemas.microsoft.com/office/drawing/2014/main" val="835680316"/>
                  </a:ext>
                </a:extLst>
              </a:tr>
            </a:tbl>
          </a:graphicData>
        </a:graphic>
      </p:graphicFrame>
    </p:spTree>
    <p:extLst>
      <p:ext uri="{BB962C8B-B14F-4D97-AF65-F5344CB8AC3E}">
        <p14:creationId xmlns:p14="http://schemas.microsoft.com/office/powerpoint/2010/main" val="16527831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50B1C882-A10B-4DC4-992D-D0F25F095A62}"/>
              </a:ext>
            </a:extLst>
          </p:cNvPr>
          <p:cNvSpPr>
            <a:spLocks noGrp="1"/>
          </p:cNvSpPr>
          <p:nvPr>
            <p:ph type="sldNum" sz="quarter" idx="12"/>
          </p:nvPr>
        </p:nvSpPr>
        <p:spPr/>
        <p:txBody>
          <a:bodyPr/>
          <a:lstStyle/>
          <a:p>
            <a:fld id="{0CC2AA3C-575F-41E9-9B41-E442DB44A737}" type="slidenum">
              <a:rPr lang="en-US" smtClean="0"/>
              <a:pPr/>
              <a:t>2</a:t>
            </a:fld>
            <a:endParaRPr lang="en-US" dirty="0"/>
          </a:p>
        </p:txBody>
      </p:sp>
      <p:graphicFrame>
        <p:nvGraphicFramePr>
          <p:cNvPr id="4" name="Table 3">
            <a:extLst>
              <a:ext uri="{FF2B5EF4-FFF2-40B4-BE49-F238E27FC236}">
                <a16:creationId xmlns:a16="http://schemas.microsoft.com/office/drawing/2014/main" id="{D817CC0C-0DA3-48B8-B328-46EA05384512}"/>
              </a:ext>
            </a:extLst>
          </p:cNvPr>
          <p:cNvGraphicFramePr>
            <a:graphicFrameLocks noGrp="1"/>
          </p:cNvGraphicFramePr>
          <p:nvPr>
            <p:extLst>
              <p:ext uri="{D42A27DB-BD31-4B8C-83A1-F6EECF244321}">
                <p14:modId xmlns:p14="http://schemas.microsoft.com/office/powerpoint/2010/main" val="799708937"/>
              </p:ext>
            </p:extLst>
          </p:nvPr>
        </p:nvGraphicFramePr>
        <p:xfrm>
          <a:off x="647699" y="304800"/>
          <a:ext cx="7848601" cy="4646418"/>
        </p:xfrm>
        <a:graphic>
          <a:graphicData uri="http://schemas.openxmlformats.org/drawingml/2006/table">
            <a:tbl>
              <a:tblPr/>
              <a:tblGrid>
                <a:gridCol w="820769">
                  <a:extLst>
                    <a:ext uri="{9D8B030D-6E8A-4147-A177-3AD203B41FA5}">
                      <a16:colId xmlns:a16="http://schemas.microsoft.com/office/drawing/2014/main" val="1914177637"/>
                    </a:ext>
                  </a:extLst>
                </a:gridCol>
                <a:gridCol w="3719108">
                  <a:extLst>
                    <a:ext uri="{9D8B030D-6E8A-4147-A177-3AD203B41FA5}">
                      <a16:colId xmlns:a16="http://schemas.microsoft.com/office/drawing/2014/main" val="2509762351"/>
                    </a:ext>
                  </a:extLst>
                </a:gridCol>
                <a:gridCol w="820769">
                  <a:extLst>
                    <a:ext uri="{9D8B030D-6E8A-4147-A177-3AD203B41FA5}">
                      <a16:colId xmlns:a16="http://schemas.microsoft.com/office/drawing/2014/main" val="3824830224"/>
                    </a:ext>
                  </a:extLst>
                </a:gridCol>
                <a:gridCol w="2487955">
                  <a:extLst>
                    <a:ext uri="{9D8B030D-6E8A-4147-A177-3AD203B41FA5}">
                      <a16:colId xmlns:a16="http://schemas.microsoft.com/office/drawing/2014/main" val="2707861592"/>
                    </a:ext>
                  </a:extLst>
                </a:gridCol>
              </a:tblGrid>
              <a:tr h="297318">
                <a:tc gridSpan="4">
                  <a:txBody>
                    <a:bodyPr/>
                    <a:lstStyle/>
                    <a:p>
                      <a:pPr algn="ctr" fontAlgn="b"/>
                      <a:r>
                        <a:rPr lang="en-US" sz="2400" b="1" i="0" u="none" strike="noStrike" dirty="0">
                          <a:solidFill>
                            <a:srgbClr val="000000"/>
                          </a:solidFill>
                          <a:effectLst/>
                          <a:highlight>
                            <a:srgbClr val="FFFF00"/>
                          </a:highlight>
                          <a:latin typeface="Calibri" panose="020F0502020204030204" pitchFamily="34" charset="0"/>
                        </a:rPr>
                        <a:t>CORE-CT TIME REPORTER CODES - AAUP - 12 Month</a:t>
                      </a:r>
                    </a:p>
                  </a:txBody>
                  <a:tcPr marL="6887" marR="6887" marT="6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288690255"/>
                  </a:ext>
                </a:extLst>
              </a:tr>
              <a:tr h="222987">
                <a:tc>
                  <a:txBody>
                    <a:bodyPr/>
                    <a:lstStyle/>
                    <a:p>
                      <a:pPr algn="ctr" fontAlgn="b"/>
                      <a:r>
                        <a:rPr lang="en-US" sz="1300" b="1" i="0" u="none" strike="noStrike" dirty="0">
                          <a:solidFill>
                            <a:srgbClr val="000000"/>
                          </a:solidFill>
                          <a:effectLst/>
                          <a:latin typeface="Calibri" panose="020F0502020204030204" pitchFamily="34" charset="0"/>
                        </a:rPr>
                        <a:t>TRC</a:t>
                      </a:r>
                    </a:p>
                  </a:txBody>
                  <a:tcPr marL="6887" marR="6887" marT="6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300" b="1" i="0" u="none" strike="noStrike">
                          <a:solidFill>
                            <a:srgbClr val="000000"/>
                          </a:solidFill>
                          <a:effectLst/>
                          <a:latin typeface="Calibri" panose="020F0502020204030204" pitchFamily="34" charset="0"/>
                        </a:rPr>
                        <a:t>DESCRIPTION</a:t>
                      </a:r>
                    </a:p>
                  </a:txBody>
                  <a:tcPr marL="6887" marR="6887" marT="6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300" b="1" i="0" u="none" strike="noStrike">
                          <a:solidFill>
                            <a:srgbClr val="000000"/>
                          </a:solidFill>
                          <a:effectLst/>
                          <a:latin typeface="Calibri" panose="020F0502020204030204" pitchFamily="34" charset="0"/>
                        </a:rPr>
                        <a:t>ORC</a:t>
                      </a:r>
                    </a:p>
                  </a:txBody>
                  <a:tcPr marL="6887" marR="6887" marT="6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300" b="1" i="0" u="none" strike="noStrike">
                          <a:solidFill>
                            <a:srgbClr val="000000"/>
                          </a:solidFill>
                          <a:effectLst/>
                          <a:latin typeface="Calibri" panose="020F0502020204030204" pitchFamily="34" charset="0"/>
                        </a:rPr>
                        <a:t>ORC DESCRIPTION</a:t>
                      </a:r>
                    </a:p>
                  </a:txBody>
                  <a:tcPr marL="6887" marR="6887" marT="6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72174577"/>
                  </a:ext>
                </a:extLst>
              </a:tr>
              <a:tr h="212370">
                <a:tc>
                  <a:txBody>
                    <a:bodyPr/>
                    <a:lstStyle/>
                    <a:p>
                      <a:pPr algn="ctr" fontAlgn="b"/>
                      <a:r>
                        <a:rPr lang="en-US" sz="1300" b="0" i="0" u="none" strike="noStrike" dirty="0">
                          <a:solidFill>
                            <a:srgbClr val="000000"/>
                          </a:solidFill>
                          <a:effectLst/>
                          <a:latin typeface="Calibri" panose="020F0502020204030204" pitchFamily="34" charset="0"/>
                        </a:rPr>
                        <a:t>REG</a:t>
                      </a:r>
                    </a:p>
                  </a:txBody>
                  <a:tcPr marL="6887" marR="6887" marT="6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300" b="0" i="0" u="none" strike="noStrike" dirty="0">
                          <a:solidFill>
                            <a:srgbClr val="000000"/>
                          </a:solidFill>
                          <a:effectLst/>
                          <a:latin typeface="Calibri" panose="020F0502020204030204" pitchFamily="34" charset="0"/>
                        </a:rPr>
                        <a:t>REGULAR HOURS</a:t>
                      </a:r>
                    </a:p>
                  </a:txBody>
                  <a:tcPr marL="6887" marR="6887" marT="6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300" b="0" i="0" u="none" strike="noStrike">
                          <a:solidFill>
                            <a:srgbClr val="000000"/>
                          </a:solidFill>
                          <a:effectLst/>
                          <a:latin typeface="Calibri" panose="020F0502020204030204" pitchFamily="34" charset="0"/>
                        </a:rPr>
                        <a:t> </a:t>
                      </a:r>
                    </a:p>
                  </a:txBody>
                  <a:tcPr marL="6887" marR="6887" marT="6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300" b="0" i="0" u="none" strike="noStrike">
                          <a:solidFill>
                            <a:srgbClr val="000000"/>
                          </a:solidFill>
                          <a:effectLst/>
                          <a:latin typeface="Calibri" panose="020F0502020204030204" pitchFamily="34" charset="0"/>
                        </a:rPr>
                        <a:t> </a:t>
                      </a:r>
                    </a:p>
                  </a:txBody>
                  <a:tcPr marL="6887" marR="6887" marT="6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34999825"/>
                  </a:ext>
                </a:extLst>
              </a:tr>
              <a:tr h="212370">
                <a:tc>
                  <a:txBody>
                    <a:bodyPr/>
                    <a:lstStyle/>
                    <a:p>
                      <a:pPr algn="ctr" fontAlgn="b"/>
                      <a:r>
                        <a:rPr lang="en-US" sz="1300" b="0" i="0" u="none" strike="noStrike">
                          <a:solidFill>
                            <a:srgbClr val="000000"/>
                          </a:solidFill>
                          <a:effectLst/>
                          <a:latin typeface="Calibri" panose="020F0502020204030204" pitchFamily="34" charset="0"/>
                        </a:rPr>
                        <a:t>REGTC</a:t>
                      </a:r>
                    </a:p>
                  </a:txBody>
                  <a:tcPr marL="6887" marR="6887" marT="6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300" b="0" i="0" u="none" strike="noStrike" dirty="0">
                          <a:solidFill>
                            <a:srgbClr val="000000"/>
                          </a:solidFill>
                          <a:effectLst/>
                          <a:latin typeface="Calibri" panose="020F0502020204030204" pitchFamily="34" charset="0"/>
                        </a:rPr>
                        <a:t>REGULAR HOURS TELECOMMUTING</a:t>
                      </a:r>
                    </a:p>
                  </a:txBody>
                  <a:tcPr marL="6887" marR="6887" marT="6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300" b="0" i="0" u="none" strike="noStrike">
                          <a:solidFill>
                            <a:srgbClr val="000000"/>
                          </a:solidFill>
                          <a:effectLst/>
                          <a:latin typeface="Calibri" panose="020F0502020204030204" pitchFamily="34" charset="0"/>
                        </a:rPr>
                        <a:t>TCC19</a:t>
                      </a:r>
                    </a:p>
                  </a:txBody>
                  <a:tcPr marL="6887" marR="6887" marT="6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300" b="0" i="0" u="none" strike="noStrike">
                          <a:solidFill>
                            <a:srgbClr val="000000"/>
                          </a:solidFill>
                          <a:effectLst/>
                          <a:latin typeface="Calibri" panose="020F0502020204030204" pitchFamily="34" charset="0"/>
                        </a:rPr>
                        <a:t>TELECOMMUTING - COVID 19</a:t>
                      </a:r>
                    </a:p>
                  </a:txBody>
                  <a:tcPr marL="6887" marR="6887" marT="6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93584345"/>
                  </a:ext>
                </a:extLst>
              </a:tr>
              <a:tr h="212370">
                <a:tc>
                  <a:txBody>
                    <a:bodyPr/>
                    <a:lstStyle/>
                    <a:p>
                      <a:pPr algn="ctr" fontAlgn="b"/>
                      <a:r>
                        <a:rPr lang="en-US" sz="1300" b="0" i="0" u="none" strike="noStrike">
                          <a:solidFill>
                            <a:srgbClr val="000000"/>
                          </a:solidFill>
                          <a:effectLst/>
                          <a:latin typeface="Calibri" panose="020F0502020204030204" pitchFamily="34" charset="0"/>
                        </a:rPr>
                        <a:t>HOL</a:t>
                      </a:r>
                    </a:p>
                  </a:txBody>
                  <a:tcPr marL="6887" marR="6887" marT="6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300" b="0" i="0" u="none" strike="noStrike" dirty="0">
                          <a:solidFill>
                            <a:srgbClr val="000000"/>
                          </a:solidFill>
                          <a:effectLst/>
                          <a:latin typeface="Calibri" panose="020F0502020204030204" pitchFamily="34" charset="0"/>
                        </a:rPr>
                        <a:t>HOLIDAY</a:t>
                      </a:r>
                    </a:p>
                  </a:txBody>
                  <a:tcPr marL="6887" marR="6887" marT="6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300" b="0" i="0" u="none" strike="noStrike">
                          <a:solidFill>
                            <a:srgbClr val="000000"/>
                          </a:solidFill>
                          <a:effectLst/>
                          <a:latin typeface="Calibri" panose="020F0502020204030204" pitchFamily="34" charset="0"/>
                        </a:rPr>
                        <a:t> </a:t>
                      </a:r>
                    </a:p>
                  </a:txBody>
                  <a:tcPr marL="6887" marR="6887" marT="6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300" b="0" i="0" u="none" strike="noStrike">
                          <a:solidFill>
                            <a:srgbClr val="000000"/>
                          </a:solidFill>
                          <a:effectLst/>
                          <a:latin typeface="Calibri" panose="020F0502020204030204" pitchFamily="34" charset="0"/>
                        </a:rPr>
                        <a:t> </a:t>
                      </a:r>
                    </a:p>
                  </a:txBody>
                  <a:tcPr marL="6887" marR="6887" marT="6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48117872"/>
                  </a:ext>
                </a:extLst>
              </a:tr>
              <a:tr h="212370">
                <a:tc>
                  <a:txBody>
                    <a:bodyPr/>
                    <a:lstStyle/>
                    <a:p>
                      <a:pPr algn="ctr" fontAlgn="b"/>
                      <a:r>
                        <a:rPr lang="en-US" sz="1300" b="0" i="0" u="none" strike="noStrike">
                          <a:solidFill>
                            <a:srgbClr val="000000"/>
                          </a:solidFill>
                          <a:effectLst/>
                          <a:latin typeface="Calibri" panose="020F0502020204030204" pitchFamily="34" charset="0"/>
                        </a:rPr>
                        <a:t>HWCE</a:t>
                      </a:r>
                    </a:p>
                  </a:txBody>
                  <a:tcPr marL="6887" marR="6887" marT="6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300" b="0" i="0" u="none" strike="noStrike" dirty="0">
                          <a:solidFill>
                            <a:srgbClr val="000000"/>
                          </a:solidFill>
                          <a:effectLst/>
                          <a:latin typeface="Calibri" panose="020F0502020204030204" pitchFamily="34" charset="0"/>
                        </a:rPr>
                        <a:t>HOLIDAY WORKED COMP EARNED</a:t>
                      </a:r>
                    </a:p>
                  </a:txBody>
                  <a:tcPr marL="6887" marR="6887" marT="6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300" b="0" i="0" u="none" strike="noStrike">
                          <a:solidFill>
                            <a:srgbClr val="000000"/>
                          </a:solidFill>
                          <a:effectLst/>
                          <a:latin typeface="Calibri" panose="020F0502020204030204" pitchFamily="34" charset="0"/>
                        </a:rPr>
                        <a:t> </a:t>
                      </a:r>
                    </a:p>
                  </a:txBody>
                  <a:tcPr marL="6887" marR="6887" marT="6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300" b="0" i="0" u="none" strike="noStrike">
                          <a:solidFill>
                            <a:srgbClr val="000000"/>
                          </a:solidFill>
                          <a:effectLst/>
                          <a:latin typeface="Calibri" panose="020F0502020204030204" pitchFamily="34" charset="0"/>
                        </a:rPr>
                        <a:t> </a:t>
                      </a:r>
                    </a:p>
                  </a:txBody>
                  <a:tcPr marL="6887" marR="6887" marT="6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17497306"/>
                  </a:ext>
                </a:extLst>
              </a:tr>
              <a:tr h="212370">
                <a:tc>
                  <a:txBody>
                    <a:bodyPr/>
                    <a:lstStyle/>
                    <a:p>
                      <a:pPr algn="ctr" fontAlgn="b"/>
                      <a:r>
                        <a:rPr lang="en-US" sz="1300" b="0" i="0" u="none" strike="noStrike">
                          <a:solidFill>
                            <a:srgbClr val="000000"/>
                          </a:solidFill>
                          <a:effectLst/>
                          <a:latin typeface="Calibri" panose="020F0502020204030204" pitchFamily="34" charset="0"/>
                        </a:rPr>
                        <a:t>HCU</a:t>
                      </a:r>
                    </a:p>
                  </a:txBody>
                  <a:tcPr marL="6887" marR="6887" marT="6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300" b="0" i="0" u="none" strike="noStrike" dirty="0">
                          <a:solidFill>
                            <a:srgbClr val="000000"/>
                          </a:solidFill>
                          <a:effectLst/>
                          <a:latin typeface="Calibri" panose="020F0502020204030204" pitchFamily="34" charset="0"/>
                        </a:rPr>
                        <a:t>HOLIDAY COMP USED</a:t>
                      </a:r>
                    </a:p>
                  </a:txBody>
                  <a:tcPr marL="6887" marR="6887" marT="6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300" b="0" i="0" u="none" strike="noStrike">
                          <a:solidFill>
                            <a:srgbClr val="000000"/>
                          </a:solidFill>
                          <a:effectLst/>
                          <a:latin typeface="Calibri" panose="020F0502020204030204" pitchFamily="34" charset="0"/>
                        </a:rPr>
                        <a:t> </a:t>
                      </a:r>
                    </a:p>
                  </a:txBody>
                  <a:tcPr marL="6887" marR="6887" marT="6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300" b="0" i="0" u="none" strike="noStrike">
                          <a:solidFill>
                            <a:srgbClr val="000000"/>
                          </a:solidFill>
                          <a:effectLst/>
                          <a:latin typeface="Calibri" panose="020F0502020204030204" pitchFamily="34" charset="0"/>
                        </a:rPr>
                        <a:t> </a:t>
                      </a:r>
                    </a:p>
                  </a:txBody>
                  <a:tcPr marL="6887" marR="6887" marT="6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78669688"/>
                  </a:ext>
                </a:extLst>
              </a:tr>
              <a:tr h="212370">
                <a:tc>
                  <a:txBody>
                    <a:bodyPr/>
                    <a:lstStyle/>
                    <a:p>
                      <a:pPr algn="ctr" fontAlgn="b"/>
                      <a:r>
                        <a:rPr lang="en-US" sz="1300" b="0" i="0" u="none" strike="noStrike">
                          <a:solidFill>
                            <a:srgbClr val="000000"/>
                          </a:solidFill>
                          <a:effectLst/>
                          <a:latin typeface="Calibri" panose="020F0502020204030204" pitchFamily="34" charset="0"/>
                        </a:rPr>
                        <a:t>SICK</a:t>
                      </a:r>
                    </a:p>
                  </a:txBody>
                  <a:tcPr marL="6887" marR="6887" marT="6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300" b="0" i="0" u="none" strike="noStrike" dirty="0">
                          <a:solidFill>
                            <a:srgbClr val="000000"/>
                          </a:solidFill>
                          <a:effectLst/>
                          <a:latin typeface="Calibri" panose="020F0502020204030204" pitchFamily="34" charset="0"/>
                        </a:rPr>
                        <a:t>SICK</a:t>
                      </a:r>
                    </a:p>
                  </a:txBody>
                  <a:tcPr marL="6887" marR="6887" marT="6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300" b="0" i="0" u="none" strike="noStrike">
                          <a:solidFill>
                            <a:srgbClr val="000000"/>
                          </a:solidFill>
                          <a:effectLst/>
                          <a:latin typeface="Calibri" panose="020F0502020204030204" pitchFamily="34" charset="0"/>
                        </a:rPr>
                        <a:t> </a:t>
                      </a:r>
                    </a:p>
                  </a:txBody>
                  <a:tcPr marL="6887" marR="6887" marT="6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300" b="0" i="0" u="none" strike="noStrike">
                          <a:solidFill>
                            <a:srgbClr val="000000"/>
                          </a:solidFill>
                          <a:effectLst/>
                          <a:latin typeface="Calibri" panose="020F0502020204030204" pitchFamily="34" charset="0"/>
                        </a:rPr>
                        <a:t> </a:t>
                      </a:r>
                    </a:p>
                  </a:txBody>
                  <a:tcPr marL="6887" marR="6887" marT="6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32303361"/>
                  </a:ext>
                </a:extLst>
              </a:tr>
              <a:tr h="212370">
                <a:tc>
                  <a:txBody>
                    <a:bodyPr/>
                    <a:lstStyle/>
                    <a:p>
                      <a:pPr algn="ctr" fontAlgn="b"/>
                      <a:r>
                        <a:rPr lang="en-US" sz="1300" b="0" i="0" u="none" strike="noStrike">
                          <a:solidFill>
                            <a:srgbClr val="000000"/>
                          </a:solidFill>
                          <a:effectLst/>
                          <a:latin typeface="Calibri" panose="020F0502020204030204" pitchFamily="34" charset="0"/>
                        </a:rPr>
                        <a:t>SFAM</a:t>
                      </a:r>
                    </a:p>
                  </a:txBody>
                  <a:tcPr marL="6887" marR="6887" marT="6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300" b="0" i="0" u="none" strike="noStrike" dirty="0">
                          <a:solidFill>
                            <a:srgbClr val="000000"/>
                          </a:solidFill>
                          <a:effectLst/>
                          <a:latin typeface="Calibri" panose="020F0502020204030204" pitchFamily="34" charset="0"/>
                        </a:rPr>
                        <a:t>SICK FAMILY</a:t>
                      </a:r>
                    </a:p>
                  </a:txBody>
                  <a:tcPr marL="6887" marR="6887" marT="6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300" b="0" i="0" u="none" strike="noStrike">
                          <a:solidFill>
                            <a:srgbClr val="000000"/>
                          </a:solidFill>
                          <a:effectLst/>
                          <a:latin typeface="Calibri" panose="020F0502020204030204" pitchFamily="34" charset="0"/>
                        </a:rPr>
                        <a:t> </a:t>
                      </a:r>
                    </a:p>
                  </a:txBody>
                  <a:tcPr marL="6887" marR="6887" marT="6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300" b="0" i="0" u="none" strike="noStrike">
                          <a:solidFill>
                            <a:srgbClr val="000000"/>
                          </a:solidFill>
                          <a:effectLst/>
                          <a:latin typeface="Calibri" panose="020F0502020204030204" pitchFamily="34" charset="0"/>
                        </a:rPr>
                        <a:t> </a:t>
                      </a:r>
                    </a:p>
                  </a:txBody>
                  <a:tcPr marL="6887" marR="6887" marT="6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47135409"/>
                  </a:ext>
                </a:extLst>
              </a:tr>
              <a:tr h="212370">
                <a:tc>
                  <a:txBody>
                    <a:bodyPr/>
                    <a:lstStyle/>
                    <a:p>
                      <a:pPr algn="ctr" fontAlgn="b"/>
                      <a:r>
                        <a:rPr lang="en-US" sz="1300" b="0" i="0" u="none" strike="noStrike">
                          <a:solidFill>
                            <a:srgbClr val="000000"/>
                          </a:solidFill>
                          <a:effectLst/>
                          <a:latin typeface="Calibri" panose="020F0502020204030204" pitchFamily="34" charset="0"/>
                        </a:rPr>
                        <a:t>SP</a:t>
                      </a:r>
                    </a:p>
                  </a:txBody>
                  <a:tcPr marL="6887" marR="6887" marT="6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300" b="0" i="0" u="none" strike="noStrike" dirty="0">
                          <a:solidFill>
                            <a:srgbClr val="000000"/>
                          </a:solidFill>
                          <a:effectLst/>
                          <a:latin typeface="Calibri" panose="020F0502020204030204" pitchFamily="34" charset="0"/>
                        </a:rPr>
                        <a:t>SICK MEDICAL APPOINTMENT</a:t>
                      </a:r>
                    </a:p>
                  </a:txBody>
                  <a:tcPr marL="6887" marR="6887" marT="6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300" b="0" i="0" u="none" strike="noStrike">
                          <a:solidFill>
                            <a:srgbClr val="000000"/>
                          </a:solidFill>
                          <a:effectLst/>
                          <a:latin typeface="Calibri" panose="020F0502020204030204" pitchFamily="34" charset="0"/>
                        </a:rPr>
                        <a:t> </a:t>
                      </a:r>
                    </a:p>
                  </a:txBody>
                  <a:tcPr marL="6887" marR="6887" marT="6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300" b="0" i="0" u="none" strike="noStrike">
                          <a:solidFill>
                            <a:srgbClr val="000000"/>
                          </a:solidFill>
                          <a:effectLst/>
                          <a:latin typeface="Calibri" panose="020F0502020204030204" pitchFamily="34" charset="0"/>
                        </a:rPr>
                        <a:t> </a:t>
                      </a:r>
                    </a:p>
                  </a:txBody>
                  <a:tcPr marL="6887" marR="6887" marT="6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57108624"/>
                  </a:ext>
                </a:extLst>
              </a:tr>
              <a:tr h="212370">
                <a:tc>
                  <a:txBody>
                    <a:bodyPr/>
                    <a:lstStyle/>
                    <a:p>
                      <a:pPr algn="ctr" fontAlgn="b"/>
                      <a:r>
                        <a:rPr lang="en-US" sz="1300" b="0" i="0" u="none" strike="noStrike">
                          <a:solidFill>
                            <a:srgbClr val="000000"/>
                          </a:solidFill>
                          <a:effectLst/>
                          <a:latin typeface="Calibri" panose="020F0502020204030204" pitchFamily="34" charset="0"/>
                        </a:rPr>
                        <a:t>SFFNR</a:t>
                      </a:r>
                    </a:p>
                  </a:txBody>
                  <a:tcPr marL="6887" marR="6887" marT="6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300" b="0" i="0" u="none" strike="noStrike" dirty="0">
                          <a:solidFill>
                            <a:srgbClr val="000000"/>
                          </a:solidFill>
                          <a:effectLst/>
                          <a:latin typeface="Calibri" panose="020F0502020204030204" pitchFamily="34" charset="0"/>
                        </a:rPr>
                        <a:t>SICK FUNERAL - IMMEDIATE FAMILY</a:t>
                      </a:r>
                    </a:p>
                  </a:txBody>
                  <a:tcPr marL="6887" marR="6887" marT="6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300" b="0" i="0" u="none" strike="noStrike">
                          <a:solidFill>
                            <a:srgbClr val="000000"/>
                          </a:solidFill>
                          <a:effectLst/>
                          <a:latin typeface="Calibri" panose="020F0502020204030204" pitchFamily="34" charset="0"/>
                        </a:rPr>
                        <a:t> </a:t>
                      </a:r>
                    </a:p>
                  </a:txBody>
                  <a:tcPr marL="6887" marR="6887" marT="6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300" b="0" i="0" u="none" strike="noStrike">
                          <a:solidFill>
                            <a:srgbClr val="000000"/>
                          </a:solidFill>
                          <a:effectLst/>
                          <a:latin typeface="Calibri" panose="020F0502020204030204" pitchFamily="34" charset="0"/>
                        </a:rPr>
                        <a:t> </a:t>
                      </a:r>
                    </a:p>
                  </a:txBody>
                  <a:tcPr marL="6887" marR="6887" marT="6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12502877"/>
                  </a:ext>
                </a:extLst>
              </a:tr>
              <a:tr h="212370">
                <a:tc>
                  <a:txBody>
                    <a:bodyPr/>
                    <a:lstStyle/>
                    <a:p>
                      <a:pPr algn="ctr" fontAlgn="b"/>
                      <a:r>
                        <a:rPr lang="en-US" sz="1300" b="0" i="0" u="none" strike="noStrike">
                          <a:solidFill>
                            <a:srgbClr val="000000"/>
                          </a:solidFill>
                          <a:effectLst/>
                          <a:latin typeface="Calibri" panose="020F0502020204030204" pitchFamily="34" charset="0"/>
                        </a:rPr>
                        <a:t>SFNRL</a:t>
                      </a:r>
                    </a:p>
                  </a:txBody>
                  <a:tcPr marL="6887" marR="6887" marT="6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300" b="0" i="0" u="none" strike="noStrike" dirty="0">
                          <a:solidFill>
                            <a:srgbClr val="000000"/>
                          </a:solidFill>
                          <a:effectLst/>
                          <a:latin typeface="Calibri" panose="020F0502020204030204" pitchFamily="34" charset="0"/>
                        </a:rPr>
                        <a:t>SICK FUNERAL - NON-IMMEDIATE FAMILY</a:t>
                      </a:r>
                    </a:p>
                  </a:txBody>
                  <a:tcPr marL="6887" marR="6887" marT="6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300" b="0" i="0" u="none" strike="noStrike">
                          <a:solidFill>
                            <a:srgbClr val="000000"/>
                          </a:solidFill>
                          <a:effectLst/>
                          <a:latin typeface="Calibri" panose="020F0502020204030204" pitchFamily="34" charset="0"/>
                        </a:rPr>
                        <a:t> </a:t>
                      </a:r>
                    </a:p>
                  </a:txBody>
                  <a:tcPr marL="6887" marR="6887" marT="6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300" b="0" i="0" u="none" strike="noStrike">
                          <a:solidFill>
                            <a:srgbClr val="000000"/>
                          </a:solidFill>
                          <a:effectLst/>
                          <a:latin typeface="Calibri" panose="020F0502020204030204" pitchFamily="34" charset="0"/>
                        </a:rPr>
                        <a:t> </a:t>
                      </a:r>
                    </a:p>
                  </a:txBody>
                  <a:tcPr marL="6887" marR="6887" marT="6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63861324"/>
                  </a:ext>
                </a:extLst>
              </a:tr>
              <a:tr h="212370">
                <a:tc>
                  <a:txBody>
                    <a:bodyPr/>
                    <a:lstStyle/>
                    <a:p>
                      <a:pPr algn="ctr" fontAlgn="b"/>
                      <a:r>
                        <a:rPr lang="en-US" sz="1300" b="0" i="0" u="none" strike="noStrike">
                          <a:solidFill>
                            <a:srgbClr val="000000"/>
                          </a:solidFill>
                          <a:effectLst/>
                          <a:latin typeface="Calibri" panose="020F0502020204030204" pitchFamily="34" charset="0"/>
                        </a:rPr>
                        <a:t>PL</a:t>
                      </a:r>
                    </a:p>
                  </a:txBody>
                  <a:tcPr marL="6887" marR="6887" marT="6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300" b="0" i="0" u="none" strike="noStrike" dirty="0">
                          <a:solidFill>
                            <a:srgbClr val="000000"/>
                          </a:solidFill>
                          <a:effectLst/>
                          <a:latin typeface="Calibri" panose="020F0502020204030204" pitchFamily="34" charset="0"/>
                        </a:rPr>
                        <a:t>PERSONAL LEAVE</a:t>
                      </a:r>
                    </a:p>
                  </a:txBody>
                  <a:tcPr marL="6887" marR="6887" marT="6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300" b="0" i="0" u="none" strike="noStrike" dirty="0">
                          <a:solidFill>
                            <a:srgbClr val="000000"/>
                          </a:solidFill>
                          <a:effectLst/>
                          <a:latin typeface="Calibri" panose="020F0502020204030204" pitchFamily="34" charset="0"/>
                        </a:rPr>
                        <a:t> </a:t>
                      </a:r>
                    </a:p>
                  </a:txBody>
                  <a:tcPr marL="6887" marR="6887" marT="6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300" b="0" i="0" u="none" strike="noStrike">
                          <a:solidFill>
                            <a:srgbClr val="000000"/>
                          </a:solidFill>
                          <a:effectLst/>
                          <a:latin typeface="Calibri" panose="020F0502020204030204" pitchFamily="34" charset="0"/>
                        </a:rPr>
                        <a:t> </a:t>
                      </a:r>
                    </a:p>
                  </a:txBody>
                  <a:tcPr marL="6887" marR="6887" marT="6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05214947"/>
                  </a:ext>
                </a:extLst>
              </a:tr>
              <a:tr h="212370">
                <a:tc>
                  <a:txBody>
                    <a:bodyPr/>
                    <a:lstStyle/>
                    <a:p>
                      <a:pPr algn="ctr" fontAlgn="b"/>
                      <a:r>
                        <a:rPr lang="en-US" sz="1300" b="0" i="0" u="none" strike="noStrike">
                          <a:solidFill>
                            <a:srgbClr val="000000"/>
                          </a:solidFill>
                          <a:effectLst/>
                          <a:latin typeface="Calibri" panose="020F0502020204030204" pitchFamily="34" charset="0"/>
                        </a:rPr>
                        <a:t>VAC</a:t>
                      </a:r>
                    </a:p>
                  </a:txBody>
                  <a:tcPr marL="6887" marR="6887" marT="6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300" b="0" i="0" u="none" strike="noStrike" dirty="0">
                          <a:solidFill>
                            <a:srgbClr val="000000"/>
                          </a:solidFill>
                          <a:effectLst/>
                          <a:latin typeface="Calibri" panose="020F0502020204030204" pitchFamily="34" charset="0"/>
                        </a:rPr>
                        <a:t>VACATION</a:t>
                      </a:r>
                    </a:p>
                  </a:txBody>
                  <a:tcPr marL="6887" marR="6887" marT="6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300" b="0" i="0" u="none" strike="noStrike" dirty="0">
                          <a:solidFill>
                            <a:srgbClr val="000000"/>
                          </a:solidFill>
                          <a:effectLst/>
                          <a:latin typeface="Calibri" panose="020F0502020204030204" pitchFamily="34" charset="0"/>
                        </a:rPr>
                        <a:t> </a:t>
                      </a:r>
                    </a:p>
                  </a:txBody>
                  <a:tcPr marL="6887" marR="6887" marT="6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300" b="0" i="0" u="none" strike="noStrike">
                          <a:solidFill>
                            <a:srgbClr val="000000"/>
                          </a:solidFill>
                          <a:effectLst/>
                          <a:latin typeface="Calibri" panose="020F0502020204030204" pitchFamily="34" charset="0"/>
                        </a:rPr>
                        <a:t> </a:t>
                      </a:r>
                    </a:p>
                  </a:txBody>
                  <a:tcPr marL="6887" marR="6887" marT="6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25093455"/>
                  </a:ext>
                </a:extLst>
              </a:tr>
              <a:tr h="212370">
                <a:tc>
                  <a:txBody>
                    <a:bodyPr/>
                    <a:lstStyle/>
                    <a:p>
                      <a:pPr algn="ctr" fontAlgn="b"/>
                      <a:r>
                        <a:rPr lang="en-US" sz="1300" b="0" i="0" u="none" strike="noStrike">
                          <a:solidFill>
                            <a:srgbClr val="000000"/>
                          </a:solidFill>
                          <a:effectLst/>
                          <a:latin typeface="Calibri" panose="020F0502020204030204" pitchFamily="34" charset="0"/>
                        </a:rPr>
                        <a:t>VS</a:t>
                      </a:r>
                    </a:p>
                  </a:txBody>
                  <a:tcPr marL="6887" marR="6887" marT="6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300" b="0" i="0" u="none" strike="noStrike" dirty="0">
                          <a:solidFill>
                            <a:srgbClr val="000000"/>
                          </a:solidFill>
                          <a:effectLst/>
                          <a:latin typeface="Calibri" panose="020F0502020204030204" pitchFamily="34" charset="0"/>
                        </a:rPr>
                        <a:t>VACATION IN LIEU OF SICK</a:t>
                      </a:r>
                    </a:p>
                  </a:txBody>
                  <a:tcPr marL="6887" marR="6887" marT="6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300" b="0" i="0" u="none" strike="noStrike" dirty="0">
                          <a:solidFill>
                            <a:srgbClr val="000000"/>
                          </a:solidFill>
                          <a:effectLst/>
                          <a:latin typeface="Calibri" panose="020F0502020204030204" pitchFamily="34" charset="0"/>
                        </a:rPr>
                        <a:t> </a:t>
                      </a:r>
                    </a:p>
                  </a:txBody>
                  <a:tcPr marL="6887" marR="6887" marT="6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300" b="0" i="0" u="none" strike="noStrike">
                          <a:solidFill>
                            <a:srgbClr val="000000"/>
                          </a:solidFill>
                          <a:effectLst/>
                          <a:latin typeface="Calibri" panose="020F0502020204030204" pitchFamily="34" charset="0"/>
                        </a:rPr>
                        <a:t> </a:t>
                      </a:r>
                    </a:p>
                  </a:txBody>
                  <a:tcPr marL="6887" marR="6887" marT="6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06645406"/>
                  </a:ext>
                </a:extLst>
              </a:tr>
              <a:tr h="212370">
                <a:tc>
                  <a:txBody>
                    <a:bodyPr/>
                    <a:lstStyle/>
                    <a:p>
                      <a:pPr algn="ctr" fontAlgn="b"/>
                      <a:r>
                        <a:rPr lang="en-US" sz="1300" b="0" i="0" u="none" strike="noStrike">
                          <a:solidFill>
                            <a:srgbClr val="000000"/>
                          </a:solidFill>
                          <a:effectLst/>
                          <a:latin typeface="Calibri" panose="020F0502020204030204" pitchFamily="34" charset="0"/>
                        </a:rPr>
                        <a:t>LCVCF</a:t>
                      </a:r>
                    </a:p>
                  </a:txBody>
                  <a:tcPr marL="6887" marR="6887" marT="6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300" b="0" i="0" u="none" strike="noStrike">
                          <a:solidFill>
                            <a:srgbClr val="000000"/>
                          </a:solidFill>
                          <a:effectLst/>
                          <a:latin typeface="Calibri" panose="020F0502020204030204" pitchFamily="34" charset="0"/>
                        </a:rPr>
                        <a:t>OTHER LEAVE - CONFERENCE/CONVENTION</a:t>
                      </a:r>
                    </a:p>
                  </a:txBody>
                  <a:tcPr marL="6887" marR="6887" marT="6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300" b="0" i="0" u="none" strike="noStrike" dirty="0">
                          <a:solidFill>
                            <a:srgbClr val="000000"/>
                          </a:solidFill>
                          <a:effectLst/>
                          <a:latin typeface="Calibri" panose="020F0502020204030204" pitchFamily="34" charset="0"/>
                        </a:rPr>
                        <a:t> </a:t>
                      </a:r>
                    </a:p>
                  </a:txBody>
                  <a:tcPr marL="6887" marR="6887" marT="6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300" b="0" i="0" u="none" strike="noStrike" dirty="0">
                          <a:solidFill>
                            <a:srgbClr val="000000"/>
                          </a:solidFill>
                          <a:effectLst/>
                          <a:latin typeface="Calibri" panose="020F0502020204030204" pitchFamily="34" charset="0"/>
                        </a:rPr>
                        <a:t> </a:t>
                      </a:r>
                    </a:p>
                  </a:txBody>
                  <a:tcPr marL="6887" marR="6887" marT="6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12819587"/>
                  </a:ext>
                </a:extLst>
              </a:tr>
              <a:tr h="212370">
                <a:tc>
                  <a:txBody>
                    <a:bodyPr/>
                    <a:lstStyle/>
                    <a:p>
                      <a:pPr algn="ctr" fontAlgn="b"/>
                      <a:r>
                        <a:rPr lang="en-US" sz="1300" b="0" i="0" u="none" strike="noStrike">
                          <a:solidFill>
                            <a:srgbClr val="000000"/>
                          </a:solidFill>
                          <a:effectLst/>
                          <a:latin typeface="Calibri" panose="020F0502020204030204" pitchFamily="34" charset="0"/>
                        </a:rPr>
                        <a:t>LWWTR</a:t>
                      </a:r>
                    </a:p>
                  </a:txBody>
                  <a:tcPr marL="6887" marR="6887" marT="6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300" b="0" i="0" u="none" strike="noStrike">
                          <a:solidFill>
                            <a:srgbClr val="000000"/>
                          </a:solidFill>
                          <a:effectLst/>
                          <a:latin typeface="Calibri" panose="020F0502020204030204" pitchFamily="34" charset="0"/>
                        </a:rPr>
                        <a:t>WINTER WEATHER CLOSURE</a:t>
                      </a:r>
                    </a:p>
                  </a:txBody>
                  <a:tcPr marL="6887" marR="6887" marT="6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300" b="0" i="0" u="none" strike="noStrike" dirty="0">
                          <a:solidFill>
                            <a:srgbClr val="000000"/>
                          </a:solidFill>
                          <a:effectLst/>
                          <a:latin typeface="Calibri" panose="020F0502020204030204" pitchFamily="34" charset="0"/>
                        </a:rPr>
                        <a:t> </a:t>
                      </a:r>
                    </a:p>
                  </a:txBody>
                  <a:tcPr marL="6887" marR="6887" marT="6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300" b="0" i="0" u="none" strike="noStrike" dirty="0">
                          <a:solidFill>
                            <a:srgbClr val="000000"/>
                          </a:solidFill>
                          <a:effectLst/>
                          <a:latin typeface="Calibri" panose="020F0502020204030204" pitchFamily="34" charset="0"/>
                        </a:rPr>
                        <a:t> </a:t>
                      </a:r>
                    </a:p>
                  </a:txBody>
                  <a:tcPr marL="6887" marR="6887" marT="6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98401470"/>
                  </a:ext>
                </a:extLst>
              </a:tr>
              <a:tr h="212370">
                <a:tc>
                  <a:txBody>
                    <a:bodyPr/>
                    <a:lstStyle/>
                    <a:p>
                      <a:pPr algn="ctr" fontAlgn="b"/>
                      <a:r>
                        <a:rPr lang="en-US" sz="1300" b="0" i="0" u="none" strike="noStrike">
                          <a:solidFill>
                            <a:srgbClr val="000000"/>
                          </a:solidFill>
                          <a:effectLst/>
                          <a:latin typeface="Calibri" panose="020F0502020204030204" pitchFamily="34" charset="0"/>
                        </a:rPr>
                        <a:t>LPRTY</a:t>
                      </a:r>
                    </a:p>
                  </a:txBody>
                  <a:tcPr marL="6887" marR="6887" marT="6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300" b="0" i="0" u="none" strike="noStrike">
                          <a:solidFill>
                            <a:srgbClr val="000000"/>
                          </a:solidFill>
                          <a:effectLst/>
                          <a:latin typeface="Calibri" panose="020F0502020204030204" pitchFamily="34" charset="0"/>
                        </a:rPr>
                        <a:t>UNION LEAVE - PARTY/LUNCHEON</a:t>
                      </a:r>
                    </a:p>
                  </a:txBody>
                  <a:tcPr marL="6887" marR="6887" marT="6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300" b="0" i="0" u="none" strike="noStrike">
                          <a:solidFill>
                            <a:srgbClr val="000000"/>
                          </a:solidFill>
                          <a:effectLst/>
                          <a:latin typeface="Calibri" panose="020F0502020204030204" pitchFamily="34" charset="0"/>
                        </a:rPr>
                        <a:t> </a:t>
                      </a:r>
                    </a:p>
                  </a:txBody>
                  <a:tcPr marL="6887" marR="6887" marT="6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300" b="0" i="0" u="none" strike="noStrike" dirty="0">
                          <a:solidFill>
                            <a:srgbClr val="000000"/>
                          </a:solidFill>
                          <a:effectLst/>
                          <a:latin typeface="Calibri" panose="020F0502020204030204" pitchFamily="34" charset="0"/>
                        </a:rPr>
                        <a:t> </a:t>
                      </a:r>
                    </a:p>
                  </a:txBody>
                  <a:tcPr marL="6887" marR="6887" marT="6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60140354"/>
                  </a:ext>
                </a:extLst>
              </a:tr>
              <a:tr h="212370">
                <a:tc>
                  <a:txBody>
                    <a:bodyPr/>
                    <a:lstStyle/>
                    <a:p>
                      <a:pPr algn="ctr" fontAlgn="b"/>
                      <a:r>
                        <a:rPr lang="en-US" sz="1300" b="0" i="0" u="none" strike="noStrike">
                          <a:solidFill>
                            <a:srgbClr val="000000"/>
                          </a:solidFill>
                          <a:effectLst/>
                          <a:latin typeface="Calibri" panose="020F0502020204030204" pitchFamily="34" charset="0"/>
                        </a:rPr>
                        <a:t>LUBLP</a:t>
                      </a:r>
                    </a:p>
                  </a:txBody>
                  <a:tcPr marL="6887" marR="6887" marT="6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300" b="0" i="0" u="none" strike="noStrike">
                          <a:solidFill>
                            <a:srgbClr val="000000"/>
                          </a:solidFill>
                          <a:effectLst/>
                          <a:latin typeface="Calibri" panose="020F0502020204030204" pitchFamily="34" charset="0"/>
                        </a:rPr>
                        <a:t>UNION LEAVE - BUSINESS</a:t>
                      </a:r>
                    </a:p>
                  </a:txBody>
                  <a:tcPr marL="6887" marR="6887" marT="6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300" b="0" i="0" u="none" strike="noStrike">
                          <a:solidFill>
                            <a:srgbClr val="000000"/>
                          </a:solidFill>
                          <a:effectLst/>
                          <a:latin typeface="Calibri" panose="020F0502020204030204" pitchFamily="34" charset="0"/>
                        </a:rPr>
                        <a:t> </a:t>
                      </a:r>
                    </a:p>
                  </a:txBody>
                  <a:tcPr marL="6887" marR="6887" marT="6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300" b="0" i="0" u="none" strike="noStrike" dirty="0">
                          <a:solidFill>
                            <a:srgbClr val="000000"/>
                          </a:solidFill>
                          <a:effectLst/>
                          <a:latin typeface="Calibri" panose="020F0502020204030204" pitchFamily="34" charset="0"/>
                        </a:rPr>
                        <a:t> </a:t>
                      </a:r>
                    </a:p>
                  </a:txBody>
                  <a:tcPr marL="6887" marR="6887" marT="6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71010647"/>
                  </a:ext>
                </a:extLst>
              </a:tr>
              <a:tr h="212370">
                <a:tc>
                  <a:txBody>
                    <a:bodyPr/>
                    <a:lstStyle/>
                    <a:p>
                      <a:pPr algn="ctr" fontAlgn="b"/>
                      <a:endParaRPr lang="en-US" sz="1400" b="0" i="0" u="none" strike="noStrike" dirty="0">
                        <a:solidFill>
                          <a:srgbClr val="000000"/>
                        </a:solidFill>
                        <a:effectLst/>
                        <a:latin typeface="Calibri" panose="020F0502020204030204" pitchFamily="34" charset="0"/>
                      </a:endParaRPr>
                    </a:p>
                  </a:txBody>
                  <a:tcPr marL="6887" marR="6887" marT="6887"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en-US" sz="800" b="0" i="0" u="none" strike="noStrike">
                        <a:solidFill>
                          <a:srgbClr val="000000"/>
                        </a:solidFill>
                        <a:effectLst/>
                        <a:latin typeface="Calibri" panose="020F0502020204030204" pitchFamily="34" charset="0"/>
                      </a:endParaRPr>
                    </a:p>
                  </a:txBody>
                  <a:tcPr marL="6887" marR="6887" marT="6887"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en-US" sz="800" b="0" i="0" u="none" strike="noStrike">
                        <a:solidFill>
                          <a:srgbClr val="000000"/>
                        </a:solidFill>
                        <a:effectLst/>
                        <a:latin typeface="Calibri" panose="020F0502020204030204" pitchFamily="34" charset="0"/>
                      </a:endParaRPr>
                    </a:p>
                  </a:txBody>
                  <a:tcPr marL="6887" marR="6887" marT="6887"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6887" marR="6887" marT="6887" marB="0" anchor="b">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2428453547"/>
                  </a:ext>
                </a:extLst>
              </a:tr>
              <a:tr h="131551">
                <a:tc gridSpan="2">
                  <a:txBody>
                    <a:bodyPr/>
                    <a:lstStyle/>
                    <a:p>
                      <a:pPr algn="l" fontAlgn="b"/>
                      <a:endParaRPr lang="en-US" sz="1400" b="1" i="0" u="sng" strike="noStrike" dirty="0">
                        <a:solidFill>
                          <a:srgbClr val="000000"/>
                        </a:solidFill>
                        <a:effectLst/>
                        <a:latin typeface="Calibri" panose="020F0502020204030204" pitchFamily="34" charset="0"/>
                      </a:endParaRPr>
                    </a:p>
                  </a:txBody>
                  <a:tcPr marL="6887" marR="6887" marT="6887" marB="0" anchor="b">
                    <a:lnL>
                      <a:noFill/>
                    </a:lnL>
                    <a:lnR>
                      <a:noFill/>
                    </a:lnR>
                    <a:lnT>
                      <a:noFill/>
                    </a:lnT>
                    <a:lnB>
                      <a:noFill/>
                    </a:lnB>
                  </a:tcPr>
                </a:tc>
                <a:tc hMerge="1">
                  <a:txBody>
                    <a:bodyPr/>
                    <a:lstStyle/>
                    <a:p>
                      <a:endParaRPr lang="en-US"/>
                    </a:p>
                  </a:txBody>
                  <a:tcPr/>
                </a:tc>
                <a:tc>
                  <a:txBody>
                    <a:bodyPr/>
                    <a:lstStyle/>
                    <a:p>
                      <a:pPr algn="ctr" fontAlgn="b"/>
                      <a:endParaRPr lang="en-US" sz="800" b="0" i="0" u="none" strike="noStrike">
                        <a:solidFill>
                          <a:srgbClr val="000000"/>
                        </a:solidFill>
                        <a:effectLst/>
                        <a:latin typeface="Calibri" panose="020F0502020204030204" pitchFamily="34" charset="0"/>
                      </a:endParaRPr>
                    </a:p>
                  </a:txBody>
                  <a:tcPr marL="6887" marR="6887" marT="6887" marB="0" anchor="b">
                    <a:lnL>
                      <a:noFill/>
                    </a:lnL>
                    <a:lnR>
                      <a:noFill/>
                    </a:lnR>
                    <a:lnT>
                      <a:noFill/>
                    </a:lnT>
                    <a:lnB>
                      <a:noFill/>
                    </a:lnB>
                  </a:tcPr>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6887" marR="6887" marT="6887" marB="0" anchor="b">
                    <a:lnL>
                      <a:noFill/>
                    </a:lnL>
                    <a:lnR>
                      <a:noFill/>
                    </a:lnR>
                    <a:lnT>
                      <a:noFill/>
                    </a:lnT>
                    <a:lnB>
                      <a:noFill/>
                    </a:lnB>
                  </a:tcPr>
                </a:tc>
                <a:extLst>
                  <a:ext uri="{0D108BD9-81ED-4DB2-BD59-A6C34878D82A}">
                    <a16:rowId xmlns:a16="http://schemas.microsoft.com/office/drawing/2014/main" val="2902816606"/>
                  </a:ext>
                </a:extLst>
              </a:tr>
            </a:tbl>
          </a:graphicData>
        </a:graphic>
      </p:graphicFrame>
      <p:graphicFrame>
        <p:nvGraphicFramePr>
          <p:cNvPr id="6" name="Table 5">
            <a:extLst>
              <a:ext uri="{FF2B5EF4-FFF2-40B4-BE49-F238E27FC236}">
                <a16:creationId xmlns:a16="http://schemas.microsoft.com/office/drawing/2014/main" id="{DF7D0AB5-0777-49EC-ACE3-B9097D110C42}"/>
              </a:ext>
            </a:extLst>
          </p:cNvPr>
          <p:cNvGraphicFramePr>
            <a:graphicFrameLocks noGrp="1"/>
          </p:cNvGraphicFramePr>
          <p:nvPr>
            <p:extLst>
              <p:ext uri="{D42A27DB-BD31-4B8C-83A1-F6EECF244321}">
                <p14:modId xmlns:p14="http://schemas.microsoft.com/office/powerpoint/2010/main" val="2095264144"/>
              </p:ext>
            </p:extLst>
          </p:nvPr>
        </p:nvGraphicFramePr>
        <p:xfrm>
          <a:off x="647699" y="4724400"/>
          <a:ext cx="8191500" cy="1219200"/>
        </p:xfrm>
        <a:graphic>
          <a:graphicData uri="http://schemas.openxmlformats.org/drawingml/2006/table">
            <a:tbl>
              <a:tblPr>
                <a:tableStyleId>{5C22544A-7EE6-4342-B048-85BDC9FD1C3A}</a:tableStyleId>
              </a:tblPr>
              <a:tblGrid>
                <a:gridCol w="4733064">
                  <a:extLst>
                    <a:ext uri="{9D8B030D-6E8A-4147-A177-3AD203B41FA5}">
                      <a16:colId xmlns:a16="http://schemas.microsoft.com/office/drawing/2014/main" val="930167146"/>
                    </a:ext>
                  </a:extLst>
                </a:gridCol>
                <a:gridCol w="855695">
                  <a:extLst>
                    <a:ext uri="{9D8B030D-6E8A-4147-A177-3AD203B41FA5}">
                      <a16:colId xmlns:a16="http://schemas.microsoft.com/office/drawing/2014/main" val="3849467032"/>
                    </a:ext>
                  </a:extLst>
                </a:gridCol>
                <a:gridCol w="2602741">
                  <a:extLst>
                    <a:ext uri="{9D8B030D-6E8A-4147-A177-3AD203B41FA5}">
                      <a16:colId xmlns:a16="http://schemas.microsoft.com/office/drawing/2014/main" val="3920880693"/>
                    </a:ext>
                  </a:extLst>
                </a:gridCol>
              </a:tblGrid>
              <a:tr h="276713">
                <a:tc>
                  <a:txBody>
                    <a:bodyPr/>
                    <a:lstStyle/>
                    <a:p>
                      <a:pPr algn="l" fontAlgn="b"/>
                      <a:r>
                        <a:rPr lang="en-US" sz="1400" u="sng" strike="noStrike" dirty="0">
                          <a:effectLst/>
                          <a:latin typeface="+mj-lt"/>
                        </a:rPr>
                        <a:t>Please note:</a:t>
                      </a:r>
                      <a:endParaRPr lang="en-US" sz="1400" b="1" i="0" u="sng" strike="noStrike" dirty="0">
                        <a:solidFill>
                          <a:srgbClr val="000000"/>
                        </a:solidFill>
                        <a:effectLst/>
                        <a:latin typeface="+mj-lt"/>
                      </a:endParaRPr>
                    </a:p>
                  </a:txBody>
                  <a:tcPr marL="9525" marR="9525" marT="9525" marB="0" anchor="b"/>
                </a:tc>
                <a:tc>
                  <a:txBody>
                    <a:bodyPr/>
                    <a:lstStyle/>
                    <a:p>
                      <a:pPr algn="ctr" fontAlgn="b"/>
                      <a:endParaRPr lang="en-US" sz="1600" b="0" i="0" u="none" strike="noStrike">
                        <a:solidFill>
                          <a:srgbClr val="000000"/>
                        </a:solidFill>
                        <a:effectLst/>
                        <a:latin typeface="+mj-lt"/>
                      </a:endParaRPr>
                    </a:p>
                  </a:txBody>
                  <a:tcPr marL="9525" marR="9525" marT="9525" marB="0" anchor="b"/>
                </a:tc>
                <a:tc>
                  <a:txBody>
                    <a:bodyPr/>
                    <a:lstStyle/>
                    <a:p>
                      <a:pPr algn="ctr" fontAlgn="b"/>
                      <a:endParaRPr lang="en-US" sz="1600" b="0" i="0" u="none" strike="noStrike">
                        <a:solidFill>
                          <a:srgbClr val="000000"/>
                        </a:solidFill>
                        <a:effectLst/>
                        <a:latin typeface="+mj-lt"/>
                      </a:endParaRPr>
                    </a:p>
                  </a:txBody>
                  <a:tcPr marL="9525" marR="9525" marT="9525" marB="0" anchor="b"/>
                </a:tc>
                <a:extLst>
                  <a:ext uri="{0D108BD9-81ED-4DB2-BD59-A6C34878D82A}">
                    <a16:rowId xmlns:a16="http://schemas.microsoft.com/office/drawing/2014/main" val="3018389896"/>
                  </a:ext>
                </a:extLst>
              </a:tr>
              <a:tr h="942487">
                <a:tc gridSpan="3">
                  <a:txBody>
                    <a:bodyPr/>
                    <a:lstStyle/>
                    <a:p>
                      <a:pPr algn="l" fontAlgn="b"/>
                      <a:r>
                        <a:rPr lang="en-US" sz="1400" u="none" strike="noStrike" dirty="0">
                          <a:effectLst/>
                          <a:latin typeface="+mj-lt"/>
                        </a:rPr>
                        <a:t>-If you are using the Family Medical Leave Act (FMLA or Worker Comp, the TRC will be provided by Human Resources after you have submitted the paperwork.</a:t>
                      </a:r>
                    </a:p>
                    <a:p>
                      <a:pPr marL="0" indent="0" algn="l" fontAlgn="b">
                        <a:buFontTx/>
                        <a:buNone/>
                      </a:pPr>
                      <a:r>
                        <a:rPr lang="en-US" sz="1400" b="0" i="0" u="none" strike="noStrike" dirty="0">
                          <a:solidFill>
                            <a:srgbClr val="000000"/>
                          </a:solidFill>
                          <a:effectLst/>
                          <a:latin typeface="+mj-lt"/>
                        </a:rPr>
                        <a:t>- If you work a Holiday, two line entries are needed. </a:t>
                      </a:r>
                      <a:r>
                        <a:rPr lang="en-US" sz="1400" u="none" strike="noStrike" kern="1200" dirty="0">
                          <a:solidFill>
                            <a:schemeClr val="dk1"/>
                          </a:solidFill>
                          <a:effectLst/>
                          <a:latin typeface="+mn-lt"/>
                          <a:ea typeface="+mn-ea"/>
                          <a:cs typeface="+mn-cs"/>
                        </a:rPr>
                        <a:t>(1) HOL and (2) HWCE indicating the hours worked.</a:t>
                      </a:r>
                    </a:p>
                    <a:p>
                      <a:pPr marL="0" indent="0" algn="l" fontAlgn="b">
                        <a:buFontTx/>
                        <a:buNone/>
                      </a:pPr>
                      <a:r>
                        <a:rPr lang="en-US" sz="1400" u="none" strike="noStrike" kern="1200" dirty="0">
                          <a:solidFill>
                            <a:schemeClr val="dk1"/>
                          </a:solidFill>
                          <a:effectLst/>
                          <a:latin typeface="+mn-lt"/>
                          <a:ea typeface="+mn-ea"/>
                          <a:cs typeface="+mn-cs"/>
                        </a:rPr>
                        <a:t>- If you need any TRC's not listed or have questions, please email Payroll@easternct.edu for assistance.</a:t>
                      </a:r>
                      <a:endParaRPr lang="en-US" sz="1400" b="0" i="0" u="none" strike="noStrike" dirty="0">
                        <a:solidFill>
                          <a:srgbClr val="000000"/>
                        </a:solidFill>
                        <a:effectLst/>
                        <a:latin typeface="+mj-lt"/>
                      </a:endParaRPr>
                    </a:p>
                  </a:txBody>
                  <a:tcPr marL="9525" marR="9525" marT="9525" marB="0" anchor="b"/>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835680316"/>
                  </a:ext>
                </a:extLst>
              </a:tr>
            </a:tbl>
          </a:graphicData>
        </a:graphic>
      </p:graphicFrame>
    </p:spTree>
    <p:extLst>
      <p:ext uri="{BB962C8B-B14F-4D97-AF65-F5344CB8AC3E}">
        <p14:creationId xmlns:p14="http://schemas.microsoft.com/office/powerpoint/2010/main" val="41705791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a:xfrm>
            <a:off x="7104552" y="6453386"/>
            <a:ext cx="1197219" cy="404614"/>
          </a:xfrm>
        </p:spPr>
        <p:txBody>
          <a:bodyPr/>
          <a:lstStyle/>
          <a:p>
            <a:fld id="{0CC2AA3C-575F-41E9-9B41-E442DB44A737}" type="slidenum">
              <a:rPr lang="en-US" smtClean="0"/>
              <a:pPr/>
              <a:t>3</a:t>
            </a:fld>
            <a:endParaRPr lang="en-US" dirty="0"/>
          </a:p>
        </p:txBody>
      </p:sp>
      <p:sp>
        <p:nvSpPr>
          <p:cNvPr id="3" name="Rectangle 2">
            <a:extLst>
              <a:ext uri="{FF2B5EF4-FFF2-40B4-BE49-F238E27FC236}">
                <a16:creationId xmlns:a16="http://schemas.microsoft.com/office/drawing/2014/main" id="{502DE96B-6204-498C-A83E-B748A121A07E}"/>
              </a:ext>
            </a:extLst>
          </p:cNvPr>
          <p:cNvSpPr/>
          <p:nvPr/>
        </p:nvSpPr>
        <p:spPr>
          <a:xfrm>
            <a:off x="609600" y="4852029"/>
            <a:ext cx="8153401" cy="2339102"/>
          </a:xfrm>
          <a:prstGeom prst="rect">
            <a:avLst/>
          </a:prstGeom>
        </p:spPr>
        <p:txBody>
          <a:bodyPr wrap="square">
            <a:spAutoFit/>
          </a:bodyPr>
          <a:lstStyle/>
          <a:p>
            <a:r>
              <a:rPr lang="en-US" sz="1200" dirty="0"/>
              <a:t>Please note: </a:t>
            </a:r>
          </a:p>
          <a:p>
            <a:r>
              <a:rPr lang="en-US" sz="1200" dirty="0"/>
              <a:t>-If you are out using the Family Medical Leave Act (FMLA) or Workers Comp the TRC will be provided by Human Resources after you have submitted the paperwork.</a:t>
            </a:r>
          </a:p>
          <a:p>
            <a:r>
              <a:rPr lang="en-US" sz="1200" dirty="0"/>
              <a:t>- If you need any additional TRC’s or have questions about which to use please contact Payroll at 860-465-5746.</a:t>
            </a:r>
          </a:p>
          <a:p>
            <a:r>
              <a:rPr lang="en-US" sz="1200" dirty="0"/>
              <a:t>-If you work over 40 hours for the pay week code OVT should be used for the hours over the first 40 hours for that pay week. </a:t>
            </a:r>
          </a:p>
          <a:p>
            <a:r>
              <a:rPr lang="en-US" sz="1200" dirty="0"/>
              <a:t>-If you work on a holiday, two lines will need to be entered on the timesheet. The total number of hours worked on the holiday will be entered with code HWCE to earn comp time. Half of the hours worked will be entered on another line with code HYPY which will be paid. </a:t>
            </a:r>
          </a:p>
          <a:p>
            <a:r>
              <a:rPr lang="en-US" sz="1200" dirty="0"/>
              <a:t>-If you are an essential employee and work during winter weather you will use code CCE for those hours to earn comp time for those hours.</a:t>
            </a:r>
          </a:p>
          <a:p>
            <a:endParaRPr lang="en-US" sz="1200" dirty="0"/>
          </a:p>
          <a:p>
            <a:pPr marL="285750" indent="-285750">
              <a:buFontTx/>
              <a:buChar char="-"/>
            </a:pPr>
            <a:endParaRPr lang="en-US" sz="1400" dirty="0"/>
          </a:p>
        </p:txBody>
      </p:sp>
      <p:graphicFrame>
        <p:nvGraphicFramePr>
          <p:cNvPr id="10" name="Table 9">
            <a:extLst>
              <a:ext uri="{FF2B5EF4-FFF2-40B4-BE49-F238E27FC236}">
                <a16:creationId xmlns:a16="http://schemas.microsoft.com/office/drawing/2014/main" id="{5C611B4E-9AFA-42C3-B88C-DB41283317BA}"/>
              </a:ext>
            </a:extLst>
          </p:cNvPr>
          <p:cNvGraphicFramePr>
            <a:graphicFrameLocks noGrp="1"/>
          </p:cNvGraphicFramePr>
          <p:nvPr>
            <p:extLst>
              <p:ext uri="{D42A27DB-BD31-4B8C-83A1-F6EECF244321}">
                <p14:modId xmlns:p14="http://schemas.microsoft.com/office/powerpoint/2010/main" val="3132388358"/>
              </p:ext>
            </p:extLst>
          </p:nvPr>
        </p:nvGraphicFramePr>
        <p:xfrm>
          <a:off x="932352" y="76200"/>
          <a:ext cx="7449648" cy="4793894"/>
        </p:xfrm>
        <a:graphic>
          <a:graphicData uri="http://schemas.openxmlformats.org/drawingml/2006/table">
            <a:tbl>
              <a:tblPr/>
              <a:tblGrid>
                <a:gridCol w="703845">
                  <a:extLst>
                    <a:ext uri="{9D8B030D-6E8A-4147-A177-3AD203B41FA5}">
                      <a16:colId xmlns:a16="http://schemas.microsoft.com/office/drawing/2014/main" val="3110875446"/>
                    </a:ext>
                  </a:extLst>
                </a:gridCol>
                <a:gridCol w="3051672">
                  <a:extLst>
                    <a:ext uri="{9D8B030D-6E8A-4147-A177-3AD203B41FA5}">
                      <a16:colId xmlns:a16="http://schemas.microsoft.com/office/drawing/2014/main" val="1637190767"/>
                    </a:ext>
                  </a:extLst>
                </a:gridCol>
                <a:gridCol w="1027131">
                  <a:extLst>
                    <a:ext uri="{9D8B030D-6E8A-4147-A177-3AD203B41FA5}">
                      <a16:colId xmlns:a16="http://schemas.microsoft.com/office/drawing/2014/main" val="653513768"/>
                    </a:ext>
                  </a:extLst>
                </a:gridCol>
                <a:gridCol w="2667000">
                  <a:extLst>
                    <a:ext uri="{9D8B030D-6E8A-4147-A177-3AD203B41FA5}">
                      <a16:colId xmlns:a16="http://schemas.microsoft.com/office/drawing/2014/main" val="3870196110"/>
                    </a:ext>
                  </a:extLst>
                </a:gridCol>
              </a:tblGrid>
              <a:tr h="323337">
                <a:tc gridSpan="4">
                  <a:txBody>
                    <a:bodyPr/>
                    <a:lstStyle/>
                    <a:p>
                      <a:pPr algn="ctr" fontAlgn="b"/>
                      <a:r>
                        <a:rPr lang="en-US" sz="2400" b="1" i="0" u="sng" strike="noStrike" dirty="0">
                          <a:solidFill>
                            <a:srgbClr val="000000"/>
                          </a:solidFill>
                          <a:effectLst/>
                          <a:highlight>
                            <a:srgbClr val="FFFF00"/>
                          </a:highlight>
                          <a:latin typeface="Calibri" panose="020F0502020204030204" pitchFamily="34" charset="0"/>
                        </a:rPr>
                        <a:t>A&amp;R CORE-CT TIME REPORTER CODES</a:t>
                      </a:r>
                    </a:p>
                    <a:p>
                      <a:pPr algn="ctr" fontAlgn="b"/>
                      <a:endParaRPr lang="en-US" sz="800" b="1" i="0" u="sng" strike="noStrike" dirty="0">
                        <a:solidFill>
                          <a:srgbClr val="000000"/>
                        </a:solidFill>
                        <a:effectLst/>
                        <a:highlight>
                          <a:srgbClr val="FFFF00"/>
                        </a:highlight>
                        <a:latin typeface="Calibri" panose="020F0502020204030204" pitchFamily="34" charset="0"/>
                      </a:endParaRPr>
                    </a:p>
                  </a:txBody>
                  <a:tcPr marL="7467" marR="7467" marT="74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pPr algn="ctr" fontAlgn="b"/>
                      <a:endParaRPr lang="en-US" sz="800" b="1" i="0" u="sng" strike="noStrike" dirty="0">
                        <a:solidFill>
                          <a:srgbClr val="000000"/>
                        </a:solidFill>
                        <a:effectLst/>
                        <a:highlight>
                          <a:srgbClr val="FFFF00"/>
                        </a:highlight>
                        <a:latin typeface="Calibri" panose="020F0502020204030204" pitchFamily="34" charset="0"/>
                      </a:endParaRPr>
                    </a:p>
                  </a:txBody>
                  <a:tcPr marL="7467" marR="7467" marT="74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b"/>
                      <a:endParaRPr lang="en-US" sz="800" b="1" i="0" u="sng" strike="noStrike" dirty="0">
                        <a:solidFill>
                          <a:srgbClr val="000000"/>
                        </a:solidFill>
                        <a:effectLst/>
                        <a:highlight>
                          <a:srgbClr val="FFFF00"/>
                        </a:highlight>
                        <a:latin typeface="Calibri" panose="020F0502020204030204" pitchFamily="34" charset="0"/>
                      </a:endParaRPr>
                    </a:p>
                  </a:txBody>
                  <a:tcPr marL="7467" marR="7467" marT="74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74305968"/>
                  </a:ext>
                </a:extLst>
              </a:tr>
              <a:tr h="203842">
                <a:tc>
                  <a:txBody>
                    <a:bodyPr/>
                    <a:lstStyle/>
                    <a:p>
                      <a:pPr algn="ctr" fontAlgn="b"/>
                      <a:r>
                        <a:rPr lang="en-US" sz="1200" b="1" i="0" u="none" strike="noStrike">
                          <a:solidFill>
                            <a:srgbClr val="000000"/>
                          </a:solidFill>
                          <a:effectLst/>
                          <a:latin typeface="Calibri" panose="020F0502020204030204" pitchFamily="34" charset="0"/>
                        </a:rPr>
                        <a:t>TRC</a:t>
                      </a:r>
                    </a:p>
                  </a:txBody>
                  <a:tcPr marL="7467" marR="7467" marT="74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1" i="0" u="none" strike="noStrike" dirty="0">
                          <a:solidFill>
                            <a:srgbClr val="000000"/>
                          </a:solidFill>
                          <a:effectLst/>
                          <a:latin typeface="Calibri" panose="020F0502020204030204" pitchFamily="34" charset="0"/>
                        </a:rPr>
                        <a:t>DESCRIPTION </a:t>
                      </a:r>
                    </a:p>
                  </a:txBody>
                  <a:tcPr marL="7467" marR="7467" marT="74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1" i="0" u="none" strike="noStrike" dirty="0">
                          <a:solidFill>
                            <a:srgbClr val="000000"/>
                          </a:solidFill>
                          <a:effectLst/>
                          <a:latin typeface="Calibri" panose="020F0502020204030204" pitchFamily="34" charset="0"/>
                        </a:rPr>
                        <a:t>ORC</a:t>
                      </a:r>
                    </a:p>
                  </a:txBody>
                  <a:tcPr marL="8547" marR="8547" marT="85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1" i="0" u="none" strike="noStrike" dirty="0">
                          <a:solidFill>
                            <a:srgbClr val="000000"/>
                          </a:solidFill>
                          <a:effectLst/>
                          <a:latin typeface="Calibri" panose="020F0502020204030204" pitchFamily="34" charset="0"/>
                        </a:rPr>
                        <a:t>Override Reason Code Description</a:t>
                      </a:r>
                    </a:p>
                  </a:txBody>
                  <a:tcPr marL="8547" marR="8547" marT="85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62991784"/>
                  </a:ext>
                </a:extLst>
              </a:tr>
              <a:tr h="203842">
                <a:tc>
                  <a:txBody>
                    <a:bodyPr/>
                    <a:lstStyle/>
                    <a:p>
                      <a:pPr algn="ctr" fontAlgn="b"/>
                      <a:r>
                        <a:rPr lang="en-US" sz="1200" b="0" i="0" u="none" strike="noStrike">
                          <a:solidFill>
                            <a:srgbClr val="000000"/>
                          </a:solidFill>
                          <a:effectLst/>
                          <a:latin typeface="Calibri" panose="020F0502020204030204" pitchFamily="34" charset="0"/>
                        </a:rPr>
                        <a:t>REG</a:t>
                      </a:r>
                    </a:p>
                  </a:txBody>
                  <a:tcPr marL="7467" marR="7467" marT="74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dirty="0">
                          <a:solidFill>
                            <a:srgbClr val="000000"/>
                          </a:solidFill>
                          <a:effectLst/>
                          <a:latin typeface="Calibri" panose="020F0502020204030204" pitchFamily="34" charset="0"/>
                        </a:rPr>
                        <a:t>REGULAR HOURS</a:t>
                      </a:r>
                    </a:p>
                  </a:txBody>
                  <a:tcPr marL="7467" marR="7467" marT="74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200" b="0" i="0" u="none" strike="noStrike" dirty="0">
                        <a:solidFill>
                          <a:srgbClr val="000000"/>
                        </a:solidFill>
                        <a:effectLst/>
                        <a:latin typeface="Calibri" panose="020F0502020204030204" pitchFamily="34" charset="0"/>
                      </a:endParaRPr>
                    </a:p>
                  </a:txBody>
                  <a:tcPr marL="7467" marR="7467" marT="74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200" b="0" i="0" u="none" strike="noStrike" dirty="0">
                        <a:solidFill>
                          <a:srgbClr val="000000"/>
                        </a:solidFill>
                        <a:effectLst/>
                        <a:latin typeface="Calibri" panose="020F0502020204030204" pitchFamily="34" charset="0"/>
                      </a:endParaRPr>
                    </a:p>
                  </a:txBody>
                  <a:tcPr marL="7467" marR="7467" marT="74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34352806"/>
                  </a:ext>
                </a:extLst>
              </a:tr>
              <a:tr h="203842">
                <a:tc>
                  <a:txBody>
                    <a:bodyPr/>
                    <a:lstStyle/>
                    <a:p>
                      <a:pPr algn="ctr" fontAlgn="b"/>
                      <a:r>
                        <a:rPr lang="en-US" sz="1200" b="0" i="0" u="none" strike="noStrike" dirty="0">
                          <a:solidFill>
                            <a:srgbClr val="000000"/>
                          </a:solidFill>
                          <a:effectLst/>
                          <a:latin typeface="Calibri" panose="020F0502020204030204" pitchFamily="34" charset="0"/>
                        </a:rPr>
                        <a:t>REGTC</a:t>
                      </a:r>
                    </a:p>
                  </a:txBody>
                  <a:tcPr marL="7467" marR="7467" marT="74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dirty="0">
                          <a:solidFill>
                            <a:srgbClr val="000000"/>
                          </a:solidFill>
                          <a:effectLst/>
                          <a:latin typeface="Calibri" panose="020F0502020204030204" pitchFamily="34" charset="0"/>
                        </a:rPr>
                        <a:t>REGULAR HOURS TELECOMMUTING</a:t>
                      </a:r>
                    </a:p>
                  </a:txBody>
                  <a:tcPr marL="7467" marR="7467" marT="74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dirty="0">
                          <a:solidFill>
                            <a:srgbClr val="000000"/>
                          </a:solidFill>
                          <a:effectLst/>
                          <a:latin typeface="Calibri" panose="020F0502020204030204" pitchFamily="34" charset="0"/>
                        </a:rPr>
                        <a:t>TCC19</a:t>
                      </a:r>
                    </a:p>
                  </a:txBody>
                  <a:tcPr marL="8547" marR="8547" marT="85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dirty="0">
                          <a:solidFill>
                            <a:srgbClr val="000000"/>
                          </a:solidFill>
                          <a:effectLst/>
                          <a:latin typeface="Calibri" panose="020F0502020204030204" pitchFamily="34" charset="0"/>
                        </a:rPr>
                        <a:t> TELECOMMUTING DUE TO COVID-19</a:t>
                      </a:r>
                    </a:p>
                  </a:txBody>
                  <a:tcPr marL="8547" marR="8547" marT="85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89719667"/>
                  </a:ext>
                </a:extLst>
              </a:tr>
              <a:tr h="203842">
                <a:tc>
                  <a:txBody>
                    <a:bodyPr/>
                    <a:lstStyle/>
                    <a:p>
                      <a:pPr algn="ctr" fontAlgn="b"/>
                      <a:r>
                        <a:rPr lang="en-US" sz="1200" b="0" i="0" u="none" strike="noStrike" dirty="0">
                          <a:solidFill>
                            <a:srgbClr val="000000"/>
                          </a:solidFill>
                          <a:effectLst/>
                          <a:latin typeface="Calibri" panose="020F0502020204030204" pitchFamily="34" charset="0"/>
                        </a:rPr>
                        <a:t>HOL</a:t>
                      </a:r>
                    </a:p>
                  </a:txBody>
                  <a:tcPr marL="7467" marR="7467" marT="74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dirty="0">
                          <a:solidFill>
                            <a:srgbClr val="000000"/>
                          </a:solidFill>
                          <a:effectLst/>
                          <a:latin typeface="Calibri" panose="020F0502020204030204" pitchFamily="34" charset="0"/>
                        </a:rPr>
                        <a:t>HOLIDAY</a:t>
                      </a:r>
                    </a:p>
                  </a:txBody>
                  <a:tcPr marL="7467" marR="7467" marT="74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200" b="0" i="0" u="none" strike="noStrike" dirty="0">
                        <a:solidFill>
                          <a:srgbClr val="000000"/>
                        </a:solidFill>
                        <a:effectLst/>
                        <a:latin typeface="Calibri" panose="020F0502020204030204" pitchFamily="34" charset="0"/>
                      </a:endParaRPr>
                    </a:p>
                  </a:txBody>
                  <a:tcPr marL="7467" marR="7467" marT="74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200" b="0" i="0" u="none" strike="noStrike" dirty="0">
                        <a:solidFill>
                          <a:srgbClr val="000000"/>
                        </a:solidFill>
                        <a:effectLst/>
                        <a:latin typeface="Calibri" panose="020F0502020204030204" pitchFamily="34" charset="0"/>
                      </a:endParaRPr>
                    </a:p>
                  </a:txBody>
                  <a:tcPr marL="7467" marR="7467" marT="74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48427810"/>
                  </a:ext>
                </a:extLst>
              </a:tr>
              <a:tr h="203842">
                <a:tc>
                  <a:txBody>
                    <a:bodyPr/>
                    <a:lstStyle/>
                    <a:p>
                      <a:pPr algn="ctr" fontAlgn="b"/>
                      <a:r>
                        <a:rPr lang="en-US" sz="1200" b="0" i="0" u="none" strike="noStrike">
                          <a:solidFill>
                            <a:srgbClr val="000000"/>
                          </a:solidFill>
                          <a:effectLst/>
                          <a:latin typeface="Calibri" panose="020F0502020204030204" pitchFamily="34" charset="0"/>
                        </a:rPr>
                        <a:t>SICK</a:t>
                      </a:r>
                    </a:p>
                  </a:txBody>
                  <a:tcPr marL="7467" marR="7467" marT="74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dirty="0">
                          <a:solidFill>
                            <a:srgbClr val="000000"/>
                          </a:solidFill>
                          <a:effectLst/>
                          <a:latin typeface="Calibri" panose="020F0502020204030204" pitchFamily="34" charset="0"/>
                        </a:rPr>
                        <a:t>SICK HOURS - EMPLOYEE</a:t>
                      </a:r>
                    </a:p>
                  </a:txBody>
                  <a:tcPr marL="7467" marR="7467" marT="74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200" b="0" i="0" u="none" strike="noStrike" dirty="0">
                        <a:solidFill>
                          <a:srgbClr val="000000"/>
                        </a:solidFill>
                        <a:effectLst/>
                        <a:latin typeface="Calibri" panose="020F0502020204030204" pitchFamily="34" charset="0"/>
                      </a:endParaRPr>
                    </a:p>
                  </a:txBody>
                  <a:tcPr marL="7467" marR="7467" marT="74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200" b="0" i="0" u="none" strike="noStrike" dirty="0">
                        <a:solidFill>
                          <a:srgbClr val="000000"/>
                        </a:solidFill>
                        <a:effectLst/>
                        <a:latin typeface="Calibri" panose="020F0502020204030204" pitchFamily="34" charset="0"/>
                      </a:endParaRPr>
                    </a:p>
                  </a:txBody>
                  <a:tcPr marL="7467" marR="7467" marT="74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11030361"/>
                  </a:ext>
                </a:extLst>
              </a:tr>
              <a:tr h="203842">
                <a:tc>
                  <a:txBody>
                    <a:bodyPr/>
                    <a:lstStyle/>
                    <a:p>
                      <a:pPr algn="ctr" fontAlgn="b"/>
                      <a:r>
                        <a:rPr lang="en-US" sz="1200" b="0" i="0" u="none" strike="noStrike">
                          <a:solidFill>
                            <a:srgbClr val="000000"/>
                          </a:solidFill>
                          <a:effectLst/>
                          <a:latin typeface="Calibri" panose="020F0502020204030204" pitchFamily="34" charset="0"/>
                        </a:rPr>
                        <a:t>SFAM</a:t>
                      </a:r>
                    </a:p>
                  </a:txBody>
                  <a:tcPr marL="7467" marR="7467" marT="74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dirty="0">
                          <a:solidFill>
                            <a:srgbClr val="000000"/>
                          </a:solidFill>
                          <a:effectLst/>
                          <a:latin typeface="Calibri" panose="020F0502020204030204" pitchFamily="34" charset="0"/>
                        </a:rPr>
                        <a:t>SICK HOURS - FAMILY SICK</a:t>
                      </a:r>
                    </a:p>
                  </a:txBody>
                  <a:tcPr marL="7467" marR="7467" marT="74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200" b="0" i="0" u="none" strike="noStrike" dirty="0">
                        <a:solidFill>
                          <a:srgbClr val="000000"/>
                        </a:solidFill>
                        <a:effectLst/>
                        <a:latin typeface="Calibri" panose="020F0502020204030204" pitchFamily="34" charset="0"/>
                      </a:endParaRPr>
                    </a:p>
                  </a:txBody>
                  <a:tcPr marL="7467" marR="7467" marT="74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200" b="0" i="0" u="none" strike="noStrike" dirty="0">
                        <a:solidFill>
                          <a:srgbClr val="000000"/>
                        </a:solidFill>
                        <a:effectLst/>
                        <a:latin typeface="Calibri" panose="020F0502020204030204" pitchFamily="34" charset="0"/>
                      </a:endParaRPr>
                    </a:p>
                  </a:txBody>
                  <a:tcPr marL="7467" marR="7467" marT="74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59909336"/>
                  </a:ext>
                </a:extLst>
              </a:tr>
              <a:tr h="203842">
                <a:tc>
                  <a:txBody>
                    <a:bodyPr/>
                    <a:lstStyle/>
                    <a:p>
                      <a:pPr algn="ctr" fontAlgn="b"/>
                      <a:r>
                        <a:rPr lang="en-US" sz="1200" b="0" i="0" u="none" strike="noStrike">
                          <a:solidFill>
                            <a:srgbClr val="000000"/>
                          </a:solidFill>
                          <a:effectLst/>
                          <a:latin typeface="Calibri" panose="020F0502020204030204" pitchFamily="34" charset="0"/>
                        </a:rPr>
                        <a:t>SP</a:t>
                      </a:r>
                    </a:p>
                  </a:txBody>
                  <a:tcPr marL="7467" marR="7467" marT="74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dirty="0">
                          <a:solidFill>
                            <a:srgbClr val="000000"/>
                          </a:solidFill>
                          <a:effectLst/>
                          <a:latin typeface="Calibri" panose="020F0502020204030204" pitchFamily="34" charset="0"/>
                        </a:rPr>
                        <a:t>SICK HOURS - DOCTOR APPT</a:t>
                      </a:r>
                    </a:p>
                  </a:txBody>
                  <a:tcPr marL="7467" marR="7467" marT="74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200" b="0" i="0" u="none" strike="noStrike" dirty="0">
                        <a:solidFill>
                          <a:srgbClr val="000000"/>
                        </a:solidFill>
                        <a:effectLst/>
                        <a:latin typeface="Calibri" panose="020F0502020204030204" pitchFamily="34" charset="0"/>
                      </a:endParaRPr>
                    </a:p>
                  </a:txBody>
                  <a:tcPr marL="7467" marR="7467" marT="74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200" b="0" i="0" u="none" strike="noStrike" dirty="0">
                        <a:solidFill>
                          <a:srgbClr val="000000"/>
                        </a:solidFill>
                        <a:effectLst/>
                        <a:latin typeface="Calibri" panose="020F0502020204030204" pitchFamily="34" charset="0"/>
                      </a:endParaRPr>
                    </a:p>
                  </a:txBody>
                  <a:tcPr marL="7467" marR="7467" marT="74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11676515"/>
                  </a:ext>
                </a:extLst>
              </a:tr>
              <a:tr h="203842">
                <a:tc>
                  <a:txBody>
                    <a:bodyPr/>
                    <a:lstStyle/>
                    <a:p>
                      <a:pPr algn="ctr" fontAlgn="b"/>
                      <a:r>
                        <a:rPr lang="en-US" sz="1200" b="0" i="0" u="none" strike="noStrike">
                          <a:solidFill>
                            <a:srgbClr val="000000"/>
                          </a:solidFill>
                          <a:effectLst/>
                          <a:latin typeface="Calibri" panose="020F0502020204030204" pitchFamily="34" charset="0"/>
                        </a:rPr>
                        <a:t>SFFNR</a:t>
                      </a:r>
                    </a:p>
                  </a:txBody>
                  <a:tcPr marL="7467" marR="7467" marT="74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dirty="0">
                          <a:solidFill>
                            <a:srgbClr val="000000"/>
                          </a:solidFill>
                          <a:effectLst/>
                          <a:latin typeface="Calibri" panose="020F0502020204030204" pitchFamily="34" charset="0"/>
                        </a:rPr>
                        <a:t>SICK FUNERAL - IMMEDIATE FAMILY</a:t>
                      </a:r>
                    </a:p>
                  </a:txBody>
                  <a:tcPr marL="7467" marR="7467" marT="74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200" b="0" i="0" u="none" strike="noStrike" dirty="0">
                        <a:solidFill>
                          <a:srgbClr val="000000"/>
                        </a:solidFill>
                        <a:effectLst/>
                        <a:latin typeface="Calibri" panose="020F0502020204030204" pitchFamily="34" charset="0"/>
                      </a:endParaRPr>
                    </a:p>
                  </a:txBody>
                  <a:tcPr marL="7467" marR="7467" marT="74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200" b="0" i="0" u="none" strike="noStrike" dirty="0">
                        <a:solidFill>
                          <a:srgbClr val="000000"/>
                        </a:solidFill>
                        <a:effectLst/>
                        <a:latin typeface="Calibri" panose="020F0502020204030204" pitchFamily="34" charset="0"/>
                      </a:endParaRPr>
                    </a:p>
                  </a:txBody>
                  <a:tcPr marL="7467" marR="7467" marT="74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42757311"/>
                  </a:ext>
                </a:extLst>
              </a:tr>
              <a:tr h="203842">
                <a:tc>
                  <a:txBody>
                    <a:bodyPr/>
                    <a:lstStyle/>
                    <a:p>
                      <a:pPr algn="ctr" fontAlgn="b"/>
                      <a:r>
                        <a:rPr lang="en-US" sz="1200" b="0" i="0" u="none" strike="noStrike">
                          <a:solidFill>
                            <a:srgbClr val="000000"/>
                          </a:solidFill>
                          <a:effectLst/>
                          <a:latin typeface="Calibri" panose="020F0502020204030204" pitchFamily="34" charset="0"/>
                        </a:rPr>
                        <a:t>SFNRL</a:t>
                      </a:r>
                    </a:p>
                  </a:txBody>
                  <a:tcPr marL="7467" marR="7467" marT="74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dirty="0">
                          <a:solidFill>
                            <a:srgbClr val="000000"/>
                          </a:solidFill>
                          <a:effectLst/>
                          <a:latin typeface="Calibri" panose="020F0502020204030204" pitchFamily="34" charset="0"/>
                        </a:rPr>
                        <a:t>SICK FUNERAL - NON-IMMEDIATE FAMILY</a:t>
                      </a:r>
                    </a:p>
                  </a:txBody>
                  <a:tcPr marL="7467" marR="7467" marT="74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200" b="0" i="0" u="none" strike="noStrike" dirty="0">
                        <a:solidFill>
                          <a:srgbClr val="000000"/>
                        </a:solidFill>
                        <a:effectLst/>
                        <a:latin typeface="Calibri" panose="020F0502020204030204" pitchFamily="34" charset="0"/>
                      </a:endParaRPr>
                    </a:p>
                  </a:txBody>
                  <a:tcPr marL="7467" marR="7467" marT="74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200" b="0" i="0" u="none" strike="noStrike" dirty="0">
                        <a:solidFill>
                          <a:srgbClr val="000000"/>
                        </a:solidFill>
                        <a:effectLst/>
                        <a:latin typeface="Calibri" panose="020F0502020204030204" pitchFamily="34" charset="0"/>
                      </a:endParaRPr>
                    </a:p>
                  </a:txBody>
                  <a:tcPr marL="7467" marR="7467" marT="74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18678207"/>
                  </a:ext>
                </a:extLst>
              </a:tr>
              <a:tr h="203842">
                <a:tc>
                  <a:txBody>
                    <a:bodyPr/>
                    <a:lstStyle/>
                    <a:p>
                      <a:pPr algn="ctr" fontAlgn="b"/>
                      <a:r>
                        <a:rPr lang="en-US" sz="1200" b="0" i="0" u="none" strike="noStrike">
                          <a:solidFill>
                            <a:srgbClr val="000000"/>
                          </a:solidFill>
                          <a:effectLst/>
                          <a:latin typeface="Calibri" panose="020F0502020204030204" pitchFamily="34" charset="0"/>
                        </a:rPr>
                        <a:t>PL</a:t>
                      </a:r>
                    </a:p>
                  </a:txBody>
                  <a:tcPr marL="7467" marR="7467" marT="74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dirty="0">
                          <a:solidFill>
                            <a:srgbClr val="000000"/>
                          </a:solidFill>
                          <a:effectLst/>
                          <a:latin typeface="Calibri" panose="020F0502020204030204" pitchFamily="34" charset="0"/>
                        </a:rPr>
                        <a:t>PERSONAL LEAVE</a:t>
                      </a:r>
                    </a:p>
                  </a:txBody>
                  <a:tcPr marL="7467" marR="7467" marT="74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200" b="0" i="0" u="none" strike="noStrike" dirty="0">
                        <a:solidFill>
                          <a:srgbClr val="000000"/>
                        </a:solidFill>
                        <a:effectLst/>
                        <a:latin typeface="Calibri" panose="020F0502020204030204" pitchFamily="34" charset="0"/>
                      </a:endParaRPr>
                    </a:p>
                  </a:txBody>
                  <a:tcPr marL="7467" marR="7467" marT="74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200" b="0" i="0" u="none" strike="noStrike" dirty="0">
                        <a:solidFill>
                          <a:srgbClr val="000000"/>
                        </a:solidFill>
                        <a:effectLst/>
                        <a:latin typeface="Calibri" panose="020F0502020204030204" pitchFamily="34" charset="0"/>
                      </a:endParaRPr>
                    </a:p>
                  </a:txBody>
                  <a:tcPr marL="7467" marR="7467" marT="74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02397808"/>
                  </a:ext>
                </a:extLst>
              </a:tr>
              <a:tr h="203842">
                <a:tc>
                  <a:txBody>
                    <a:bodyPr/>
                    <a:lstStyle/>
                    <a:p>
                      <a:pPr algn="ctr" fontAlgn="b"/>
                      <a:r>
                        <a:rPr lang="en-US" sz="1200" b="0" i="0" u="none" strike="noStrike">
                          <a:solidFill>
                            <a:srgbClr val="000000"/>
                          </a:solidFill>
                          <a:effectLst/>
                          <a:latin typeface="Calibri" panose="020F0502020204030204" pitchFamily="34" charset="0"/>
                        </a:rPr>
                        <a:t>VAC</a:t>
                      </a:r>
                    </a:p>
                  </a:txBody>
                  <a:tcPr marL="7467" marR="7467" marT="74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dirty="0">
                          <a:solidFill>
                            <a:srgbClr val="000000"/>
                          </a:solidFill>
                          <a:effectLst/>
                          <a:latin typeface="Calibri" panose="020F0502020204030204" pitchFamily="34" charset="0"/>
                        </a:rPr>
                        <a:t>VACATION</a:t>
                      </a:r>
                    </a:p>
                  </a:txBody>
                  <a:tcPr marL="7467" marR="7467" marT="74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200" b="0" i="0" u="none" strike="noStrike" dirty="0">
                        <a:solidFill>
                          <a:srgbClr val="000000"/>
                        </a:solidFill>
                        <a:effectLst/>
                        <a:latin typeface="Calibri" panose="020F0502020204030204" pitchFamily="34" charset="0"/>
                      </a:endParaRPr>
                    </a:p>
                  </a:txBody>
                  <a:tcPr marL="7467" marR="7467" marT="74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200" b="0" i="0" u="none" strike="noStrike" dirty="0">
                        <a:solidFill>
                          <a:srgbClr val="000000"/>
                        </a:solidFill>
                        <a:effectLst/>
                        <a:latin typeface="Calibri" panose="020F0502020204030204" pitchFamily="34" charset="0"/>
                      </a:endParaRPr>
                    </a:p>
                  </a:txBody>
                  <a:tcPr marL="7467" marR="7467" marT="74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05883214"/>
                  </a:ext>
                </a:extLst>
              </a:tr>
              <a:tr h="203842">
                <a:tc>
                  <a:txBody>
                    <a:bodyPr/>
                    <a:lstStyle/>
                    <a:p>
                      <a:pPr algn="ctr" fontAlgn="b"/>
                      <a:r>
                        <a:rPr lang="en-US" sz="1200" b="0" i="0" u="none" strike="noStrike">
                          <a:solidFill>
                            <a:srgbClr val="000000"/>
                          </a:solidFill>
                          <a:effectLst/>
                          <a:latin typeface="Calibri" panose="020F0502020204030204" pitchFamily="34" charset="0"/>
                        </a:rPr>
                        <a:t>VS</a:t>
                      </a:r>
                    </a:p>
                  </a:txBody>
                  <a:tcPr marL="7467" marR="7467" marT="74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dirty="0">
                          <a:solidFill>
                            <a:srgbClr val="000000"/>
                          </a:solidFill>
                          <a:effectLst/>
                          <a:latin typeface="Calibri" panose="020F0502020204030204" pitchFamily="34" charset="0"/>
                        </a:rPr>
                        <a:t>VACATION IN LIEU OF SICK LEAVE</a:t>
                      </a:r>
                    </a:p>
                  </a:txBody>
                  <a:tcPr marL="7467" marR="7467" marT="74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200" b="0" i="0" u="none" strike="noStrike" dirty="0">
                        <a:solidFill>
                          <a:srgbClr val="000000"/>
                        </a:solidFill>
                        <a:effectLst/>
                        <a:latin typeface="Calibri" panose="020F0502020204030204" pitchFamily="34" charset="0"/>
                      </a:endParaRPr>
                    </a:p>
                  </a:txBody>
                  <a:tcPr marL="7467" marR="7467" marT="74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200" b="0" i="0" u="none" strike="noStrike" dirty="0">
                        <a:solidFill>
                          <a:srgbClr val="000000"/>
                        </a:solidFill>
                        <a:effectLst/>
                        <a:latin typeface="Calibri" panose="020F0502020204030204" pitchFamily="34" charset="0"/>
                      </a:endParaRPr>
                    </a:p>
                  </a:txBody>
                  <a:tcPr marL="7467" marR="7467" marT="74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44365899"/>
                  </a:ext>
                </a:extLst>
              </a:tr>
              <a:tr h="203842">
                <a:tc>
                  <a:txBody>
                    <a:bodyPr/>
                    <a:lstStyle/>
                    <a:p>
                      <a:pPr algn="ctr" fontAlgn="b"/>
                      <a:r>
                        <a:rPr lang="en-US" sz="1200" b="0" i="0" u="none" strike="noStrike">
                          <a:solidFill>
                            <a:srgbClr val="000000"/>
                          </a:solidFill>
                          <a:effectLst/>
                          <a:latin typeface="Calibri" panose="020F0502020204030204" pitchFamily="34" charset="0"/>
                        </a:rPr>
                        <a:t>LWWTR</a:t>
                      </a:r>
                    </a:p>
                  </a:txBody>
                  <a:tcPr marL="7467" marR="7467" marT="74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dirty="0">
                          <a:solidFill>
                            <a:srgbClr val="000000"/>
                          </a:solidFill>
                          <a:effectLst/>
                          <a:latin typeface="Calibri" panose="020F0502020204030204" pitchFamily="34" charset="0"/>
                        </a:rPr>
                        <a:t>WINTER WEATHER CLOSURE</a:t>
                      </a:r>
                    </a:p>
                  </a:txBody>
                  <a:tcPr marL="7467" marR="7467" marT="74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200" b="0" i="0" u="none" strike="noStrike" dirty="0">
                        <a:solidFill>
                          <a:srgbClr val="000000"/>
                        </a:solidFill>
                        <a:effectLst/>
                        <a:latin typeface="Calibri" panose="020F0502020204030204" pitchFamily="34" charset="0"/>
                      </a:endParaRPr>
                    </a:p>
                  </a:txBody>
                  <a:tcPr marL="7467" marR="7467" marT="74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200" b="0" i="0" u="none" strike="noStrike" dirty="0">
                        <a:solidFill>
                          <a:srgbClr val="000000"/>
                        </a:solidFill>
                        <a:effectLst/>
                        <a:latin typeface="Calibri" panose="020F0502020204030204" pitchFamily="34" charset="0"/>
                      </a:endParaRPr>
                    </a:p>
                  </a:txBody>
                  <a:tcPr marL="7467" marR="7467" marT="74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06227895"/>
                  </a:ext>
                </a:extLst>
              </a:tr>
              <a:tr h="203842">
                <a:tc>
                  <a:txBody>
                    <a:bodyPr/>
                    <a:lstStyle/>
                    <a:p>
                      <a:pPr algn="ctr" fontAlgn="b"/>
                      <a:r>
                        <a:rPr lang="en-US" sz="1200" b="0" i="0" u="none" strike="noStrike" dirty="0">
                          <a:solidFill>
                            <a:srgbClr val="000000"/>
                          </a:solidFill>
                          <a:effectLst/>
                          <a:latin typeface="Calibri" panose="020F0502020204030204" pitchFamily="34" charset="0"/>
                        </a:rPr>
                        <a:t>OVT</a:t>
                      </a:r>
                    </a:p>
                  </a:txBody>
                  <a:tcPr marL="7467" marR="7467" marT="74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dirty="0">
                          <a:solidFill>
                            <a:srgbClr val="000000"/>
                          </a:solidFill>
                          <a:effectLst/>
                          <a:latin typeface="Calibri" panose="020F0502020204030204" pitchFamily="34" charset="0"/>
                        </a:rPr>
                        <a:t>OVERTIME</a:t>
                      </a:r>
                    </a:p>
                  </a:txBody>
                  <a:tcPr marL="7467" marR="7467" marT="74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200" b="0" i="0" u="none" strike="noStrike" dirty="0">
                        <a:solidFill>
                          <a:srgbClr val="000000"/>
                        </a:solidFill>
                        <a:effectLst/>
                        <a:latin typeface="Calibri" panose="020F0502020204030204" pitchFamily="34" charset="0"/>
                      </a:endParaRPr>
                    </a:p>
                  </a:txBody>
                  <a:tcPr marL="7467" marR="7467" marT="74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200" b="0" i="0" u="none" strike="noStrike" dirty="0">
                        <a:solidFill>
                          <a:srgbClr val="000000"/>
                        </a:solidFill>
                        <a:effectLst/>
                        <a:latin typeface="Calibri" panose="020F0502020204030204" pitchFamily="34" charset="0"/>
                      </a:endParaRPr>
                    </a:p>
                  </a:txBody>
                  <a:tcPr marL="7467" marR="7467" marT="74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90546631"/>
                  </a:ext>
                </a:extLst>
              </a:tr>
              <a:tr h="203842">
                <a:tc>
                  <a:txBody>
                    <a:bodyPr/>
                    <a:lstStyle/>
                    <a:p>
                      <a:pPr algn="ctr" fontAlgn="b"/>
                      <a:r>
                        <a:rPr lang="en-US" sz="1200" b="0" i="0" u="none" strike="noStrike">
                          <a:solidFill>
                            <a:srgbClr val="000000"/>
                          </a:solidFill>
                          <a:effectLst/>
                          <a:latin typeface="Calibri" panose="020F0502020204030204" pitchFamily="34" charset="0"/>
                        </a:rPr>
                        <a:t>CCE</a:t>
                      </a:r>
                    </a:p>
                  </a:txBody>
                  <a:tcPr marL="7467" marR="7467" marT="74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dirty="0">
                          <a:solidFill>
                            <a:srgbClr val="000000"/>
                          </a:solidFill>
                          <a:effectLst/>
                          <a:latin typeface="Calibri" panose="020F0502020204030204" pitchFamily="34" charset="0"/>
                        </a:rPr>
                        <a:t>COMP TIME EARNED (Essential Employees)</a:t>
                      </a:r>
                    </a:p>
                  </a:txBody>
                  <a:tcPr marL="7467" marR="7467" marT="74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200" b="0" i="0" u="none" strike="noStrike" dirty="0">
                        <a:solidFill>
                          <a:srgbClr val="000000"/>
                        </a:solidFill>
                        <a:effectLst/>
                        <a:latin typeface="Calibri" panose="020F0502020204030204" pitchFamily="34" charset="0"/>
                      </a:endParaRPr>
                    </a:p>
                  </a:txBody>
                  <a:tcPr marL="7467" marR="7467" marT="74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200" b="0" i="0" u="none" strike="noStrike" dirty="0">
                        <a:solidFill>
                          <a:srgbClr val="000000"/>
                        </a:solidFill>
                        <a:effectLst/>
                        <a:latin typeface="Calibri" panose="020F0502020204030204" pitchFamily="34" charset="0"/>
                      </a:endParaRPr>
                    </a:p>
                  </a:txBody>
                  <a:tcPr marL="7467" marR="7467" marT="74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16309372"/>
                  </a:ext>
                </a:extLst>
              </a:tr>
              <a:tr h="203842">
                <a:tc>
                  <a:txBody>
                    <a:bodyPr/>
                    <a:lstStyle/>
                    <a:p>
                      <a:pPr algn="ctr" fontAlgn="b"/>
                      <a:r>
                        <a:rPr lang="en-US" sz="1200" b="0" i="0" u="none" strike="noStrike">
                          <a:solidFill>
                            <a:srgbClr val="000000"/>
                          </a:solidFill>
                          <a:effectLst/>
                          <a:latin typeface="Calibri" panose="020F0502020204030204" pitchFamily="34" charset="0"/>
                        </a:rPr>
                        <a:t>HWCE</a:t>
                      </a:r>
                    </a:p>
                  </a:txBody>
                  <a:tcPr marL="7467" marR="7467" marT="74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dirty="0">
                          <a:solidFill>
                            <a:srgbClr val="000000"/>
                          </a:solidFill>
                          <a:effectLst/>
                          <a:latin typeface="Calibri" panose="020F0502020204030204" pitchFamily="34" charset="0"/>
                        </a:rPr>
                        <a:t>HOLIDAY WORKED - COMP EARNED</a:t>
                      </a:r>
                    </a:p>
                  </a:txBody>
                  <a:tcPr marL="7467" marR="7467" marT="74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200" b="0" i="0" u="none" strike="noStrike" dirty="0">
                        <a:solidFill>
                          <a:srgbClr val="000000"/>
                        </a:solidFill>
                        <a:effectLst/>
                        <a:latin typeface="Calibri" panose="020F0502020204030204" pitchFamily="34" charset="0"/>
                      </a:endParaRPr>
                    </a:p>
                  </a:txBody>
                  <a:tcPr marL="7467" marR="7467" marT="74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200" b="0" i="0" u="none" strike="noStrike" dirty="0">
                        <a:solidFill>
                          <a:srgbClr val="000000"/>
                        </a:solidFill>
                        <a:effectLst/>
                        <a:latin typeface="Calibri" panose="020F0502020204030204" pitchFamily="34" charset="0"/>
                      </a:endParaRPr>
                    </a:p>
                  </a:txBody>
                  <a:tcPr marL="7467" marR="7467" marT="74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40753433"/>
                  </a:ext>
                </a:extLst>
              </a:tr>
              <a:tr h="203842">
                <a:tc>
                  <a:txBody>
                    <a:bodyPr/>
                    <a:lstStyle/>
                    <a:p>
                      <a:pPr algn="ctr" fontAlgn="b"/>
                      <a:r>
                        <a:rPr lang="en-US" sz="1200" b="0" i="0" u="none" strike="noStrike">
                          <a:solidFill>
                            <a:srgbClr val="000000"/>
                          </a:solidFill>
                          <a:effectLst/>
                          <a:latin typeface="Calibri" panose="020F0502020204030204" pitchFamily="34" charset="0"/>
                        </a:rPr>
                        <a:t>HYPY</a:t>
                      </a:r>
                    </a:p>
                  </a:txBody>
                  <a:tcPr marL="7467" marR="7467" marT="74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dirty="0">
                          <a:solidFill>
                            <a:srgbClr val="000000"/>
                          </a:solidFill>
                          <a:effectLst/>
                          <a:latin typeface="Calibri" panose="020F0502020204030204" pitchFamily="34" charset="0"/>
                        </a:rPr>
                        <a:t>HOLIDAY WORKED - PAID</a:t>
                      </a:r>
                    </a:p>
                  </a:txBody>
                  <a:tcPr marL="7467" marR="7467" marT="74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200" b="0" i="0" u="none" strike="noStrike" dirty="0">
                        <a:solidFill>
                          <a:srgbClr val="000000"/>
                        </a:solidFill>
                        <a:effectLst/>
                        <a:latin typeface="Calibri" panose="020F0502020204030204" pitchFamily="34" charset="0"/>
                      </a:endParaRPr>
                    </a:p>
                  </a:txBody>
                  <a:tcPr marL="7467" marR="7467" marT="74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200" b="0" i="0" u="none" strike="noStrike" dirty="0">
                        <a:solidFill>
                          <a:srgbClr val="000000"/>
                        </a:solidFill>
                        <a:effectLst/>
                        <a:latin typeface="Calibri" panose="020F0502020204030204" pitchFamily="34" charset="0"/>
                      </a:endParaRPr>
                    </a:p>
                  </a:txBody>
                  <a:tcPr marL="7467" marR="7467" marT="74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38646695"/>
                  </a:ext>
                </a:extLst>
              </a:tr>
              <a:tr h="203842">
                <a:tc>
                  <a:txBody>
                    <a:bodyPr/>
                    <a:lstStyle/>
                    <a:p>
                      <a:pPr algn="ctr" fontAlgn="b"/>
                      <a:r>
                        <a:rPr lang="en-US" sz="1200" b="0" i="0" u="none" strike="noStrike">
                          <a:solidFill>
                            <a:srgbClr val="000000"/>
                          </a:solidFill>
                          <a:effectLst/>
                          <a:latin typeface="Calibri" panose="020F0502020204030204" pitchFamily="34" charset="0"/>
                        </a:rPr>
                        <a:t>CU</a:t>
                      </a:r>
                    </a:p>
                  </a:txBody>
                  <a:tcPr marL="7467" marR="7467" marT="74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dirty="0">
                          <a:solidFill>
                            <a:srgbClr val="000000"/>
                          </a:solidFill>
                          <a:effectLst/>
                          <a:latin typeface="Calibri" panose="020F0502020204030204" pitchFamily="34" charset="0"/>
                        </a:rPr>
                        <a:t>COMP TIME USED</a:t>
                      </a:r>
                    </a:p>
                  </a:txBody>
                  <a:tcPr marL="7467" marR="7467" marT="74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200" b="0" i="0" u="none" strike="noStrike" dirty="0">
                        <a:solidFill>
                          <a:srgbClr val="000000"/>
                        </a:solidFill>
                        <a:effectLst/>
                        <a:latin typeface="Calibri" panose="020F0502020204030204" pitchFamily="34" charset="0"/>
                      </a:endParaRPr>
                    </a:p>
                  </a:txBody>
                  <a:tcPr marL="7467" marR="7467" marT="74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200" b="0" i="0" u="none" strike="noStrike" dirty="0">
                        <a:solidFill>
                          <a:srgbClr val="000000"/>
                        </a:solidFill>
                        <a:effectLst/>
                        <a:latin typeface="Calibri" panose="020F0502020204030204" pitchFamily="34" charset="0"/>
                      </a:endParaRPr>
                    </a:p>
                  </a:txBody>
                  <a:tcPr marL="7467" marR="7467" marT="74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53886533"/>
                  </a:ext>
                </a:extLst>
              </a:tr>
              <a:tr h="203842">
                <a:tc>
                  <a:txBody>
                    <a:bodyPr/>
                    <a:lstStyle/>
                    <a:p>
                      <a:pPr algn="ctr" fontAlgn="b"/>
                      <a:r>
                        <a:rPr lang="en-US" sz="1200" b="0" i="0" u="none" strike="noStrike">
                          <a:solidFill>
                            <a:srgbClr val="000000"/>
                          </a:solidFill>
                          <a:effectLst/>
                          <a:latin typeface="Calibri" panose="020F0502020204030204" pitchFamily="34" charset="0"/>
                        </a:rPr>
                        <a:t>HCU</a:t>
                      </a:r>
                    </a:p>
                  </a:txBody>
                  <a:tcPr marL="7467" marR="7467" marT="74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dirty="0">
                          <a:solidFill>
                            <a:srgbClr val="000000"/>
                          </a:solidFill>
                          <a:effectLst/>
                          <a:latin typeface="Calibri" panose="020F0502020204030204" pitchFamily="34" charset="0"/>
                        </a:rPr>
                        <a:t>HOLIDAY COMP USED</a:t>
                      </a:r>
                    </a:p>
                  </a:txBody>
                  <a:tcPr marL="7467" marR="7467" marT="74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200" b="0" i="0" u="none" strike="noStrike" dirty="0">
                        <a:solidFill>
                          <a:srgbClr val="000000"/>
                        </a:solidFill>
                        <a:effectLst/>
                        <a:latin typeface="Calibri" panose="020F0502020204030204" pitchFamily="34" charset="0"/>
                      </a:endParaRPr>
                    </a:p>
                  </a:txBody>
                  <a:tcPr marL="7467" marR="7467" marT="74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200" b="0" i="0" u="none" strike="noStrike" dirty="0">
                        <a:solidFill>
                          <a:srgbClr val="000000"/>
                        </a:solidFill>
                        <a:effectLst/>
                        <a:latin typeface="Calibri" panose="020F0502020204030204" pitchFamily="34" charset="0"/>
                      </a:endParaRPr>
                    </a:p>
                  </a:txBody>
                  <a:tcPr marL="7467" marR="7467" marT="74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43560497"/>
                  </a:ext>
                </a:extLst>
              </a:tr>
              <a:tr h="203842">
                <a:tc>
                  <a:txBody>
                    <a:bodyPr/>
                    <a:lstStyle/>
                    <a:p>
                      <a:pPr algn="ctr" fontAlgn="b"/>
                      <a:r>
                        <a:rPr lang="en-US" sz="1200" b="0" i="0" u="none" strike="noStrike">
                          <a:solidFill>
                            <a:srgbClr val="000000"/>
                          </a:solidFill>
                          <a:effectLst/>
                          <a:latin typeface="Calibri" panose="020F0502020204030204" pitchFamily="34" charset="0"/>
                        </a:rPr>
                        <a:t>LPRTY</a:t>
                      </a:r>
                    </a:p>
                  </a:txBody>
                  <a:tcPr marL="7467" marR="7467" marT="74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dirty="0">
                          <a:solidFill>
                            <a:srgbClr val="000000"/>
                          </a:solidFill>
                          <a:effectLst/>
                          <a:latin typeface="Calibri" panose="020F0502020204030204" pitchFamily="34" charset="0"/>
                        </a:rPr>
                        <a:t>UNION PARTY</a:t>
                      </a:r>
                    </a:p>
                  </a:txBody>
                  <a:tcPr marL="7467" marR="7467" marT="74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200" b="0" i="0" u="none" strike="noStrike" dirty="0">
                        <a:solidFill>
                          <a:srgbClr val="000000"/>
                        </a:solidFill>
                        <a:effectLst/>
                        <a:latin typeface="Calibri" panose="020F0502020204030204" pitchFamily="34" charset="0"/>
                      </a:endParaRPr>
                    </a:p>
                  </a:txBody>
                  <a:tcPr marL="7467" marR="7467" marT="74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200" b="0" i="0" u="none" strike="noStrike" dirty="0">
                        <a:solidFill>
                          <a:srgbClr val="000000"/>
                        </a:solidFill>
                        <a:effectLst/>
                        <a:latin typeface="Calibri" panose="020F0502020204030204" pitchFamily="34" charset="0"/>
                      </a:endParaRPr>
                    </a:p>
                  </a:txBody>
                  <a:tcPr marL="7467" marR="7467" marT="74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37712475"/>
                  </a:ext>
                </a:extLst>
              </a:tr>
              <a:tr h="203842">
                <a:tc>
                  <a:txBody>
                    <a:bodyPr/>
                    <a:lstStyle/>
                    <a:p>
                      <a:pPr algn="ctr" fontAlgn="b"/>
                      <a:r>
                        <a:rPr lang="en-US" sz="1200" b="0" i="0" u="none" strike="noStrike" dirty="0">
                          <a:solidFill>
                            <a:srgbClr val="000000"/>
                          </a:solidFill>
                          <a:effectLst/>
                          <a:latin typeface="Calibri" panose="020F0502020204030204" pitchFamily="34" charset="0"/>
                        </a:rPr>
                        <a:t>LUBLP</a:t>
                      </a:r>
                    </a:p>
                  </a:txBody>
                  <a:tcPr marL="7467" marR="7467" marT="74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dirty="0">
                          <a:solidFill>
                            <a:srgbClr val="000000"/>
                          </a:solidFill>
                          <a:effectLst/>
                          <a:latin typeface="Calibri" panose="020F0502020204030204" pitchFamily="34" charset="0"/>
                        </a:rPr>
                        <a:t>UNION BUSINESS LEAVE</a:t>
                      </a:r>
                    </a:p>
                  </a:txBody>
                  <a:tcPr marL="7467" marR="7467" marT="74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200" b="0" i="0" u="none" strike="noStrike" dirty="0">
                        <a:solidFill>
                          <a:srgbClr val="000000"/>
                        </a:solidFill>
                        <a:effectLst/>
                        <a:latin typeface="Calibri" panose="020F0502020204030204" pitchFamily="34" charset="0"/>
                      </a:endParaRPr>
                    </a:p>
                  </a:txBody>
                  <a:tcPr marL="7467" marR="7467" marT="74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200" b="0" i="0" u="none" strike="noStrike" dirty="0">
                        <a:solidFill>
                          <a:srgbClr val="000000"/>
                        </a:solidFill>
                        <a:effectLst/>
                        <a:latin typeface="Calibri" panose="020F0502020204030204" pitchFamily="34" charset="0"/>
                      </a:endParaRPr>
                    </a:p>
                  </a:txBody>
                  <a:tcPr marL="7467" marR="7467" marT="74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99865427"/>
                  </a:ext>
                </a:extLst>
              </a:tr>
            </a:tbl>
          </a:graphicData>
        </a:graphic>
      </p:graphicFrame>
    </p:spTree>
    <p:extLst>
      <p:ext uri="{BB962C8B-B14F-4D97-AF65-F5344CB8AC3E}">
        <p14:creationId xmlns:p14="http://schemas.microsoft.com/office/powerpoint/2010/main" val="12295865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a:xfrm>
            <a:off x="7104552" y="6453386"/>
            <a:ext cx="1197219" cy="404614"/>
          </a:xfrm>
        </p:spPr>
        <p:txBody>
          <a:bodyPr/>
          <a:lstStyle/>
          <a:p>
            <a:fld id="{0CC2AA3C-575F-41E9-9B41-E442DB44A737}" type="slidenum">
              <a:rPr lang="en-US" smtClean="0"/>
              <a:pPr/>
              <a:t>4</a:t>
            </a:fld>
            <a:endParaRPr lang="en-US" dirty="0"/>
          </a:p>
        </p:txBody>
      </p:sp>
      <p:sp>
        <p:nvSpPr>
          <p:cNvPr id="3" name="Rectangle 2">
            <a:extLst>
              <a:ext uri="{FF2B5EF4-FFF2-40B4-BE49-F238E27FC236}">
                <a16:creationId xmlns:a16="http://schemas.microsoft.com/office/drawing/2014/main" id="{502DE96B-6204-498C-A83E-B748A121A07E}"/>
              </a:ext>
            </a:extLst>
          </p:cNvPr>
          <p:cNvSpPr/>
          <p:nvPr/>
        </p:nvSpPr>
        <p:spPr>
          <a:xfrm>
            <a:off x="616085" y="4475102"/>
            <a:ext cx="8153401" cy="2246769"/>
          </a:xfrm>
          <a:prstGeom prst="rect">
            <a:avLst/>
          </a:prstGeom>
        </p:spPr>
        <p:txBody>
          <a:bodyPr wrap="square">
            <a:spAutoFit/>
          </a:bodyPr>
          <a:lstStyle/>
          <a:p>
            <a:r>
              <a:rPr lang="en-US" sz="1400" dirty="0"/>
              <a:t>Please note: </a:t>
            </a:r>
          </a:p>
          <a:p>
            <a:r>
              <a:rPr lang="en-US" sz="1400" dirty="0"/>
              <a:t>-If you are out using the Family Medical Leave Act (FMLA) or Workers Comp the TRC will be provided by Human Resources after you have submitted the paperwork.</a:t>
            </a:r>
          </a:p>
          <a:p>
            <a:r>
              <a:rPr lang="en-US" sz="1400" dirty="0"/>
              <a:t>- If you need any additional TRC’s or have questions about which to use please contact Payroll at           860-465-5746.</a:t>
            </a:r>
          </a:p>
          <a:p>
            <a:r>
              <a:rPr lang="en-US" sz="1400" dirty="0"/>
              <a:t>-If you work over 8 hours in a day use code OVT for the additional hours.</a:t>
            </a:r>
          </a:p>
          <a:p>
            <a:r>
              <a:rPr lang="en-US" sz="1400" dirty="0"/>
              <a:t>- If you work on a holiday code HWCE should be used to earn comp time for the holiday or code HPWP should be used to be paid for the holiday.</a:t>
            </a:r>
          </a:p>
          <a:p>
            <a:endParaRPr lang="en-US" sz="1400" dirty="0"/>
          </a:p>
          <a:p>
            <a:pPr marL="285750" indent="-285750">
              <a:buFontTx/>
              <a:buChar char="-"/>
            </a:pPr>
            <a:endParaRPr lang="en-US" sz="1400" dirty="0"/>
          </a:p>
        </p:txBody>
      </p:sp>
      <p:graphicFrame>
        <p:nvGraphicFramePr>
          <p:cNvPr id="7" name="Table 6">
            <a:extLst>
              <a:ext uri="{FF2B5EF4-FFF2-40B4-BE49-F238E27FC236}">
                <a16:creationId xmlns:a16="http://schemas.microsoft.com/office/drawing/2014/main" id="{B026002F-47C1-4B58-AB5D-D8522FD39BF2}"/>
              </a:ext>
            </a:extLst>
          </p:cNvPr>
          <p:cNvGraphicFramePr>
            <a:graphicFrameLocks noGrp="1"/>
          </p:cNvGraphicFramePr>
          <p:nvPr>
            <p:extLst>
              <p:ext uri="{D42A27DB-BD31-4B8C-83A1-F6EECF244321}">
                <p14:modId xmlns:p14="http://schemas.microsoft.com/office/powerpoint/2010/main" val="2010866367"/>
              </p:ext>
            </p:extLst>
          </p:nvPr>
        </p:nvGraphicFramePr>
        <p:xfrm>
          <a:off x="1524000" y="136129"/>
          <a:ext cx="7010400" cy="4233944"/>
        </p:xfrm>
        <a:graphic>
          <a:graphicData uri="http://schemas.openxmlformats.org/drawingml/2006/table">
            <a:tbl>
              <a:tblPr/>
              <a:tblGrid>
                <a:gridCol w="720888">
                  <a:extLst>
                    <a:ext uri="{9D8B030D-6E8A-4147-A177-3AD203B41FA5}">
                      <a16:colId xmlns:a16="http://schemas.microsoft.com/office/drawing/2014/main" val="956215511"/>
                    </a:ext>
                  </a:extLst>
                </a:gridCol>
                <a:gridCol w="2784312">
                  <a:extLst>
                    <a:ext uri="{9D8B030D-6E8A-4147-A177-3AD203B41FA5}">
                      <a16:colId xmlns:a16="http://schemas.microsoft.com/office/drawing/2014/main" val="2752760618"/>
                    </a:ext>
                  </a:extLst>
                </a:gridCol>
                <a:gridCol w="838200">
                  <a:extLst>
                    <a:ext uri="{9D8B030D-6E8A-4147-A177-3AD203B41FA5}">
                      <a16:colId xmlns:a16="http://schemas.microsoft.com/office/drawing/2014/main" val="1896948153"/>
                    </a:ext>
                  </a:extLst>
                </a:gridCol>
                <a:gridCol w="2667000">
                  <a:extLst>
                    <a:ext uri="{9D8B030D-6E8A-4147-A177-3AD203B41FA5}">
                      <a16:colId xmlns:a16="http://schemas.microsoft.com/office/drawing/2014/main" val="708514574"/>
                    </a:ext>
                  </a:extLst>
                </a:gridCol>
              </a:tblGrid>
              <a:tr h="342425">
                <a:tc gridSpan="4">
                  <a:txBody>
                    <a:bodyPr/>
                    <a:lstStyle/>
                    <a:p>
                      <a:pPr algn="ctr" fontAlgn="b"/>
                      <a:r>
                        <a:rPr lang="en-US" sz="2400" b="1" i="0" u="sng" strike="noStrike" dirty="0">
                          <a:solidFill>
                            <a:srgbClr val="000000"/>
                          </a:solidFill>
                          <a:effectLst/>
                          <a:highlight>
                            <a:srgbClr val="FFFF00"/>
                          </a:highlight>
                          <a:latin typeface="Calibri" panose="020F0502020204030204" pitchFamily="34" charset="0"/>
                        </a:rPr>
                        <a:t>CLERICAL CORE-CT TIME REPORTER CODES</a:t>
                      </a:r>
                    </a:p>
                  </a:txBody>
                  <a:tcPr marL="8547" marR="8547" marT="8547" marB="0" anchor="b">
                    <a:lnL>
                      <a:noFill/>
                    </a:lnL>
                    <a:lnR>
                      <a:noFill/>
                    </a:lnR>
                    <a:lnT>
                      <a:noFill/>
                    </a:lnT>
                    <a:lnB>
                      <a:noFill/>
                    </a:lnB>
                  </a:tcPr>
                </a:tc>
                <a:tc hMerge="1">
                  <a:txBody>
                    <a:bodyPr/>
                    <a:lstStyle/>
                    <a:p>
                      <a:endParaRPr lang="en-US"/>
                    </a:p>
                  </a:txBody>
                  <a:tcPr/>
                </a:tc>
                <a:tc hMerge="1">
                  <a:txBody>
                    <a:bodyPr/>
                    <a:lstStyle/>
                    <a:p>
                      <a:pPr algn="ctr" fontAlgn="b"/>
                      <a:endParaRPr lang="en-US" sz="2400" b="1" i="0" u="sng" strike="noStrike" dirty="0">
                        <a:solidFill>
                          <a:srgbClr val="000000"/>
                        </a:solidFill>
                        <a:effectLst/>
                        <a:highlight>
                          <a:srgbClr val="FFFF00"/>
                        </a:highlight>
                        <a:latin typeface="Calibri" panose="020F0502020204030204" pitchFamily="34" charset="0"/>
                      </a:endParaRPr>
                    </a:p>
                  </a:txBody>
                  <a:tcPr marL="8547" marR="8547" marT="8547" marB="0" anchor="b">
                    <a:lnL>
                      <a:noFill/>
                    </a:lnL>
                    <a:lnR>
                      <a:noFill/>
                    </a:lnR>
                    <a:lnT>
                      <a:noFill/>
                    </a:lnT>
                    <a:lnB>
                      <a:noFill/>
                    </a:lnB>
                  </a:tcPr>
                </a:tc>
                <a:tc hMerge="1">
                  <a:txBody>
                    <a:bodyPr/>
                    <a:lstStyle/>
                    <a:p>
                      <a:pPr algn="ctr" fontAlgn="b"/>
                      <a:endParaRPr lang="en-US" sz="2400" b="1" i="0" u="sng" strike="noStrike" dirty="0">
                        <a:solidFill>
                          <a:srgbClr val="000000"/>
                        </a:solidFill>
                        <a:effectLst/>
                        <a:highlight>
                          <a:srgbClr val="FFFF00"/>
                        </a:highlight>
                        <a:latin typeface="Calibri" panose="020F0502020204030204" pitchFamily="34" charset="0"/>
                      </a:endParaRPr>
                    </a:p>
                  </a:txBody>
                  <a:tcPr marL="8547" marR="8547" marT="8547" marB="0" anchor="b">
                    <a:lnL>
                      <a:noFill/>
                    </a:lnL>
                    <a:lnR>
                      <a:noFill/>
                    </a:lnR>
                    <a:lnT>
                      <a:noFill/>
                    </a:lnT>
                    <a:lnB>
                      <a:noFill/>
                    </a:lnB>
                  </a:tcPr>
                </a:tc>
                <a:extLst>
                  <a:ext uri="{0D108BD9-81ED-4DB2-BD59-A6C34878D82A}">
                    <a16:rowId xmlns:a16="http://schemas.microsoft.com/office/drawing/2014/main" val="1660504252"/>
                  </a:ext>
                </a:extLst>
              </a:tr>
              <a:tr h="0">
                <a:tc>
                  <a:txBody>
                    <a:bodyPr/>
                    <a:lstStyle/>
                    <a:p>
                      <a:pPr algn="l" fontAlgn="b"/>
                      <a:endParaRPr lang="en-US" sz="800" b="0" i="0" u="none" strike="noStrike" dirty="0">
                        <a:solidFill>
                          <a:srgbClr val="000000"/>
                        </a:solidFill>
                        <a:effectLst/>
                        <a:latin typeface="Calibri" panose="020F0502020204030204" pitchFamily="34" charset="0"/>
                      </a:endParaRPr>
                    </a:p>
                  </a:txBody>
                  <a:tcPr marL="8547" marR="8547" marT="8547"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8547" marR="8547" marT="8547"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8547" marR="8547" marT="8547"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8547" marR="8547" marT="8547" marB="0" anchor="b">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79163721"/>
                  </a:ext>
                </a:extLst>
              </a:tr>
              <a:tr h="225632">
                <a:tc>
                  <a:txBody>
                    <a:bodyPr/>
                    <a:lstStyle/>
                    <a:p>
                      <a:pPr algn="ctr" fontAlgn="b"/>
                      <a:r>
                        <a:rPr lang="en-US" sz="1400" b="1" i="0" u="none" strike="noStrike">
                          <a:solidFill>
                            <a:srgbClr val="000000"/>
                          </a:solidFill>
                          <a:effectLst/>
                          <a:latin typeface="Calibri" panose="020F0502020204030204" pitchFamily="34" charset="0"/>
                        </a:rPr>
                        <a:t>TRC</a:t>
                      </a:r>
                    </a:p>
                  </a:txBody>
                  <a:tcPr marL="8547" marR="8547" marT="85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1" i="0" u="none" strike="noStrike" dirty="0">
                          <a:solidFill>
                            <a:srgbClr val="000000"/>
                          </a:solidFill>
                          <a:effectLst/>
                          <a:latin typeface="Calibri" panose="020F0502020204030204" pitchFamily="34" charset="0"/>
                        </a:rPr>
                        <a:t>DESCRIPTION </a:t>
                      </a:r>
                    </a:p>
                  </a:txBody>
                  <a:tcPr marL="8547" marR="8547" marT="85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1" i="0" u="none" strike="noStrike" dirty="0">
                          <a:solidFill>
                            <a:srgbClr val="000000"/>
                          </a:solidFill>
                          <a:effectLst/>
                          <a:latin typeface="Calibri" panose="020F0502020204030204" pitchFamily="34" charset="0"/>
                        </a:rPr>
                        <a:t>ORC</a:t>
                      </a:r>
                    </a:p>
                  </a:txBody>
                  <a:tcPr marL="8547" marR="8547" marT="85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1" i="0" u="none" strike="noStrike" dirty="0">
                          <a:solidFill>
                            <a:srgbClr val="000000"/>
                          </a:solidFill>
                          <a:effectLst/>
                          <a:latin typeface="Calibri" panose="020F0502020204030204" pitchFamily="34" charset="0"/>
                        </a:rPr>
                        <a:t>Override Reason Code Description</a:t>
                      </a:r>
                    </a:p>
                  </a:txBody>
                  <a:tcPr marL="8547" marR="8547" marT="85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4279257"/>
                  </a:ext>
                </a:extLst>
              </a:tr>
              <a:tr h="194641">
                <a:tc>
                  <a:txBody>
                    <a:bodyPr/>
                    <a:lstStyle/>
                    <a:p>
                      <a:pPr algn="ctr" fontAlgn="b"/>
                      <a:r>
                        <a:rPr lang="en-US" sz="1200" b="0" i="0" u="none" strike="noStrike">
                          <a:solidFill>
                            <a:srgbClr val="000000"/>
                          </a:solidFill>
                          <a:effectLst/>
                          <a:latin typeface="Calibri" panose="020F0502020204030204" pitchFamily="34" charset="0"/>
                        </a:rPr>
                        <a:t>REG</a:t>
                      </a:r>
                    </a:p>
                  </a:txBody>
                  <a:tcPr marL="8547" marR="8547" marT="85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dirty="0">
                          <a:solidFill>
                            <a:srgbClr val="000000"/>
                          </a:solidFill>
                          <a:effectLst/>
                          <a:latin typeface="Calibri" panose="020F0502020204030204" pitchFamily="34" charset="0"/>
                        </a:rPr>
                        <a:t>REGULAR HOURS</a:t>
                      </a:r>
                    </a:p>
                  </a:txBody>
                  <a:tcPr marL="8547" marR="8547" marT="85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200" b="0" i="0" u="none" strike="noStrike" dirty="0">
                        <a:solidFill>
                          <a:srgbClr val="000000"/>
                        </a:solidFill>
                        <a:effectLst/>
                        <a:latin typeface="Calibri" panose="020F0502020204030204" pitchFamily="34" charset="0"/>
                      </a:endParaRPr>
                    </a:p>
                  </a:txBody>
                  <a:tcPr marL="8547" marR="8547" marT="85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200" b="0" i="0" u="none" strike="noStrike" dirty="0">
                        <a:solidFill>
                          <a:srgbClr val="000000"/>
                        </a:solidFill>
                        <a:effectLst/>
                        <a:latin typeface="Calibri" panose="020F0502020204030204" pitchFamily="34" charset="0"/>
                      </a:endParaRPr>
                    </a:p>
                  </a:txBody>
                  <a:tcPr marL="8547" marR="8547" marT="85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39092062"/>
                  </a:ext>
                </a:extLst>
              </a:tr>
              <a:tr h="194641">
                <a:tc>
                  <a:txBody>
                    <a:bodyPr/>
                    <a:lstStyle/>
                    <a:p>
                      <a:pPr algn="ctr" fontAlgn="b"/>
                      <a:r>
                        <a:rPr lang="en-US" sz="1200" b="0" i="0" u="none" strike="noStrike" dirty="0">
                          <a:solidFill>
                            <a:srgbClr val="000000"/>
                          </a:solidFill>
                          <a:effectLst/>
                          <a:latin typeface="Calibri" panose="020F0502020204030204" pitchFamily="34" charset="0"/>
                        </a:rPr>
                        <a:t>REGTC</a:t>
                      </a:r>
                    </a:p>
                  </a:txBody>
                  <a:tcPr marL="8547" marR="8547" marT="85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dirty="0">
                          <a:solidFill>
                            <a:srgbClr val="000000"/>
                          </a:solidFill>
                          <a:effectLst/>
                          <a:latin typeface="Calibri" panose="020F0502020204030204" pitchFamily="34" charset="0"/>
                        </a:rPr>
                        <a:t>REGULAR HOURS TELECOMMUTING</a:t>
                      </a:r>
                    </a:p>
                  </a:txBody>
                  <a:tcPr marL="8547" marR="8547" marT="85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dirty="0">
                          <a:solidFill>
                            <a:srgbClr val="000000"/>
                          </a:solidFill>
                          <a:effectLst/>
                          <a:latin typeface="Calibri" panose="020F0502020204030204" pitchFamily="34" charset="0"/>
                        </a:rPr>
                        <a:t>TCC19</a:t>
                      </a:r>
                    </a:p>
                  </a:txBody>
                  <a:tcPr marL="8547" marR="8547" marT="85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dirty="0">
                          <a:solidFill>
                            <a:srgbClr val="000000"/>
                          </a:solidFill>
                          <a:effectLst/>
                          <a:latin typeface="Calibri" panose="020F0502020204030204" pitchFamily="34" charset="0"/>
                        </a:rPr>
                        <a:t> TELECOMMUTING DUE TO COVID-19</a:t>
                      </a:r>
                    </a:p>
                  </a:txBody>
                  <a:tcPr marL="8547" marR="8547" marT="85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66478902"/>
                  </a:ext>
                </a:extLst>
              </a:tr>
              <a:tr h="194641">
                <a:tc>
                  <a:txBody>
                    <a:bodyPr/>
                    <a:lstStyle/>
                    <a:p>
                      <a:pPr algn="ctr" fontAlgn="b"/>
                      <a:r>
                        <a:rPr lang="en-US" sz="1200" b="0" i="0" u="none" strike="noStrike" dirty="0">
                          <a:solidFill>
                            <a:srgbClr val="000000"/>
                          </a:solidFill>
                          <a:effectLst/>
                          <a:latin typeface="Calibri" panose="020F0502020204030204" pitchFamily="34" charset="0"/>
                        </a:rPr>
                        <a:t>HOL</a:t>
                      </a:r>
                    </a:p>
                  </a:txBody>
                  <a:tcPr marL="8547" marR="8547" marT="85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dirty="0">
                          <a:solidFill>
                            <a:srgbClr val="000000"/>
                          </a:solidFill>
                          <a:effectLst/>
                          <a:latin typeface="Calibri" panose="020F0502020204030204" pitchFamily="34" charset="0"/>
                        </a:rPr>
                        <a:t>HOLIDAY</a:t>
                      </a:r>
                    </a:p>
                  </a:txBody>
                  <a:tcPr marL="8547" marR="8547" marT="85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200" b="0" i="0" u="none" strike="noStrike" dirty="0">
                        <a:solidFill>
                          <a:srgbClr val="000000"/>
                        </a:solidFill>
                        <a:effectLst/>
                        <a:latin typeface="Calibri" panose="020F0502020204030204" pitchFamily="34" charset="0"/>
                      </a:endParaRPr>
                    </a:p>
                  </a:txBody>
                  <a:tcPr marL="8547" marR="8547" marT="85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200" b="0" i="0" u="none" strike="noStrike" dirty="0">
                        <a:solidFill>
                          <a:srgbClr val="000000"/>
                        </a:solidFill>
                        <a:effectLst/>
                        <a:latin typeface="Calibri" panose="020F0502020204030204" pitchFamily="34" charset="0"/>
                      </a:endParaRPr>
                    </a:p>
                  </a:txBody>
                  <a:tcPr marL="8547" marR="8547" marT="85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34189726"/>
                  </a:ext>
                </a:extLst>
              </a:tr>
              <a:tr h="194641">
                <a:tc>
                  <a:txBody>
                    <a:bodyPr/>
                    <a:lstStyle/>
                    <a:p>
                      <a:pPr algn="ctr" fontAlgn="b"/>
                      <a:r>
                        <a:rPr lang="en-US" sz="1200" b="0" i="0" u="none" strike="noStrike">
                          <a:solidFill>
                            <a:srgbClr val="000000"/>
                          </a:solidFill>
                          <a:effectLst/>
                          <a:latin typeface="Calibri" panose="020F0502020204030204" pitchFamily="34" charset="0"/>
                        </a:rPr>
                        <a:t>SICK</a:t>
                      </a:r>
                    </a:p>
                  </a:txBody>
                  <a:tcPr marL="8547" marR="8547" marT="85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dirty="0">
                          <a:solidFill>
                            <a:srgbClr val="000000"/>
                          </a:solidFill>
                          <a:effectLst/>
                          <a:latin typeface="Calibri" panose="020F0502020204030204" pitchFamily="34" charset="0"/>
                        </a:rPr>
                        <a:t>SICK HOURS - EMPLOYEE</a:t>
                      </a:r>
                    </a:p>
                  </a:txBody>
                  <a:tcPr marL="8547" marR="8547" marT="85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200" b="0" i="0" u="none" strike="noStrike" dirty="0">
                        <a:solidFill>
                          <a:srgbClr val="000000"/>
                        </a:solidFill>
                        <a:effectLst/>
                        <a:latin typeface="Calibri" panose="020F0502020204030204" pitchFamily="34" charset="0"/>
                      </a:endParaRPr>
                    </a:p>
                  </a:txBody>
                  <a:tcPr marL="8547" marR="8547" marT="85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200" b="0" i="0" u="none" strike="noStrike" dirty="0">
                        <a:solidFill>
                          <a:srgbClr val="000000"/>
                        </a:solidFill>
                        <a:effectLst/>
                        <a:latin typeface="Calibri" panose="020F0502020204030204" pitchFamily="34" charset="0"/>
                      </a:endParaRPr>
                    </a:p>
                  </a:txBody>
                  <a:tcPr marL="8547" marR="8547" marT="85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0095173"/>
                  </a:ext>
                </a:extLst>
              </a:tr>
              <a:tr h="194641">
                <a:tc>
                  <a:txBody>
                    <a:bodyPr/>
                    <a:lstStyle/>
                    <a:p>
                      <a:pPr algn="ctr" fontAlgn="b"/>
                      <a:r>
                        <a:rPr lang="en-US" sz="1200" b="0" i="0" u="none" strike="noStrike">
                          <a:solidFill>
                            <a:srgbClr val="000000"/>
                          </a:solidFill>
                          <a:effectLst/>
                          <a:latin typeface="Calibri" panose="020F0502020204030204" pitchFamily="34" charset="0"/>
                        </a:rPr>
                        <a:t>SFAM</a:t>
                      </a:r>
                    </a:p>
                  </a:txBody>
                  <a:tcPr marL="8547" marR="8547" marT="85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dirty="0">
                          <a:solidFill>
                            <a:srgbClr val="000000"/>
                          </a:solidFill>
                          <a:effectLst/>
                          <a:latin typeface="Calibri" panose="020F0502020204030204" pitchFamily="34" charset="0"/>
                        </a:rPr>
                        <a:t>SICK HOURS - FAMILY SICK</a:t>
                      </a:r>
                    </a:p>
                  </a:txBody>
                  <a:tcPr marL="8547" marR="8547" marT="85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200" b="0" i="0" u="none" strike="noStrike" dirty="0">
                        <a:solidFill>
                          <a:srgbClr val="000000"/>
                        </a:solidFill>
                        <a:effectLst/>
                        <a:latin typeface="Calibri" panose="020F0502020204030204" pitchFamily="34" charset="0"/>
                      </a:endParaRPr>
                    </a:p>
                  </a:txBody>
                  <a:tcPr marL="8547" marR="8547" marT="85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200" b="0" i="0" u="none" strike="noStrike" dirty="0">
                        <a:solidFill>
                          <a:srgbClr val="000000"/>
                        </a:solidFill>
                        <a:effectLst/>
                        <a:latin typeface="Calibri" panose="020F0502020204030204" pitchFamily="34" charset="0"/>
                      </a:endParaRPr>
                    </a:p>
                  </a:txBody>
                  <a:tcPr marL="8547" marR="8547" marT="85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48086378"/>
                  </a:ext>
                </a:extLst>
              </a:tr>
              <a:tr h="194641">
                <a:tc>
                  <a:txBody>
                    <a:bodyPr/>
                    <a:lstStyle/>
                    <a:p>
                      <a:pPr algn="ctr" fontAlgn="b"/>
                      <a:r>
                        <a:rPr lang="en-US" sz="1200" b="0" i="0" u="none" strike="noStrike">
                          <a:solidFill>
                            <a:srgbClr val="000000"/>
                          </a:solidFill>
                          <a:effectLst/>
                          <a:latin typeface="Calibri" panose="020F0502020204030204" pitchFamily="34" charset="0"/>
                        </a:rPr>
                        <a:t>SP</a:t>
                      </a:r>
                    </a:p>
                  </a:txBody>
                  <a:tcPr marL="8547" marR="8547" marT="85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dirty="0">
                          <a:solidFill>
                            <a:srgbClr val="000000"/>
                          </a:solidFill>
                          <a:effectLst/>
                          <a:latin typeface="Calibri" panose="020F0502020204030204" pitchFamily="34" charset="0"/>
                        </a:rPr>
                        <a:t>SICK HOURS - DOCTOR APPT</a:t>
                      </a:r>
                    </a:p>
                  </a:txBody>
                  <a:tcPr marL="8547" marR="8547" marT="85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200" b="0" i="0" u="none" strike="noStrike" dirty="0">
                        <a:solidFill>
                          <a:srgbClr val="000000"/>
                        </a:solidFill>
                        <a:effectLst/>
                        <a:latin typeface="Calibri" panose="020F0502020204030204" pitchFamily="34" charset="0"/>
                      </a:endParaRPr>
                    </a:p>
                  </a:txBody>
                  <a:tcPr marL="8547" marR="8547" marT="85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200" b="0" i="0" u="none" strike="noStrike" dirty="0">
                        <a:solidFill>
                          <a:srgbClr val="000000"/>
                        </a:solidFill>
                        <a:effectLst/>
                        <a:latin typeface="Calibri" panose="020F0502020204030204" pitchFamily="34" charset="0"/>
                      </a:endParaRPr>
                    </a:p>
                  </a:txBody>
                  <a:tcPr marL="8547" marR="8547" marT="85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13690474"/>
                  </a:ext>
                </a:extLst>
              </a:tr>
              <a:tr h="194641">
                <a:tc>
                  <a:txBody>
                    <a:bodyPr/>
                    <a:lstStyle/>
                    <a:p>
                      <a:pPr algn="ctr" fontAlgn="b"/>
                      <a:r>
                        <a:rPr lang="en-US" sz="1200" b="0" i="0" u="none" strike="noStrike">
                          <a:solidFill>
                            <a:srgbClr val="000000"/>
                          </a:solidFill>
                          <a:effectLst/>
                          <a:latin typeface="Calibri" panose="020F0502020204030204" pitchFamily="34" charset="0"/>
                        </a:rPr>
                        <a:t>SFFNR</a:t>
                      </a:r>
                    </a:p>
                  </a:txBody>
                  <a:tcPr marL="8547" marR="8547" marT="85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rgbClr val="000000"/>
                          </a:solidFill>
                          <a:effectLst/>
                          <a:latin typeface="Calibri" panose="020F0502020204030204" pitchFamily="34" charset="0"/>
                        </a:rPr>
                        <a:t>SICK FUNERAL - IMMEDIATE FAMILY</a:t>
                      </a:r>
                    </a:p>
                  </a:txBody>
                  <a:tcPr marL="8547" marR="8547" marT="85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8547" marR="8547" marT="85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8547" marR="8547" marT="85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82840785"/>
                  </a:ext>
                </a:extLst>
              </a:tr>
              <a:tr h="194641">
                <a:tc>
                  <a:txBody>
                    <a:bodyPr/>
                    <a:lstStyle/>
                    <a:p>
                      <a:pPr algn="ctr" fontAlgn="b"/>
                      <a:r>
                        <a:rPr lang="en-US" sz="1200" b="0" i="0" u="none" strike="noStrike">
                          <a:solidFill>
                            <a:srgbClr val="000000"/>
                          </a:solidFill>
                          <a:effectLst/>
                          <a:latin typeface="Calibri" panose="020F0502020204030204" pitchFamily="34" charset="0"/>
                        </a:rPr>
                        <a:t>SFNRL</a:t>
                      </a:r>
                    </a:p>
                  </a:txBody>
                  <a:tcPr marL="8547" marR="8547" marT="85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dirty="0">
                          <a:solidFill>
                            <a:srgbClr val="000000"/>
                          </a:solidFill>
                          <a:effectLst/>
                          <a:latin typeface="Calibri" panose="020F0502020204030204" pitchFamily="34" charset="0"/>
                        </a:rPr>
                        <a:t>SICK FUNERAL - NON-IMMEDIATE FAMILY</a:t>
                      </a:r>
                    </a:p>
                  </a:txBody>
                  <a:tcPr marL="8547" marR="8547" marT="85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200" b="0" i="0" u="none" strike="noStrike" dirty="0">
                        <a:solidFill>
                          <a:srgbClr val="000000"/>
                        </a:solidFill>
                        <a:effectLst/>
                        <a:latin typeface="Calibri" panose="020F0502020204030204" pitchFamily="34" charset="0"/>
                      </a:endParaRPr>
                    </a:p>
                  </a:txBody>
                  <a:tcPr marL="8547" marR="8547" marT="85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200" b="0" i="0" u="none" strike="noStrike" dirty="0">
                        <a:solidFill>
                          <a:srgbClr val="000000"/>
                        </a:solidFill>
                        <a:effectLst/>
                        <a:latin typeface="Calibri" panose="020F0502020204030204" pitchFamily="34" charset="0"/>
                      </a:endParaRPr>
                    </a:p>
                  </a:txBody>
                  <a:tcPr marL="8547" marR="8547" marT="85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48704301"/>
                  </a:ext>
                </a:extLst>
              </a:tr>
              <a:tr h="194641">
                <a:tc>
                  <a:txBody>
                    <a:bodyPr/>
                    <a:lstStyle/>
                    <a:p>
                      <a:pPr algn="ctr" fontAlgn="b"/>
                      <a:r>
                        <a:rPr lang="en-US" sz="1200" b="0" i="0" u="none" strike="noStrike">
                          <a:solidFill>
                            <a:srgbClr val="000000"/>
                          </a:solidFill>
                          <a:effectLst/>
                          <a:latin typeface="Calibri" panose="020F0502020204030204" pitchFamily="34" charset="0"/>
                        </a:rPr>
                        <a:t>PL</a:t>
                      </a:r>
                    </a:p>
                  </a:txBody>
                  <a:tcPr marL="8547" marR="8547" marT="85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dirty="0">
                          <a:solidFill>
                            <a:srgbClr val="000000"/>
                          </a:solidFill>
                          <a:effectLst/>
                          <a:latin typeface="Calibri" panose="020F0502020204030204" pitchFamily="34" charset="0"/>
                        </a:rPr>
                        <a:t>PERSONAL LEAVE</a:t>
                      </a:r>
                    </a:p>
                  </a:txBody>
                  <a:tcPr marL="8547" marR="8547" marT="85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200" b="0" i="0" u="none" strike="noStrike" dirty="0">
                        <a:solidFill>
                          <a:srgbClr val="000000"/>
                        </a:solidFill>
                        <a:effectLst/>
                        <a:latin typeface="Calibri" panose="020F0502020204030204" pitchFamily="34" charset="0"/>
                      </a:endParaRPr>
                    </a:p>
                  </a:txBody>
                  <a:tcPr marL="8547" marR="8547" marT="85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200" b="0" i="0" u="none" strike="noStrike" dirty="0">
                        <a:solidFill>
                          <a:srgbClr val="000000"/>
                        </a:solidFill>
                        <a:effectLst/>
                        <a:latin typeface="Calibri" panose="020F0502020204030204" pitchFamily="34" charset="0"/>
                      </a:endParaRPr>
                    </a:p>
                  </a:txBody>
                  <a:tcPr marL="8547" marR="8547" marT="85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85221773"/>
                  </a:ext>
                </a:extLst>
              </a:tr>
              <a:tr h="194641">
                <a:tc>
                  <a:txBody>
                    <a:bodyPr/>
                    <a:lstStyle/>
                    <a:p>
                      <a:pPr algn="ctr" fontAlgn="b"/>
                      <a:r>
                        <a:rPr lang="en-US" sz="1200" b="0" i="0" u="none" strike="noStrike">
                          <a:solidFill>
                            <a:srgbClr val="000000"/>
                          </a:solidFill>
                          <a:effectLst/>
                          <a:latin typeface="Calibri" panose="020F0502020204030204" pitchFamily="34" charset="0"/>
                        </a:rPr>
                        <a:t>VAC</a:t>
                      </a:r>
                    </a:p>
                  </a:txBody>
                  <a:tcPr marL="8547" marR="8547" marT="85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dirty="0">
                          <a:solidFill>
                            <a:srgbClr val="000000"/>
                          </a:solidFill>
                          <a:effectLst/>
                          <a:latin typeface="Calibri" panose="020F0502020204030204" pitchFamily="34" charset="0"/>
                        </a:rPr>
                        <a:t>VACATION</a:t>
                      </a:r>
                    </a:p>
                  </a:txBody>
                  <a:tcPr marL="8547" marR="8547" marT="85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200" b="0" i="0" u="none" strike="noStrike" dirty="0">
                        <a:solidFill>
                          <a:srgbClr val="000000"/>
                        </a:solidFill>
                        <a:effectLst/>
                        <a:latin typeface="Calibri" panose="020F0502020204030204" pitchFamily="34" charset="0"/>
                      </a:endParaRPr>
                    </a:p>
                  </a:txBody>
                  <a:tcPr marL="8547" marR="8547" marT="85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200" b="0" i="0" u="none" strike="noStrike" dirty="0">
                        <a:solidFill>
                          <a:srgbClr val="000000"/>
                        </a:solidFill>
                        <a:effectLst/>
                        <a:latin typeface="Calibri" panose="020F0502020204030204" pitchFamily="34" charset="0"/>
                      </a:endParaRPr>
                    </a:p>
                  </a:txBody>
                  <a:tcPr marL="8547" marR="8547" marT="85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19698739"/>
                  </a:ext>
                </a:extLst>
              </a:tr>
              <a:tr h="194641">
                <a:tc>
                  <a:txBody>
                    <a:bodyPr/>
                    <a:lstStyle/>
                    <a:p>
                      <a:pPr algn="ctr" fontAlgn="b"/>
                      <a:r>
                        <a:rPr lang="en-US" sz="1200" b="0" i="0" u="none" strike="noStrike">
                          <a:solidFill>
                            <a:srgbClr val="000000"/>
                          </a:solidFill>
                          <a:effectLst/>
                          <a:latin typeface="Calibri" panose="020F0502020204030204" pitchFamily="34" charset="0"/>
                        </a:rPr>
                        <a:t>VS</a:t>
                      </a:r>
                    </a:p>
                  </a:txBody>
                  <a:tcPr marL="8547" marR="8547" marT="85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dirty="0">
                          <a:solidFill>
                            <a:srgbClr val="000000"/>
                          </a:solidFill>
                          <a:effectLst/>
                          <a:latin typeface="Calibri" panose="020F0502020204030204" pitchFamily="34" charset="0"/>
                        </a:rPr>
                        <a:t>VACATION IN LIEU OF SICK LEAVE</a:t>
                      </a:r>
                    </a:p>
                  </a:txBody>
                  <a:tcPr marL="8547" marR="8547" marT="85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200" b="0" i="0" u="none" strike="noStrike" dirty="0">
                        <a:solidFill>
                          <a:srgbClr val="000000"/>
                        </a:solidFill>
                        <a:effectLst/>
                        <a:latin typeface="Calibri" panose="020F0502020204030204" pitchFamily="34" charset="0"/>
                      </a:endParaRPr>
                    </a:p>
                  </a:txBody>
                  <a:tcPr marL="8547" marR="8547" marT="85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200" b="0" i="0" u="none" strike="noStrike" dirty="0">
                        <a:solidFill>
                          <a:srgbClr val="000000"/>
                        </a:solidFill>
                        <a:effectLst/>
                        <a:latin typeface="Calibri" panose="020F0502020204030204" pitchFamily="34" charset="0"/>
                      </a:endParaRPr>
                    </a:p>
                  </a:txBody>
                  <a:tcPr marL="8547" marR="8547" marT="85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75810942"/>
                  </a:ext>
                </a:extLst>
              </a:tr>
              <a:tr h="194641">
                <a:tc>
                  <a:txBody>
                    <a:bodyPr/>
                    <a:lstStyle/>
                    <a:p>
                      <a:pPr algn="ctr" fontAlgn="b"/>
                      <a:r>
                        <a:rPr lang="en-US" sz="1200" b="0" i="0" u="none" strike="noStrike">
                          <a:solidFill>
                            <a:srgbClr val="000000"/>
                          </a:solidFill>
                          <a:effectLst/>
                          <a:latin typeface="Calibri" panose="020F0502020204030204" pitchFamily="34" charset="0"/>
                        </a:rPr>
                        <a:t>OVT</a:t>
                      </a:r>
                    </a:p>
                  </a:txBody>
                  <a:tcPr marL="8547" marR="8547" marT="85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dirty="0">
                          <a:solidFill>
                            <a:srgbClr val="000000"/>
                          </a:solidFill>
                          <a:effectLst/>
                          <a:latin typeface="Calibri" panose="020F0502020204030204" pitchFamily="34" charset="0"/>
                        </a:rPr>
                        <a:t>OVERTIME</a:t>
                      </a:r>
                    </a:p>
                  </a:txBody>
                  <a:tcPr marL="8547" marR="8547" marT="85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200" b="0" i="0" u="none" strike="noStrike" dirty="0">
                        <a:solidFill>
                          <a:srgbClr val="000000"/>
                        </a:solidFill>
                        <a:effectLst/>
                        <a:latin typeface="Calibri" panose="020F0502020204030204" pitchFamily="34" charset="0"/>
                      </a:endParaRPr>
                    </a:p>
                  </a:txBody>
                  <a:tcPr marL="8547" marR="8547" marT="85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200" b="0" i="0" u="none" strike="noStrike" dirty="0">
                        <a:solidFill>
                          <a:srgbClr val="000000"/>
                        </a:solidFill>
                        <a:effectLst/>
                        <a:latin typeface="Calibri" panose="020F0502020204030204" pitchFamily="34" charset="0"/>
                      </a:endParaRPr>
                    </a:p>
                  </a:txBody>
                  <a:tcPr marL="8547" marR="8547" marT="85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12593112"/>
                  </a:ext>
                </a:extLst>
              </a:tr>
              <a:tr h="194641">
                <a:tc>
                  <a:txBody>
                    <a:bodyPr/>
                    <a:lstStyle/>
                    <a:p>
                      <a:pPr algn="ctr" fontAlgn="b"/>
                      <a:r>
                        <a:rPr lang="en-US" sz="1200" b="0" i="0" u="none" strike="noStrike">
                          <a:solidFill>
                            <a:srgbClr val="000000"/>
                          </a:solidFill>
                          <a:effectLst/>
                          <a:latin typeface="Calibri" panose="020F0502020204030204" pitchFamily="34" charset="0"/>
                        </a:rPr>
                        <a:t>LWWTR</a:t>
                      </a:r>
                    </a:p>
                  </a:txBody>
                  <a:tcPr marL="8547" marR="8547" marT="85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dirty="0">
                          <a:solidFill>
                            <a:srgbClr val="000000"/>
                          </a:solidFill>
                          <a:effectLst/>
                          <a:latin typeface="Calibri" panose="020F0502020204030204" pitchFamily="34" charset="0"/>
                        </a:rPr>
                        <a:t>WINTER WEATHER CLOSURE</a:t>
                      </a:r>
                    </a:p>
                  </a:txBody>
                  <a:tcPr marL="8547" marR="8547" marT="85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200" b="0" i="0" u="none" strike="noStrike" dirty="0">
                        <a:solidFill>
                          <a:srgbClr val="000000"/>
                        </a:solidFill>
                        <a:effectLst/>
                        <a:latin typeface="Calibri" panose="020F0502020204030204" pitchFamily="34" charset="0"/>
                      </a:endParaRPr>
                    </a:p>
                  </a:txBody>
                  <a:tcPr marL="8547" marR="8547" marT="85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200" b="0" i="0" u="none" strike="noStrike" dirty="0">
                        <a:solidFill>
                          <a:srgbClr val="000000"/>
                        </a:solidFill>
                        <a:effectLst/>
                        <a:latin typeface="Calibri" panose="020F0502020204030204" pitchFamily="34" charset="0"/>
                      </a:endParaRPr>
                    </a:p>
                  </a:txBody>
                  <a:tcPr marL="8547" marR="8547" marT="85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16856649"/>
                  </a:ext>
                </a:extLst>
              </a:tr>
              <a:tr h="194641">
                <a:tc>
                  <a:txBody>
                    <a:bodyPr/>
                    <a:lstStyle/>
                    <a:p>
                      <a:pPr algn="ctr" fontAlgn="b"/>
                      <a:r>
                        <a:rPr lang="en-US" sz="1200" b="0" i="0" u="none" strike="noStrike">
                          <a:solidFill>
                            <a:srgbClr val="000000"/>
                          </a:solidFill>
                          <a:effectLst/>
                          <a:latin typeface="Calibri" panose="020F0502020204030204" pitchFamily="34" charset="0"/>
                        </a:rPr>
                        <a:t>HWCE</a:t>
                      </a:r>
                    </a:p>
                  </a:txBody>
                  <a:tcPr marL="8547" marR="8547" marT="85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dirty="0">
                          <a:solidFill>
                            <a:srgbClr val="000000"/>
                          </a:solidFill>
                          <a:effectLst/>
                          <a:latin typeface="Calibri" panose="020F0502020204030204" pitchFamily="34" charset="0"/>
                        </a:rPr>
                        <a:t>HOLIDAY WORKED, COMP EARNED</a:t>
                      </a:r>
                    </a:p>
                  </a:txBody>
                  <a:tcPr marL="8547" marR="8547" marT="85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200" b="0" i="0" u="none" strike="noStrike" dirty="0">
                        <a:solidFill>
                          <a:srgbClr val="000000"/>
                        </a:solidFill>
                        <a:effectLst/>
                        <a:latin typeface="Calibri" panose="020F0502020204030204" pitchFamily="34" charset="0"/>
                      </a:endParaRPr>
                    </a:p>
                  </a:txBody>
                  <a:tcPr marL="8547" marR="8547" marT="85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200" b="0" i="0" u="none" strike="noStrike" dirty="0">
                        <a:solidFill>
                          <a:srgbClr val="000000"/>
                        </a:solidFill>
                        <a:effectLst/>
                        <a:latin typeface="Calibri" panose="020F0502020204030204" pitchFamily="34" charset="0"/>
                      </a:endParaRPr>
                    </a:p>
                  </a:txBody>
                  <a:tcPr marL="8547" marR="8547" marT="85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3787642"/>
                  </a:ext>
                </a:extLst>
              </a:tr>
              <a:tr h="194641">
                <a:tc>
                  <a:txBody>
                    <a:bodyPr/>
                    <a:lstStyle/>
                    <a:p>
                      <a:pPr algn="ctr" fontAlgn="b"/>
                      <a:r>
                        <a:rPr lang="en-US" sz="1200" b="0" i="0" u="none" strike="noStrike">
                          <a:solidFill>
                            <a:srgbClr val="000000"/>
                          </a:solidFill>
                          <a:effectLst/>
                          <a:latin typeface="Calibri" panose="020F0502020204030204" pitchFamily="34" charset="0"/>
                        </a:rPr>
                        <a:t>HPWP</a:t>
                      </a:r>
                    </a:p>
                  </a:txBody>
                  <a:tcPr marL="8547" marR="8547" marT="85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dirty="0">
                          <a:solidFill>
                            <a:srgbClr val="000000"/>
                          </a:solidFill>
                          <a:effectLst/>
                          <a:latin typeface="Calibri" panose="020F0502020204030204" pitchFamily="34" charset="0"/>
                        </a:rPr>
                        <a:t>HOLIDAY WORKED AND PAID</a:t>
                      </a:r>
                    </a:p>
                  </a:txBody>
                  <a:tcPr marL="8547" marR="8547" marT="85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200" b="0" i="0" u="none" strike="noStrike" dirty="0">
                        <a:solidFill>
                          <a:srgbClr val="000000"/>
                        </a:solidFill>
                        <a:effectLst/>
                        <a:latin typeface="Calibri" panose="020F0502020204030204" pitchFamily="34" charset="0"/>
                      </a:endParaRPr>
                    </a:p>
                  </a:txBody>
                  <a:tcPr marL="8547" marR="8547" marT="85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200" b="0" i="0" u="none" strike="noStrike" dirty="0">
                        <a:solidFill>
                          <a:srgbClr val="000000"/>
                        </a:solidFill>
                        <a:effectLst/>
                        <a:latin typeface="Calibri" panose="020F0502020204030204" pitchFamily="34" charset="0"/>
                      </a:endParaRPr>
                    </a:p>
                  </a:txBody>
                  <a:tcPr marL="8547" marR="8547" marT="85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06509490"/>
                  </a:ext>
                </a:extLst>
              </a:tr>
              <a:tr h="194641">
                <a:tc>
                  <a:txBody>
                    <a:bodyPr/>
                    <a:lstStyle/>
                    <a:p>
                      <a:pPr algn="ctr" fontAlgn="b"/>
                      <a:r>
                        <a:rPr lang="en-US" sz="1200" b="0" i="0" u="none" strike="noStrike">
                          <a:solidFill>
                            <a:srgbClr val="000000"/>
                          </a:solidFill>
                          <a:effectLst/>
                          <a:latin typeface="Calibri" panose="020F0502020204030204" pitchFamily="34" charset="0"/>
                        </a:rPr>
                        <a:t>HCU</a:t>
                      </a:r>
                    </a:p>
                  </a:txBody>
                  <a:tcPr marL="8547" marR="8547" marT="85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dirty="0">
                          <a:solidFill>
                            <a:srgbClr val="000000"/>
                          </a:solidFill>
                          <a:effectLst/>
                          <a:latin typeface="Calibri" panose="020F0502020204030204" pitchFamily="34" charset="0"/>
                        </a:rPr>
                        <a:t>HOLIDAY COMP USED</a:t>
                      </a:r>
                    </a:p>
                  </a:txBody>
                  <a:tcPr marL="8547" marR="8547" marT="85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200" b="0" i="0" u="none" strike="noStrike" dirty="0">
                        <a:solidFill>
                          <a:srgbClr val="000000"/>
                        </a:solidFill>
                        <a:effectLst/>
                        <a:latin typeface="Calibri" panose="020F0502020204030204" pitchFamily="34" charset="0"/>
                      </a:endParaRPr>
                    </a:p>
                  </a:txBody>
                  <a:tcPr marL="8547" marR="8547" marT="85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200" b="0" i="0" u="none" strike="noStrike" dirty="0">
                        <a:solidFill>
                          <a:srgbClr val="000000"/>
                        </a:solidFill>
                        <a:effectLst/>
                        <a:latin typeface="Calibri" panose="020F0502020204030204" pitchFamily="34" charset="0"/>
                      </a:endParaRPr>
                    </a:p>
                  </a:txBody>
                  <a:tcPr marL="8547" marR="8547" marT="85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17347475"/>
                  </a:ext>
                </a:extLst>
              </a:tr>
              <a:tr h="194641">
                <a:tc>
                  <a:txBody>
                    <a:bodyPr/>
                    <a:lstStyle/>
                    <a:p>
                      <a:pPr algn="ctr" fontAlgn="b"/>
                      <a:r>
                        <a:rPr lang="en-US" sz="1200" b="0" i="0" u="none" strike="noStrike">
                          <a:solidFill>
                            <a:srgbClr val="000000"/>
                          </a:solidFill>
                          <a:effectLst/>
                          <a:latin typeface="Calibri" panose="020F0502020204030204" pitchFamily="34" charset="0"/>
                        </a:rPr>
                        <a:t>LPRTY</a:t>
                      </a:r>
                    </a:p>
                  </a:txBody>
                  <a:tcPr marL="8547" marR="8547" marT="85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dirty="0">
                          <a:solidFill>
                            <a:srgbClr val="000000"/>
                          </a:solidFill>
                          <a:effectLst/>
                          <a:latin typeface="Calibri" panose="020F0502020204030204" pitchFamily="34" charset="0"/>
                        </a:rPr>
                        <a:t>UNION PARTY</a:t>
                      </a:r>
                    </a:p>
                  </a:txBody>
                  <a:tcPr marL="8547" marR="8547" marT="85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200" b="0" i="0" u="none" strike="noStrike" dirty="0">
                        <a:solidFill>
                          <a:srgbClr val="000000"/>
                        </a:solidFill>
                        <a:effectLst/>
                        <a:latin typeface="Calibri" panose="020F0502020204030204" pitchFamily="34" charset="0"/>
                      </a:endParaRPr>
                    </a:p>
                  </a:txBody>
                  <a:tcPr marL="8547" marR="8547" marT="85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200" b="0" i="0" u="none" strike="noStrike" dirty="0">
                        <a:solidFill>
                          <a:srgbClr val="000000"/>
                        </a:solidFill>
                        <a:effectLst/>
                        <a:latin typeface="Calibri" panose="020F0502020204030204" pitchFamily="34" charset="0"/>
                      </a:endParaRPr>
                    </a:p>
                  </a:txBody>
                  <a:tcPr marL="8547" marR="8547" marT="85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63327364"/>
                  </a:ext>
                </a:extLst>
              </a:tr>
              <a:tr h="194641">
                <a:tc>
                  <a:txBody>
                    <a:bodyPr/>
                    <a:lstStyle/>
                    <a:p>
                      <a:pPr algn="ctr" fontAlgn="b"/>
                      <a:r>
                        <a:rPr lang="en-US" sz="1200" b="0" i="0" u="none" strike="noStrike">
                          <a:solidFill>
                            <a:srgbClr val="000000"/>
                          </a:solidFill>
                          <a:effectLst/>
                          <a:latin typeface="Calibri" panose="020F0502020204030204" pitchFamily="34" charset="0"/>
                        </a:rPr>
                        <a:t>LUBLP</a:t>
                      </a:r>
                    </a:p>
                  </a:txBody>
                  <a:tcPr marL="8547" marR="8547" marT="85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dirty="0">
                          <a:solidFill>
                            <a:srgbClr val="000000"/>
                          </a:solidFill>
                          <a:effectLst/>
                          <a:latin typeface="Calibri" panose="020F0502020204030204" pitchFamily="34" charset="0"/>
                        </a:rPr>
                        <a:t>UNION BUSINESS LEAVE</a:t>
                      </a:r>
                    </a:p>
                  </a:txBody>
                  <a:tcPr marL="8547" marR="8547" marT="85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200" b="0" i="0" u="none" strike="noStrike" dirty="0">
                        <a:solidFill>
                          <a:srgbClr val="000000"/>
                        </a:solidFill>
                        <a:effectLst/>
                        <a:latin typeface="Calibri" panose="020F0502020204030204" pitchFamily="34" charset="0"/>
                      </a:endParaRPr>
                    </a:p>
                  </a:txBody>
                  <a:tcPr marL="8547" marR="8547" marT="85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200" b="0" i="0" u="none" strike="noStrike" dirty="0">
                        <a:solidFill>
                          <a:srgbClr val="000000"/>
                        </a:solidFill>
                        <a:effectLst/>
                        <a:latin typeface="Calibri" panose="020F0502020204030204" pitchFamily="34" charset="0"/>
                      </a:endParaRPr>
                    </a:p>
                  </a:txBody>
                  <a:tcPr marL="8547" marR="8547" marT="85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03808697"/>
                  </a:ext>
                </a:extLst>
              </a:tr>
            </a:tbl>
          </a:graphicData>
        </a:graphic>
      </p:graphicFrame>
    </p:spTree>
    <p:extLst>
      <p:ext uri="{BB962C8B-B14F-4D97-AF65-F5344CB8AC3E}">
        <p14:creationId xmlns:p14="http://schemas.microsoft.com/office/powerpoint/2010/main" val="397840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a:xfrm>
            <a:off x="7104552" y="6453386"/>
            <a:ext cx="1197219" cy="404614"/>
          </a:xfrm>
        </p:spPr>
        <p:txBody>
          <a:bodyPr/>
          <a:lstStyle/>
          <a:p>
            <a:fld id="{0CC2AA3C-575F-41E9-9B41-E442DB44A737}" type="slidenum">
              <a:rPr lang="en-US" smtClean="0"/>
              <a:pPr/>
              <a:t>5</a:t>
            </a:fld>
            <a:endParaRPr lang="en-US" dirty="0"/>
          </a:p>
        </p:txBody>
      </p:sp>
      <p:sp>
        <p:nvSpPr>
          <p:cNvPr id="3" name="Rectangle 2">
            <a:extLst>
              <a:ext uri="{FF2B5EF4-FFF2-40B4-BE49-F238E27FC236}">
                <a16:creationId xmlns:a16="http://schemas.microsoft.com/office/drawing/2014/main" id="{502DE96B-6204-498C-A83E-B748A121A07E}"/>
              </a:ext>
            </a:extLst>
          </p:cNvPr>
          <p:cNvSpPr/>
          <p:nvPr/>
        </p:nvSpPr>
        <p:spPr>
          <a:xfrm>
            <a:off x="533400" y="4664707"/>
            <a:ext cx="8153401" cy="2215991"/>
          </a:xfrm>
          <a:prstGeom prst="rect">
            <a:avLst/>
          </a:prstGeom>
        </p:spPr>
        <p:txBody>
          <a:bodyPr wrap="square">
            <a:spAutoFit/>
          </a:bodyPr>
          <a:lstStyle/>
          <a:p>
            <a:r>
              <a:rPr lang="en-US" sz="1400" dirty="0"/>
              <a:t>Please note: </a:t>
            </a:r>
          </a:p>
          <a:p>
            <a:r>
              <a:rPr lang="en-US" sz="1400" dirty="0"/>
              <a:t>-If you are out using the Family Medical Leave Act (FMLA) or Workers Comp the TRC will be provided by Human Resources after you have submitted the paperwork.</a:t>
            </a:r>
          </a:p>
          <a:p>
            <a:r>
              <a:rPr lang="en-US" sz="1400" dirty="0"/>
              <a:t>-If you need any additional TRC’s or have questions about which to use please contact Payroll at </a:t>
            </a:r>
          </a:p>
          <a:p>
            <a:r>
              <a:rPr lang="en-US" sz="1400" dirty="0"/>
              <a:t>860-465-5746.</a:t>
            </a:r>
          </a:p>
          <a:p>
            <a:r>
              <a:rPr lang="en-US" sz="1400" dirty="0"/>
              <a:t>-If you are a non-exempt employee and </a:t>
            </a:r>
            <a:r>
              <a:rPr lang="en-US" sz="1400" b="1" u="sng" dirty="0"/>
              <a:t>work</a:t>
            </a:r>
            <a:r>
              <a:rPr lang="en-US" sz="1400" dirty="0"/>
              <a:t> over 40 hours for the pay week then code OVT should be used for the hours over the first 40 hours for that pay week. </a:t>
            </a:r>
          </a:p>
          <a:p>
            <a:r>
              <a:rPr lang="en-US" sz="1400" dirty="0"/>
              <a:t>-If you work on a holiday comp time is earned – The Time Reporting Code HWCE will be used. </a:t>
            </a:r>
          </a:p>
          <a:p>
            <a:endParaRPr lang="en-US" sz="1200" dirty="0"/>
          </a:p>
          <a:p>
            <a:pPr marL="285750" indent="-285750">
              <a:buFontTx/>
              <a:buChar char="-"/>
            </a:pPr>
            <a:endParaRPr lang="en-US" sz="1400" dirty="0"/>
          </a:p>
        </p:txBody>
      </p:sp>
      <p:graphicFrame>
        <p:nvGraphicFramePr>
          <p:cNvPr id="13" name="Table 12">
            <a:extLst>
              <a:ext uri="{FF2B5EF4-FFF2-40B4-BE49-F238E27FC236}">
                <a16:creationId xmlns:a16="http://schemas.microsoft.com/office/drawing/2014/main" id="{D924E821-6F02-487C-9367-8957B4DA38FF}"/>
              </a:ext>
            </a:extLst>
          </p:cNvPr>
          <p:cNvGraphicFramePr>
            <a:graphicFrameLocks noGrp="1"/>
          </p:cNvGraphicFramePr>
          <p:nvPr>
            <p:extLst>
              <p:ext uri="{D42A27DB-BD31-4B8C-83A1-F6EECF244321}">
                <p14:modId xmlns:p14="http://schemas.microsoft.com/office/powerpoint/2010/main" val="2781890344"/>
              </p:ext>
            </p:extLst>
          </p:nvPr>
        </p:nvGraphicFramePr>
        <p:xfrm>
          <a:off x="914400" y="61477"/>
          <a:ext cx="7772402" cy="4556956"/>
        </p:xfrm>
        <a:graphic>
          <a:graphicData uri="http://schemas.openxmlformats.org/drawingml/2006/table">
            <a:tbl>
              <a:tblPr/>
              <a:tblGrid>
                <a:gridCol w="696036">
                  <a:extLst>
                    <a:ext uri="{9D8B030D-6E8A-4147-A177-3AD203B41FA5}">
                      <a16:colId xmlns:a16="http://schemas.microsoft.com/office/drawing/2014/main" val="4165989035"/>
                    </a:ext>
                  </a:extLst>
                </a:gridCol>
                <a:gridCol w="3433052">
                  <a:extLst>
                    <a:ext uri="{9D8B030D-6E8A-4147-A177-3AD203B41FA5}">
                      <a16:colId xmlns:a16="http://schemas.microsoft.com/office/drawing/2014/main" val="952479498"/>
                    </a:ext>
                  </a:extLst>
                </a:gridCol>
                <a:gridCol w="890588">
                  <a:extLst>
                    <a:ext uri="{9D8B030D-6E8A-4147-A177-3AD203B41FA5}">
                      <a16:colId xmlns:a16="http://schemas.microsoft.com/office/drawing/2014/main" val="2535456480"/>
                    </a:ext>
                  </a:extLst>
                </a:gridCol>
                <a:gridCol w="2752726">
                  <a:extLst>
                    <a:ext uri="{9D8B030D-6E8A-4147-A177-3AD203B41FA5}">
                      <a16:colId xmlns:a16="http://schemas.microsoft.com/office/drawing/2014/main" val="3228700542"/>
                    </a:ext>
                  </a:extLst>
                </a:gridCol>
              </a:tblGrid>
              <a:tr h="379085">
                <a:tc gridSpan="4">
                  <a:txBody>
                    <a:bodyPr/>
                    <a:lstStyle/>
                    <a:p>
                      <a:pPr algn="ctr" fontAlgn="b"/>
                      <a:r>
                        <a:rPr lang="en-US" sz="2000" b="1" i="0" u="sng" strike="noStrike" dirty="0">
                          <a:solidFill>
                            <a:srgbClr val="000000"/>
                          </a:solidFill>
                          <a:effectLst/>
                          <a:highlight>
                            <a:srgbClr val="FFFF00"/>
                          </a:highlight>
                          <a:latin typeface="Calibri" panose="020F0502020204030204" pitchFamily="34" charset="0"/>
                        </a:rPr>
                        <a:t>MANAGEMENT CONFIDENTIAL CORE-CT TIME REPORTER CODES</a:t>
                      </a:r>
                    </a:p>
                  </a:txBody>
                  <a:tcPr marL="9525" marR="9525" marT="9525" marB="0" anchor="b">
                    <a:lnL>
                      <a:noFill/>
                    </a:lnL>
                    <a:lnR>
                      <a:noFill/>
                    </a:lnR>
                    <a:lnT>
                      <a:noFill/>
                    </a:lnT>
                    <a:lnB>
                      <a:noFill/>
                    </a:lnB>
                  </a:tcPr>
                </a:tc>
                <a:tc hMerge="1">
                  <a:txBody>
                    <a:bodyPr/>
                    <a:lstStyle/>
                    <a:p>
                      <a:endParaRPr lang="en-US"/>
                    </a:p>
                  </a:txBody>
                  <a:tcPr/>
                </a:tc>
                <a:tc hMerge="1">
                  <a:txBody>
                    <a:bodyPr/>
                    <a:lstStyle/>
                    <a:p>
                      <a:pPr algn="ctr" fontAlgn="b"/>
                      <a:endParaRPr lang="en-US" sz="2000" b="1" i="0" u="sng" strike="noStrike" dirty="0">
                        <a:solidFill>
                          <a:srgbClr val="000000"/>
                        </a:solidFill>
                        <a:effectLst/>
                        <a:highlight>
                          <a:srgbClr val="FFFF00"/>
                        </a:highlight>
                        <a:latin typeface="Calibri" panose="020F0502020204030204" pitchFamily="34" charset="0"/>
                      </a:endParaRPr>
                    </a:p>
                  </a:txBody>
                  <a:tcPr marL="9525" marR="9525" marT="9525" marB="0" anchor="b">
                    <a:lnL>
                      <a:noFill/>
                    </a:lnL>
                    <a:lnR>
                      <a:noFill/>
                    </a:lnR>
                    <a:lnT>
                      <a:noFill/>
                    </a:lnT>
                    <a:lnB>
                      <a:noFill/>
                    </a:lnB>
                  </a:tcPr>
                </a:tc>
                <a:tc hMerge="1">
                  <a:txBody>
                    <a:bodyPr/>
                    <a:lstStyle/>
                    <a:p>
                      <a:pPr algn="ctr" fontAlgn="b"/>
                      <a:endParaRPr lang="en-US" sz="2000" b="1" i="0" u="sng" strike="noStrike" dirty="0">
                        <a:solidFill>
                          <a:srgbClr val="000000"/>
                        </a:solidFill>
                        <a:effectLst/>
                        <a:highlight>
                          <a:srgbClr val="FFFF00"/>
                        </a:highligh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2392313603"/>
                  </a:ext>
                </a:extLst>
              </a:tr>
              <a:tr h="0">
                <a:tc>
                  <a:txBody>
                    <a:bodyPr/>
                    <a:lstStyle/>
                    <a:p>
                      <a:pPr algn="l" fontAlgn="b"/>
                      <a:endParaRPr lang="en-US" sz="6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25427729"/>
                  </a:ext>
                </a:extLst>
              </a:tr>
              <a:tr h="239818">
                <a:tc>
                  <a:txBody>
                    <a:bodyPr/>
                    <a:lstStyle/>
                    <a:p>
                      <a:pPr algn="ctr" fontAlgn="b"/>
                      <a:r>
                        <a:rPr lang="en-US" sz="1400" b="1" i="0" u="none" strike="noStrike" dirty="0">
                          <a:solidFill>
                            <a:srgbClr val="000000"/>
                          </a:solidFill>
                          <a:effectLst/>
                          <a:latin typeface="Calibri" panose="020F0502020204030204" pitchFamily="34" charset="0"/>
                        </a:rPr>
                        <a:t>TRC</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1" i="0" u="none" strike="noStrike" dirty="0">
                          <a:solidFill>
                            <a:srgbClr val="000000"/>
                          </a:solidFill>
                          <a:effectLst/>
                          <a:latin typeface="Calibri" panose="020F0502020204030204" pitchFamily="34" charset="0"/>
                        </a:rPr>
                        <a:t>DESCRIPTION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1" i="0" u="none" strike="noStrike" dirty="0">
                          <a:solidFill>
                            <a:srgbClr val="000000"/>
                          </a:solidFill>
                          <a:effectLst/>
                          <a:latin typeface="Calibri" panose="020F0502020204030204" pitchFamily="34" charset="0"/>
                        </a:rPr>
                        <a:t>ORC</a:t>
                      </a:r>
                    </a:p>
                  </a:txBody>
                  <a:tcPr marL="8547" marR="8547" marT="85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1" i="0" u="none" strike="noStrike" dirty="0">
                          <a:solidFill>
                            <a:srgbClr val="000000"/>
                          </a:solidFill>
                          <a:effectLst/>
                          <a:latin typeface="Calibri" panose="020F0502020204030204" pitchFamily="34" charset="0"/>
                        </a:rPr>
                        <a:t>Override Reason Code Description</a:t>
                      </a:r>
                    </a:p>
                  </a:txBody>
                  <a:tcPr marL="8547" marR="8547" marT="85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40009538"/>
                  </a:ext>
                </a:extLst>
              </a:tr>
              <a:tr h="239818">
                <a:tc>
                  <a:txBody>
                    <a:bodyPr/>
                    <a:lstStyle/>
                    <a:p>
                      <a:pPr algn="ctr" fontAlgn="b"/>
                      <a:r>
                        <a:rPr lang="en-US" sz="1400" b="0" i="0" u="none" strike="noStrike" dirty="0">
                          <a:solidFill>
                            <a:srgbClr val="000000"/>
                          </a:solidFill>
                          <a:effectLst/>
                          <a:latin typeface="Calibri" panose="020F0502020204030204" pitchFamily="34" charset="0"/>
                        </a:rPr>
                        <a:t>REG</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dirty="0">
                          <a:solidFill>
                            <a:srgbClr val="000000"/>
                          </a:solidFill>
                          <a:effectLst/>
                          <a:latin typeface="Calibri" panose="020F0502020204030204" pitchFamily="34" charset="0"/>
                        </a:rPr>
                        <a:t>REGULAR HOURS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400" b="0" i="0" u="none" strike="noStrike" dirty="0">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400" b="0" i="0" u="none" strike="noStrike" dirty="0">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46799949"/>
                  </a:ext>
                </a:extLst>
              </a:tr>
              <a:tr h="239818">
                <a:tc>
                  <a:txBody>
                    <a:bodyPr/>
                    <a:lstStyle/>
                    <a:p>
                      <a:pPr algn="ctr" fontAlgn="b"/>
                      <a:r>
                        <a:rPr lang="en-US" sz="1400" b="0" i="0" u="none" strike="noStrike" dirty="0">
                          <a:solidFill>
                            <a:srgbClr val="000000"/>
                          </a:solidFill>
                          <a:effectLst/>
                          <a:latin typeface="Calibri" panose="020F0502020204030204" pitchFamily="34" charset="0"/>
                        </a:rPr>
                        <a:t>REGTC</a:t>
                      </a:r>
                    </a:p>
                  </a:txBody>
                  <a:tcPr marL="8547" marR="8547" marT="85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dirty="0">
                          <a:solidFill>
                            <a:srgbClr val="000000"/>
                          </a:solidFill>
                          <a:effectLst/>
                          <a:latin typeface="Calibri" panose="020F0502020204030204" pitchFamily="34" charset="0"/>
                        </a:rPr>
                        <a:t>REGULAR HOURS TELECOMMUTING</a:t>
                      </a:r>
                    </a:p>
                  </a:txBody>
                  <a:tcPr marL="8547" marR="8547" marT="85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TCC19</a:t>
                      </a:r>
                    </a:p>
                  </a:txBody>
                  <a:tcPr marL="8547" marR="8547" marT="85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dirty="0">
                          <a:solidFill>
                            <a:srgbClr val="000000"/>
                          </a:solidFill>
                          <a:effectLst/>
                          <a:latin typeface="Calibri" panose="020F0502020204030204" pitchFamily="34" charset="0"/>
                        </a:rPr>
                        <a:t> TELECOMMUTING DUE TO COVID-19</a:t>
                      </a:r>
                    </a:p>
                  </a:txBody>
                  <a:tcPr marL="8547" marR="8547" marT="85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77170401"/>
                  </a:ext>
                </a:extLst>
              </a:tr>
              <a:tr h="239818">
                <a:tc>
                  <a:txBody>
                    <a:bodyPr/>
                    <a:lstStyle/>
                    <a:p>
                      <a:pPr algn="ctr" fontAlgn="b"/>
                      <a:r>
                        <a:rPr lang="en-US" sz="1400" b="0" i="0" u="none" strike="noStrike" dirty="0">
                          <a:solidFill>
                            <a:srgbClr val="000000"/>
                          </a:solidFill>
                          <a:effectLst/>
                          <a:latin typeface="Calibri" panose="020F0502020204030204" pitchFamily="34" charset="0"/>
                        </a:rPr>
                        <a:t>HOL</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dirty="0">
                          <a:solidFill>
                            <a:srgbClr val="000000"/>
                          </a:solidFill>
                          <a:effectLst/>
                          <a:latin typeface="Calibri" panose="020F0502020204030204" pitchFamily="34" charset="0"/>
                        </a:rPr>
                        <a:t>HOLIDAY</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400" b="0" i="0" u="none" strike="noStrike" dirty="0">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400" b="0" i="0" u="none" strike="noStrike" dirty="0">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50844232"/>
                  </a:ext>
                </a:extLst>
              </a:tr>
              <a:tr h="239818">
                <a:tc>
                  <a:txBody>
                    <a:bodyPr/>
                    <a:lstStyle/>
                    <a:p>
                      <a:pPr algn="ctr" fontAlgn="b"/>
                      <a:r>
                        <a:rPr lang="en-US" sz="1400" b="0" i="0" u="none" strike="noStrike">
                          <a:solidFill>
                            <a:srgbClr val="000000"/>
                          </a:solidFill>
                          <a:effectLst/>
                          <a:latin typeface="Calibri" panose="020F0502020204030204" pitchFamily="34" charset="0"/>
                        </a:rPr>
                        <a:t>HWCE</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dirty="0">
                          <a:solidFill>
                            <a:srgbClr val="000000"/>
                          </a:solidFill>
                          <a:effectLst/>
                          <a:latin typeface="Calibri" panose="020F0502020204030204" pitchFamily="34" charset="0"/>
                        </a:rPr>
                        <a:t>HOLIDAY WORKED - COMP EARNED</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400" b="0" i="0" u="none" strike="noStrike" dirty="0">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400" b="0" i="0" u="none" strike="noStrike" dirty="0">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64043670"/>
                  </a:ext>
                </a:extLst>
              </a:tr>
              <a:tr h="239818">
                <a:tc>
                  <a:txBody>
                    <a:bodyPr/>
                    <a:lstStyle/>
                    <a:p>
                      <a:pPr algn="ctr" fontAlgn="b"/>
                      <a:r>
                        <a:rPr lang="en-US" sz="1400" b="0" i="0" u="none" strike="noStrike">
                          <a:solidFill>
                            <a:srgbClr val="000000"/>
                          </a:solidFill>
                          <a:effectLst/>
                          <a:latin typeface="Calibri" panose="020F0502020204030204" pitchFamily="34" charset="0"/>
                        </a:rPr>
                        <a:t>HCU</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dirty="0">
                          <a:solidFill>
                            <a:srgbClr val="000000"/>
                          </a:solidFill>
                          <a:effectLst/>
                          <a:latin typeface="Calibri" panose="020F0502020204030204" pitchFamily="34" charset="0"/>
                        </a:rPr>
                        <a:t>HOLIDAY COMP USED</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400" b="0" i="0" u="none" strike="noStrike" dirty="0">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400" b="0" i="0" u="none" strike="noStrike" dirty="0">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79819831"/>
                  </a:ext>
                </a:extLst>
              </a:tr>
              <a:tr h="239818">
                <a:tc>
                  <a:txBody>
                    <a:bodyPr/>
                    <a:lstStyle/>
                    <a:p>
                      <a:pPr algn="ctr" fontAlgn="b"/>
                      <a:r>
                        <a:rPr lang="en-US" sz="1400" b="0" i="0" u="none" strike="noStrike">
                          <a:solidFill>
                            <a:srgbClr val="000000"/>
                          </a:solidFill>
                          <a:effectLst/>
                          <a:latin typeface="Calibri" panose="020F0502020204030204" pitchFamily="34" charset="0"/>
                        </a:rPr>
                        <a:t>SICK</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dirty="0">
                          <a:solidFill>
                            <a:srgbClr val="000000"/>
                          </a:solidFill>
                          <a:effectLst/>
                          <a:latin typeface="Calibri" panose="020F0502020204030204" pitchFamily="34" charset="0"/>
                        </a:rPr>
                        <a:t>SICK HOURS - EMPLOYEE</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400" b="0" i="0" u="none" strike="noStrike" dirty="0">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400" b="0" i="0" u="none" strike="noStrike" dirty="0">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58570937"/>
                  </a:ext>
                </a:extLst>
              </a:tr>
              <a:tr h="239818">
                <a:tc>
                  <a:txBody>
                    <a:bodyPr/>
                    <a:lstStyle/>
                    <a:p>
                      <a:pPr algn="ctr" fontAlgn="b"/>
                      <a:r>
                        <a:rPr lang="en-US" sz="1400" b="0" i="0" u="none" strike="noStrike">
                          <a:solidFill>
                            <a:srgbClr val="000000"/>
                          </a:solidFill>
                          <a:effectLst/>
                          <a:latin typeface="Calibri" panose="020F0502020204030204" pitchFamily="34" charset="0"/>
                        </a:rPr>
                        <a:t>SFAM</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dirty="0">
                          <a:solidFill>
                            <a:srgbClr val="000000"/>
                          </a:solidFill>
                          <a:effectLst/>
                          <a:latin typeface="Calibri" panose="020F0502020204030204" pitchFamily="34" charset="0"/>
                        </a:rPr>
                        <a:t>SICK HOURS - FAMILY SICK</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400" b="0" i="0" u="none" strike="noStrike" dirty="0">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400" b="0" i="0" u="none" strike="noStrike" dirty="0">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1053930"/>
                  </a:ext>
                </a:extLst>
              </a:tr>
              <a:tr h="239818">
                <a:tc>
                  <a:txBody>
                    <a:bodyPr/>
                    <a:lstStyle/>
                    <a:p>
                      <a:pPr algn="ctr" fontAlgn="b"/>
                      <a:r>
                        <a:rPr lang="en-US" sz="1400" b="0" i="0" u="none" strike="noStrike">
                          <a:solidFill>
                            <a:srgbClr val="000000"/>
                          </a:solidFill>
                          <a:effectLst/>
                          <a:latin typeface="Calibri" panose="020F0502020204030204" pitchFamily="34" charset="0"/>
                        </a:rPr>
                        <a:t>SP</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dirty="0">
                          <a:solidFill>
                            <a:srgbClr val="000000"/>
                          </a:solidFill>
                          <a:effectLst/>
                          <a:latin typeface="Calibri" panose="020F0502020204030204" pitchFamily="34" charset="0"/>
                        </a:rPr>
                        <a:t>SICK HOURS - DOCTOR APPT</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400" b="0" i="0" u="none" strike="noStrike" dirty="0">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400" b="0" i="0" u="none" strike="noStrike" dirty="0">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93793890"/>
                  </a:ext>
                </a:extLst>
              </a:tr>
              <a:tr h="239818">
                <a:tc>
                  <a:txBody>
                    <a:bodyPr/>
                    <a:lstStyle/>
                    <a:p>
                      <a:pPr algn="ctr" fontAlgn="b"/>
                      <a:r>
                        <a:rPr lang="en-US" sz="1400" b="0" i="0" u="none" strike="noStrike">
                          <a:solidFill>
                            <a:srgbClr val="000000"/>
                          </a:solidFill>
                          <a:effectLst/>
                          <a:latin typeface="Calibri" panose="020F0502020204030204" pitchFamily="34" charset="0"/>
                        </a:rPr>
                        <a:t>SFFNR</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dirty="0">
                          <a:solidFill>
                            <a:srgbClr val="000000"/>
                          </a:solidFill>
                          <a:effectLst/>
                          <a:latin typeface="Calibri" panose="020F0502020204030204" pitchFamily="34" charset="0"/>
                        </a:rPr>
                        <a:t>SICK FUNERAL - IMMEDIATE FAMILY</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400" b="0" i="0" u="none" strike="noStrike" dirty="0">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400" b="0" i="0" u="none" strike="noStrike" dirty="0">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43248861"/>
                  </a:ext>
                </a:extLst>
              </a:tr>
              <a:tr h="239818">
                <a:tc>
                  <a:txBody>
                    <a:bodyPr/>
                    <a:lstStyle/>
                    <a:p>
                      <a:pPr algn="ctr" fontAlgn="b"/>
                      <a:r>
                        <a:rPr lang="en-US" sz="1400" b="0" i="0" u="none" strike="noStrike">
                          <a:solidFill>
                            <a:srgbClr val="000000"/>
                          </a:solidFill>
                          <a:effectLst/>
                          <a:latin typeface="Calibri" panose="020F0502020204030204" pitchFamily="34" charset="0"/>
                        </a:rPr>
                        <a:t>SFNRL</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dirty="0">
                          <a:solidFill>
                            <a:srgbClr val="000000"/>
                          </a:solidFill>
                          <a:effectLst/>
                          <a:latin typeface="Calibri" panose="020F0502020204030204" pitchFamily="34" charset="0"/>
                        </a:rPr>
                        <a:t>SICK FUNERAL - NON-IMMEDIATE FAMILY</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400" b="0" i="0" u="none" strike="noStrike" dirty="0">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400" b="0" i="0" u="none" strike="noStrike" dirty="0">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51864531"/>
                  </a:ext>
                </a:extLst>
              </a:tr>
              <a:tr h="239818">
                <a:tc>
                  <a:txBody>
                    <a:bodyPr/>
                    <a:lstStyle/>
                    <a:p>
                      <a:pPr algn="ctr" fontAlgn="b"/>
                      <a:r>
                        <a:rPr lang="en-US" sz="1400" b="0" i="0" u="none" strike="noStrike">
                          <a:solidFill>
                            <a:srgbClr val="000000"/>
                          </a:solidFill>
                          <a:effectLst/>
                          <a:latin typeface="Calibri" panose="020F0502020204030204" pitchFamily="34" charset="0"/>
                        </a:rPr>
                        <a:t>PL</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dirty="0">
                          <a:solidFill>
                            <a:srgbClr val="000000"/>
                          </a:solidFill>
                          <a:effectLst/>
                          <a:latin typeface="Calibri" panose="020F0502020204030204" pitchFamily="34" charset="0"/>
                        </a:rPr>
                        <a:t>PERSONAL LEAVE</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400" b="0" i="0" u="none" strike="noStrike" dirty="0">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400" b="0" i="0" u="none" strike="noStrike" dirty="0">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3815991"/>
                  </a:ext>
                </a:extLst>
              </a:tr>
              <a:tr h="239818">
                <a:tc>
                  <a:txBody>
                    <a:bodyPr/>
                    <a:lstStyle/>
                    <a:p>
                      <a:pPr algn="ctr" fontAlgn="b"/>
                      <a:r>
                        <a:rPr lang="en-US" sz="1400" b="0" i="0" u="none" strike="noStrike">
                          <a:solidFill>
                            <a:srgbClr val="000000"/>
                          </a:solidFill>
                          <a:effectLst/>
                          <a:latin typeface="Calibri" panose="020F0502020204030204" pitchFamily="34" charset="0"/>
                        </a:rPr>
                        <a:t>VAC</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dirty="0">
                          <a:solidFill>
                            <a:srgbClr val="000000"/>
                          </a:solidFill>
                          <a:effectLst/>
                          <a:latin typeface="Calibri" panose="020F0502020204030204" pitchFamily="34" charset="0"/>
                        </a:rPr>
                        <a:t>VACATION</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400" b="0" i="0" u="none" strike="noStrike" dirty="0">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400" b="0" i="0" u="none" strike="noStrike" dirty="0">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90501528"/>
                  </a:ext>
                </a:extLst>
              </a:tr>
              <a:tr h="239818">
                <a:tc>
                  <a:txBody>
                    <a:bodyPr/>
                    <a:lstStyle/>
                    <a:p>
                      <a:pPr algn="ctr" fontAlgn="b"/>
                      <a:r>
                        <a:rPr lang="en-US" sz="1400" b="0" i="0" u="none" strike="noStrike">
                          <a:solidFill>
                            <a:srgbClr val="000000"/>
                          </a:solidFill>
                          <a:effectLst/>
                          <a:latin typeface="Calibri" panose="020F0502020204030204" pitchFamily="34" charset="0"/>
                        </a:rPr>
                        <a:t>VS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dirty="0">
                          <a:solidFill>
                            <a:srgbClr val="000000"/>
                          </a:solidFill>
                          <a:effectLst/>
                          <a:latin typeface="Calibri" panose="020F0502020204030204" pitchFamily="34" charset="0"/>
                        </a:rPr>
                        <a:t>VACATION USED IN LIEU OF SICK</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400" b="0" i="0" u="none" strike="noStrike" dirty="0">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400" b="0" i="0" u="none" strike="noStrike" dirty="0">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16663815"/>
                  </a:ext>
                </a:extLst>
              </a:tr>
              <a:tr h="239818">
                <a:tc>
                  <a:txBody>
                    <a:bodyPr/>
                    <a:lstStyle/>
                    <a:p>
                      <a:pPr algn="ctr" fontAlgn="b"/>
                      <a:r>
                        <a:rPr lang="en-US" sz="1400" b="0" i="0" u="none" strike="noStrike">
                          <a:solidFill>
                            <a:srgbClr val="000000"/>
                          </a:solidFill>
                          <a:effectLst/>
                          <a:latin typeface="Calibri" panose="020F0502020204030204" pitchFamily="34" charset="0"/>
                        </a:rPr>
                        <a:t>LCVCF</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dirty="0">
                          <a:solidFill>
                            <a:srgbClr val="000000"/>
                          </a:solidFill>
                          <a:effectLst/>
                          <a:latin typeface="Calibri" panose="020F0502020204030204" pitchFamily="34" charset="0"/>
                        </a:rPr>
                        <a:t>OTHER LEAVE - CONVENTION/CONFERENCE</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400" b="0" i="0" u="none" strike="noStrike" dirty="0">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400" b="0" i="0" u="none" strike="noStrike" dirty="0">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39015403"/>
                  </a:ext>
                </a:extLst>
              </a:tr>
              <a:tr h="239818">
                <a:tc>
                  <a:txBody>
                    <a:bodyPr/>
                    <a:lstStyle/>
                    <a:p>
                      <a:pPr algn="ctr" fontAlgn="b"/>
                      <a:r>
                        <a:rPr lang="en-US" sz="1400" b="0" i="0" u="none" strike="noStrike">
                          <a:solidFill>
                            <a:srgbClr val="000000"/>
                          </a:solidFill>
                          <a:effectLst/>
                          <a:latin typeface="Calibri" panose="020F0502020204030204" pitchFamily="34" charset="0"/>
                        </a:rPr>
                        <a:t>LWWTR</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dirty="0">
                          <a:solidFill>
                            <a:srgbClr val="000000"/>
                          </a:solidFill>
                          <a:effectLst/>
                          <a:latin typeface="Calibri" panose="020F0502020204030204" pitchFamily="34" charset="0"/>
                        </a:rPr>
                        <a:t>WINTER WEATHER CLOSURE</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400" b="0" i="0" u="none" strike="noStrike" dirty="0">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400" b="0" i="0" u="none" strike="noStrike" dirty="0">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3221471"/>
                  </a:ext>
                </a:extLst>
              </a:tr>
              <a:tr h="239818">
                <a:tc>
                  <a:txBody>
                    <a:bodyPr/>
                    <a:lstStyle/>
                    <a:p>
                      <a:pPr algn="ctr" fontAlgn="b"/>
                      <a:r>
                        <a:rPr lang="en-US" sz="1400" b="0" i="0" u="none" strike="noStrike">
                          <a:solidFill>
                            <a:srgbClr val="000000"/>
                          </a:solidFill>
                          <a:effectLst/>
                          <a:latin typeface="Calibri" panose="020F0502020204030204" pitchFamily="34" charset="0"/>
                        </a:rPr>
                        <a:t>OVT</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dirty="0">
                          <a:solidFill>
                            <a:srgbClr val="000000"/>
                          </a:solidFill>
                          <a:effectLst/>
                          <a:latin typeface="Calibri" panose="020F0502020204030204" pitchFamily="34" charset="0"/>
                        </a:rPr>
                        <a:t>OVERTIME - Non-exempt EE's only</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400" b="0" i="0" u="none" strike="noStrike" dirty="0">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400" b="0" i="0" u="none" strike="noStrike" dirty="0">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079885"/>
                  </a:ext>
                </a:extLst>
              </a:tr>
            </a:tbl>
          </a:graphicData>
        </a:graphic>
      </p:graphicFrame>
    </p:spTree>
    <p:extLst>
      <p:ext uri="{BB962C8B-B14F-4D97-AF65-F5344CB8AC3E}">
        <p14:creationId xmlns:p14="http://schemas.microsoft.com/office/powerpoint/2010/main" val="19361242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a:xfrm>
            <a:off x="7104552" y="6453386"/>
            <a:ext cx="1197219" cy="404614"/>
          </a:xfrm>
        </p:spPr>
        <p:txBody>
          <a:bodyPr/>
          <a:lstStyle/>
          <a:p>
            <a:fld id="{0CC2AA3C-575F-41E9-9B41-E442DB44A737}" type="slidenum">
              <a:rPr lang="en-US" smtClean="0"/>
              <a:pPr/>
              <a:t>6</a:t>
            </a:fld>
            <a:endParaRPr lang="en-US" dirty="0"/>
          </a:p>
        </p:txBody>
      </p:sp>
      <p:sp>
        <p:nvSpPr>
          <p:cNvPr id="3" name="Rectangle 2">
            <a:extLst>
              <a:ext uri="{FF2B5EF4-FFF2-40B4-BE49-F238E27FC236}">
                <a16:creationId xmlns:a16="http://schemas.microsoft.com/office/drawing/2014/main" id="{502DE96B-6204-498C-A83E-B748A121A07E}"/>
              </a:ext>
            </a:extLst>
          </p:cNvPr>
          <p:cNvSpPr/>
          <p:nvPr/>
        </p:nvSpPr>
        <p:spPr>
          <a:xfrm>
            <a:off x="533400" y="4648200"/>
            <a:ext cx="8153401" cy="2123658"/>
          </a:xfrm>
          <a:prstGeom prst="rect">
            <a:avLst/>
          </a:prstGeom>
        </p:spPr>
        <p:txBody>
          <a:bodyPr wrap="square">
            <a:spAutoFit/>
          </a:bodyPr>
          <a:lstStyle/>
          <a:p>
            <a:r>
              <a:rPr lang="en-US" sz="1100" dirty="0"/>
              <a:t>Please note: </a:t>
            </a:r>
          </a:p>
          <a:p>
            <a:r>
              <a:rPr lang="en-US" sz="1100" dirty="0"/>
              <a:t>-If you are out using the Family Medical Leave Act (FMLA) or Workers Comp the TRC will be provided by Human Resources after you have submitted the paperwork.</a:t>
            </a:r>
          </a:p>
          <a:p>
            <a:r>
              <a:rPr lang="en-US" sz="1100" dirty="0"/>
              <a:t>- If you need any additional TRC’s or have questions about which to use please contact Payroll at 860-465-5746.</a:t>
            </a:r>
          </a:p>
          <a:p>
            <a:r>
              <a:rPr lang="en-US" sz="1100" dirty="0"/>
              <a:t>-If you are an exempt employee if you work more than your regular 7 hours for the day you will use code IFILR for the first five extra hours during the pay week. If you go over an additional five hours in the pay week you will use code CCE for those hours. </a:t>
            </a:r>
          </a:p>
          <a:p>
            <a:r>
              <a:rPr lang="en-US" sz="1100" dirty="0"/>
              <a:t>-If you are a non-exempt employee and you work more than 35 hours but less than 40 hours for the pay week you will enter the additional hours using code IFILR.</a:t>
            </a:r>
          </a:p>
          <a:p>
            <a:r>
              <a:rPr lang="en-US" sz="1100" dirty="0"/>
              <a:t>-If you are a non-exempt employee and you work more than 40 hours for the pay week you will enter the first five additional hours using code OTST. For the hours over the additional five hours you will use code OVT.</a:t>
            </a:r>
          </a:p>
          <a:p>
            <a:r>
              <a:rPr lang="en-US" sz="1100" dirty="0"/>
              <a:t>- If you work a holiday, code HWCE should be used – you do not need to use code IFILR for the first five hours but these hours count towards the first five hours worked.</a:t>
            </a:r>
          </a:p>
        </p:txBody>
      </p:sp>
      <p:graphicFrame>
        <p:nvGraphicFramePr>
          <p:cNvPr id="4" name="Table 3">
            <a:extLst>
              <a:ext uri="{FF2B5EF4-FFF2-40B4-BE49-F238E27FC236}">
                <a16:creationId xmlns:a16="http://schemas.microsoft.com/office/drawing/2014/main" id="{32CEBF7B-23D9-458C-A631-3A7234A678BD}"/>
              </a:ext>
            </a:extLst>
          </p:cNvPr>
          <p:cNvGraphicFramePr>
            <a:graphicFrameLocks noGrp="1"/>
          </p:cNvGraphicFramePr>
          <p:nvPr>
            <p:extLst>
              <p:ext uri="{D42A27DB-BD31-4B8C-83A1-F6EECF244321}">
                <p14:modId xmlns:p14="http://schemas.microsoft.com/office/powerpoint/2010/main" val="3842449589"/>
              </p:ext>
            </p:extLst>
          </p:nvPr>
        </p:nvGraphicFramePr>
        <p:xfrm>
          <a:off x="990600" y="9380"/>
          <a:ext cx="7467600" cy="4722091"/>
        </p:xfrm>
        <a:graphic>
          <a:graphicData uri="http://schemas.openxmlformats.org/drawingml/2006/table">
            <a:tbl>
              <a:tblPr/>
              <a:tblGrid>
                <a:gridCol w="573170">
                  <a:extLst>
                    <a:ext uri="{9D8B030D-6E8A-4147-A177-3AD203B41FA5}">
                      <a16:colId xmlns:a16="http://schemas.microsoft.com/office/drawing/2014/main" val="1379545967"/>
                    </a:ext>
                  </a:extLst>
                </a:gridCol>
                <a:gridCol w="4056742">
                  <a:extLst>
                    <a:ext uri="{9D8B030D-6E8A-4147-A177-3AD203B41FA5}">
                      <a16:colId xmlns:a16="http://schemas.microsoft.com/office/drawing/2014/main" val="3990695518"/>
                    </a:ext>
                  </a:extLst>
                </a:gridCol>
                <a:gridCol w="539545">
                  <a:extLst>
                    <a:ext uri="{9D8B030D-6E8A-4147-A177-3AD203B41FA5}">
                      <a16:colId xmlns:a16="http://schemas.microsoft.com/office/drawing/2014/main" val="3005660448"/>
                    </a:ext>
                  </a:extLst>
                </a:gridCol>
                <a:gridCol w="2298143">
                  <a:extLst>
                    <a:ext uri="{9D8B030D-6E8A-4147-A177-3AD203B41FA5}">
                      <a16:colId xmlns:a16="http://schemas.microsoft.com/office/drawing/2014/main" val="4054408135"/>
                    </a:ext>
                  </a:extLst>
                </a:gridCol>
              </a:tblGrid>
              <a:tr h="169634">
                <a:tc gridSpan="4">
                  <a:txBody>
                    <a:bodyPr/>
                    <a:lstStyle/>
                    <a:p>
                      <a:pPr algn="ctr" fontAlgn="b"/>
                      <a:r>
                        <a:rPr lang="en-US" sz="1800" b="1" i="0" u="sng" strike="noStrike" dirty="0">
                          <a:solidFill>
                            <a:srgbClr val="000000"/>
                          </a:solidFill>
                          <a:effectLst/>
                          <a:highlight>
                            <a:srgbClr val="FFFF00"/>
                          </a:highlight>
                          <a:latin typeface="Calibri" panose="020F0502020204030204" pitchFamily="34" charset="0"/>
                        </a:rPr>
                        <a:t>ENGINEERING/SCIENTIFIC CORE-CT TIME REPORTER CODES</a:t>
                      </a:r>
                    </a:p>
                  </a:txBody>
                  <a:tcPr marL="7467" marR="7467" marT="7467" marB="0" anchor="b">
                    <a:lnL>
                      <a:noFill/>
                    </a:lnL>
                    <a:lnR>
                      <a:noFill/>
                    </a:lnR>
                    <a:lnT>
                      <a:noFill/>
                    </a:lnT>
                    <a:lnB>
                      <a:noFill/>
                    </a:lnB>
                  </a:tcPr>
                </a:tc>
                <a:tc hMerge="1">
                  <a:txBody>
                    <a:bodyPr/>
                    <a:lstStyle/>
                    <a:p>
                      <a:endParaRPr lang="en-US"/>
                    </a:p>
                  </a:txBody>
                  <a:tcPr/>
                </a:tc>
                <a:tc hMerge="1">
                  <a:txBody>
                    <a:bodyPr/>
                    <a:lstStyle/>
                    <a:p>
                      <a:pPr algn="ctr" fontAlgn="b"/>
                      <a:endParaRPr lang="en-US" sz="1800" b="1" i="0" u="sng" strike="noStrike" dirty="0">
                        <a:solidFill>
                          <a:srgbClr val="000000"/>
                        </a:solidFill>
                        <a:effectLst/>
                        <a:highlight>
                          <a:srgbClr val="FFFF00"/>
                        </a:highlight>
                        <a:latin typeface="Calibri" panose="020F0502020204030204" pitchFamily="34" charset="0"/>
                      </a:endParaRPr>
                    </a:p>
                  </a:txBody>
                  <a:tcPr marL="7467" marR="7467" marT="7467" marB="0" anchor="b">
                    <a:lnL>
                      <a:noFill/>
                    </a:lnL>
                    <a:lnR>
                      <a:noFill/>
                    </a:lnR>
                    <a:lnT>
                      <a:noFill/>
                    </a:lnT>
                    <a:lnB>
                      <a:noFill/>
                    </a:lnB>
                  </a:tcPr>
                </a:tc>
                <a:tc hMerge="1">
                  <a:txBody>
                    <a:bodyPr/>
                    <a:lstStyle/>
                    <a:p>
                      <a:pPr algn="ctr" fontAlgn="b"/>
                      <a:endParaRPr lang="en-US" sz="1800" b="1" i="0" u="sng" strike="noStrike" dirty="0">
                        <a:solidFill>
                          <a:srgbClr val="000000"/>
                        </a:solidFill>
                        <a:effectLst/>
                        <a:highlight>
                          <a:srgbClr val="FFFF00"/>
                        </a:highlight>
                        <a:latin typeface="Calibri" panose="020F0502020204030204" pitchFamily="34" charset="0"/>
                      </a:endParaRPr>
                    </a:p>
                  </a:txBody>
                  <a:tcPr marL="7467" marR="7467" marT="7467" marB="0" anchor="b">
                    <a:lnL>
                      <a:noFill/>
                    </a:lnL>
                    <a:lnR>
                      <a:noFill/>
                    </a:lnR>
                    <a:lnT>
                      <a:noFill/>
                    </a:lnT>
                    <a:lnB>
                      <a:noFill/>
                    </a:lnB>
                  </a:tcPr>
                </a:tc>
                <a:extLst>
                  <a:ext uri="{0D108BD9-81ED-4DB2-BD59-A6C34878D82A}">
                    <a16:rowId xmlns:a16="http://schemas.microsoft.com/office/drawing/2014/main" val="3665636310"/>
                  </a:ext>
                </a:extLst>
              </a:tr>
              <a:tr h="0">
                <a:tc>
                  <a:txBody>
                    <a:bodyPr/>
                    <a:lstStyle/>
                    <a:p>
                      <a:pPr algn="l" fontAlgn="b"/>
                      <a:endParaRPr lang="en-US" sz="500" b="0" i="0" u="none" strike="noStrike" dirty="0">
                        <a:solidFill>
                          <a:srgbClr val="000000"/>
                        </a:solidFill>
                        <a:effectLst/>
                        <a:latin typeface="Calibri" panose="020F0502020204030204" pitchFamily="34" charset="0"/>
                      </a:endParaRPr>
                    </a:p>
                  </a:txBody>
                  <a:tcPr marL="7467" marR="7467" marT="7467"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500" b="0" i="0" u="none" strike="noStrike" dirty="0">
                        <a:solidFill>
                          <a:srgbClr val="000000"/>
                        </a:solidFill>
                        <a:effectLst/>
                        <a:latin typeface="Calibri" panose="020F0502020204030204" pitchFamily="34" charset="0"/>
                      </a:endParaRPr>
                    </a:p>
                  </a:txBody>
                  <a:tcPr marL="7467" marR="7467" marT="7467"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500" b="0" i="0" u="none" strike="noStrike" dirty="0">
                        <a:solidFill>
                          <a:srgbClr val="000000"/>
                        </a:solidFill>
                        <a:effectLst/>
                        <a:latin typeface="Calibri" panose="020F0502020204030204" pitchFamily="34" charset="0"/>
                      </a:endParaRPr>
                    </a:p>
                  </a:txBody>
                  <a:tcPr marL="7467" marR="7467" marT="7467"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500" b="0" i="0" u="none" strike="noStrike" dirty="0">
                        <a:solidFill>
                          <a:srgbClr val="000000"/>
                        </a:solidFill>
                        <a:effectLst/>
                        <a:latin typeface="Calibri" panose="020F0502020204030204" pitchFamily="34" charset="0"/>
                      </a:endParaRPr>
                    </a:p>
                  </a:txBody>
                  <a:tcPr marL="7467" marR="7467" marT="7467" marB="0" anchor="b">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53129104"/>
                  </a:ext>
                </a:extLst>
              </a:tr>
              <a:tr h="189419">
                <a:tc>
                  <a:txBody>
                    <a:bodyPr/>
                    <a:lstStyle/>
                    <a:p>
                      <a:pPr algn="ctr" fontAlgn="b"/>
                      <a:r>
                        <a:rPr lang="en-US" sz="1100" b="1" i="0" u="none" strike="noStrike" dirty="0">
                          <a:solidFill>
                            <a:srgbClr val="000000"/>
                          </a:solidFill>
                          <a:effectLst/>
                          <a:latin typeface="Calibri" panose="020F0502020204030204" pitchFamily="34" charset="0"/>
                        </a:rPr>
                        <a:t>TRC</a:t>
                      </a:r>
                    </a:p>
                  </a:txBody>
                  <a:tcPr marL="7467" marR="7467" marT="74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1" i="0" u="none" strike="noStrike" dirty="0">
                          <a:solidFill>
                            <a:srgbClr val="000000"/>
                          </a:solidFill>
                          <a:effectLst/>
                          <a:latin typeface="Calibri" panose="020F0502020204030204" pitchFamily="34" charset="0"/>
                        </a:rPr>
                        <a:t>DESCRIPTION </a:t>
                      </a:r>
                    </a:p>
                  </a:txBody>
                  <a:tcPr marL="7467" marR="7467" marT="74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1" i="0" u="none" strike="noStrike" dirty="0">
                          <a:solidFill>
                            <a:srgbClr val="000000"/>
                          </a:solidFill>
                          <a:effectLst/>
                          <a:latin typeface="Calibri" panose="020F0502020204030204" pitchFamily="34" charset="0"/>
                        </a:rPr>
                        <a:t>ORC</a:t>
                      </a:r>
                    </a:p>
                  </a:txBody>
                  <a:tcPr marL="8547" marR="8547" marT="85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1" i="0" u="none" strike="noStrike" dirty="0">
                          <a:solidFill>
                            <a:srgbClr val="000000"/>
                          </a:solidFill>
                          <a:effectLst/>
                          <a:latin typeface="Calibri" panose="020F0502020204030204" pitchFamily="34" charset="0"/>
                        </a:rPr>
                        <a:t>Override Reason Code Description</a:t>
                      </a:r>
                    </a:p>
                  </a:txBody>
                  <a:tcPr marL="8547" marR="8547" marT="85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84819007"/>
                  </a:ext>
                </a:extLst>
              </a:tr>
              <a:tr h="189419">
                <a:tc>
                  <a:txBody>
                    <a:bodyPr/>
                    <a:lstStyle/>
                    <a:p>
                      <a:pPr algn="ctr" fontAlgn="b"/>
                      <a:r>
                        <a:rPr lang="en-US" sz="1100" b="0" i="0" u="none" strike="noStrike" dirty="0">
                          <a:solidFill>
                            <a:srgbClr val="000000"/>
                          </a:solidFill>
                          <a:effectLst/>
                          <a:latin typeface="Calibri" panose="020F0502020204030204" pitchFamily="34" charset="0"/>
                        </a:rPr>
                        <a:t>REG</a:t>
                      </a:r>
                    </a:p>
                  </a:txBody>
                  <a:tcPr marL="7467" marR="7467" marT="74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Calibri" panose="020F0502020204030204" pitchFamily="34" charset="0"/>
                        </a:rPr>
                        <a:t>REGULAR HOURS</a:t>
                      </a:r>
                    </a:p>
                  </a:txBody>
                  <a:tcPr marL="7467" marR="7467" marT="74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467" marR="7467" marT="74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467" marR="7467" marT="74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09176866"/>
                  </a:ext>
                </a:extLst>
              </a:tr>
              <a:tr h="189419">
                <a:tc>
                  <a:txBody>
                    <a:bodyPr/>
                    <a:lstStyle/>
                    <a:p>
                      <a:pPr algn="ctr" fontAlgn="b"/>
                      <a:r>
                        <a:rPr lang="en-US" sz="1100" b="0" i="0" u="none" strike="noStrike" dirty="0">
                          <a:solidFill>
                            <a:srgbClr val="000000"/>
                          </a:solidFill>
                          <a:effectLst/>
                          <a:latin typeface="Calibri" panose="020F0502020204030204" pitchFamily="34" charset="0"/>
                        </a:rPr>
                        <a:t>REGTC</a:t>
                      </a:r>
                    </a:p>
                  </a:txBody>
                  <a:tcPr marL="8547" marR="8547" marT="85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Calibri" panose="020F0502020204030204" pitchFamily="34" charset="0"/>
                        </a:rPr>
                        <a:t>REGULAR HOURS TELECOMMUTING</a:t>
                      </a:r>
                    </a:p>
                  </a:txBody>
                  <a:tcPr marL="8547" marR="8547" marT="85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panose="020F0502020204030204" pitchFamily="34" charset="0"/>
                        </a:rPr>
                        <a:t>TCC19</a:t>
                      </a:r>
                    </a:p>
                  </a:txBody>
                  <a:tcPr marL="8547" marR="8547" marT="85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Calibri" panose="020F0502020204030204" pitchFamily="34" charset="0"/>
                        </a:rPr>
                        <a:t> TELECOMMUTING DUE TO COVID-19</a:t>
                      </a:r>
                    </a:p>
                  </a:txBody>
                  <a:tcPr marL="8547" marR="8547" marT="85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03977299"/>
                  </a:ext>
                </a:extLst>
              </a:tr>
              <a:tr h="189419">
                <a:tc>
                  <a:txBody>
                    <a:bodyPr/>
                    <a:lstStyle/>
                    <a:p>
                      <a:pPr algn="ctr" fontAlgn="b"/>
                      <a:r>
                        <a:rPr lang="en-US" sz="1100" b="0" i="0" u="none" strike="noStrike" dirty="0">
                          <a:solidFill>
                            <a:srgbClr val="000000"/>
                          </a:solidFill>
                          <a:effectLst/>
                          <a:latin typeface="Calibri" panose="020F0502020204030204" pitchFamily="34" charset="0"/>
                        </a:rPr>
                        <a:t>HOL</a:t>
                      </a:r>
                    </a:p>
                  </a:txBody>
                  <a:tcPr marL="7467" marR="7467" marT="74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Calibri" panose="020F0502020204030204" pitchFamily="34" charset="0"/>
                        </a:rPr>
                        <a:t>HOLIDAY</a:t>
                      </a:r>
                    </a:p>
                  </a:txBody>
                  <a:tcPr marL="7467" marR="7467" marT="74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467" marR="7467" marT="74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467" marR="7467" marT="74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42700323"/>
                  </a:ext>
                </a:extLst>
              </a:tr>
              <a:tr h="189419">
                <a:tc>
                  <a:txBody>
                    <a:bodyPr/>
                    <a:lstStyle/>
                    <a:p>
                      <a:pPr algn="ctr" fontAlgn="b"/>
                      <a:r>
                        <a:rPr lang="en-US" sz="1100" b="0" i="0" u="none" strike="noStrike">
                          <a:solidFill>
                            <a:srgbClr val="000000"/>
                          </a:solidFill>
                          <a:effectLst/>
                          <a:latin typeface="Calibri" panose="020F0502020204030204" pitchFamily="34" charset="0"/>
                        </a:rPr>
                        <a:t>SICK</a:t>
                      </a:r>
                    </a:p>
                  </a:txBody>
                  <a:tcPr marL="7467" marR="7467" marT="74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Calibri" panose="020F0502020204030204" pitchFamily="34" charset="0"/>
                        </a:rPr>
                        <a:t>SICK HOURS - EMPLOYEE</a:t>
                      </a:r>
                    </a:p>
                  </a:txBody>
                  <a:tcPr marL="7467" marR="7467" marT="74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467" marR="7467" marT="74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467" marR="7467" marT="74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70308386"/>
                  </a:ext>
                </a:extLst>
              </a:tr>
              <a:tr h="189419">
                <a:tc>
                  <a:txBody>
                    <a:bodyPr/>
                    <a:lstStyle/>
                    <a:p>
                      <a:pPr algn="ctr" fontAlgn="b"/>
                      <a:r>
                        <a:rPr lang="en-US" sz="1100" b="0" i="0" u="none" strike="noStrike">
                          <a:solidFill>
                            <a:srgbClr val="000000"/>
                          </a:solidFill>
                          <a:effectLst/>
                          <a:latin typeface="Calibri" panose="020F0502020204030204" pitchFamily="34" charset="0"/>
                        </a:rPr>
                        <a:t>SFAM</a:t>
                      </a:r>
                    </a:p>
                  </a:txBody>
                  <a:tcPr marL="7467" marR="7467" marT="74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Calibri" panose="020F0502020204030204" pitchFamily="34" charset="0"/>
                        </a:rPr>
                        <a:t>SICK HOURS - FAMILY SICK</a:t>
                      </a:r>
                    </a:p>
                  </a:txBody>
                  <a:tcPr marL="7467" marR="7467" marT="74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467" marR="7467" marT="74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467" marR="7467" marT="74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28651588"/>
                  </a:ext>
                </a:extLst>
              </a:tr>
              <a:tr h="189419">
                <a:tc>
                  <a:txBody>
                    <a:bodyPr/>
                    <a:lstStyle/>
                    <a:p>
                      <a:pPr algn="ctr" fontAlgn="b"/>
                      <a:r>
                        <a:rPr lang="en-US" sz="1100" b="0" i="0" u="none" strike="noStrike">
                          <a:solidFill>
                            <a:srgbClr val="000000"/>
                          </a:solidFill>
                          <a:effectLst/>
                          <a:latin typeface="Calibri" panose="020F0502020204030204" pitchFamily="34" charset="0"/>
                        </a:rPr>
                        <a:t>SP</a:t>
                      </a:r>
                    </a:p>
                  </a:txBody>
                  <a:tcPr marL="7467" marR="7467" marT="74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Calibri" panose="020F0502020204030204" pitchFamily="34" charset="0"/>
                        </a:rPr>
                        <a:t>SICK HOURS - DOCTOR APPT</a:t>
                      </a:r>
                    </a:p>
                  </a:txBody>
                  <a:tcPr marL="7467" marR="7467" marT="74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467" marR="7467" marT="74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467" marR="7467" marT="74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50222350"/>
                  </a:ext>
                </a:extLst>
              </a:tr>
              <a:tr h="189419">
                <a:tc>
                  <a:txBody>
                    <a:bodyPr/>
                    <a:lstStyle/>
                    <a:p>
                      <a:pPr algn="ctr" fontAlgn="b"/>
                      <a:r>
                        <a:rPr lang="en-US" sz="1100" b="0" i="0" u="none" strike="noStrike">
                          <a:solidFill>
                            <a:srgbClr val="000000"/>
                          </a:solidFill>
                          <a:effectLst/>
                          <a:latin typeface="Calibri" panose="020F0502020204030204" pitchFamily="34" charset="0"/>
                        </a:rPr>
                        <a:t>SFFNR</a:t>
                      </a:r>
                    </a:p>
                  </a:txBody>
                  <a:tcPr marL="7467" marR="7467" marT="74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Calibri" panose="020F0502020204030204" pitchFamily="34" charset="0"/>
                        </a:rPr>
                        <a:t>SICK FUNERAL - IMMEDIATE FAMILY</a:t>
                      </a:r>
                    </a:p>
                  </a:txBody>
                  <a:tcPr marL="7467" marR="7467" marT="74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467" marR="7467" marT="74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467" marR="7467" marT="74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53419725"/>
                  </a:ext>
                </a:extLst>
              </a:tr>
              <a:tr h="189419">
                <a:tc>
                  <a:txBody>
                    <a:bodyPr/>
                    <a:lstStyle/>
                    <a:p>
                      <a:pPr algn="ctr" fontAlgn="b"/>
                      <a:r>
                        <a:rPr lang="en-US" sz="1100" b="0" i="0" u="none" strike="noStrike">
                          <a:solidFill>
                            <a:srgbClr val="000000"/>
                          </a:solidFill>
                          <a:effectLst/>
                          <a:latin typeface="Calibri" panose="020F0502020204030204" pitchFamily="34" charset="0"/>
                        </a:rPr>
                        <a:t>SFNRL</a:t>
                      </a:r>
                    </a:p>
                  </a:txBody>
                  <a:tcPr marL="7467" marR="7467" marT="74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Calibri" panose="020F0502020204030204" pitchFamily="34" charset="0"/>
                        </a:rPr>
                        <a:t>SICK FUNERAL - NON-IMMEDIATE FAMILY</a:t>
                      </a:r>
                    </a:p>
                  </a:txBody>
                  <a:tcPr marL="7467" marR="7467" marT="74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467" marR="7467" marT="74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467" marR="7467" marT="74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35296307"/>
                  </a:ext>
                </a:extLst>
              </a:tr>
              <a:tr h="189419">
                <a:tc>
                  <a:txBody>
                    <a:bodyPr/>
                    <a:lstStyle/>
                    <a:p>
                      <a:pPr algn="ctr" fontAlgn="b"/>
                      <a:r>
                        <a:rPr lang="en-US" sz="1100" b="0" i="0" u="none" strike="noStrike">
                          <a:solidFill>
                            <a:srgbClr val="000000"/>
                          </a:solidFill>
                          <a:effectLst/>
                          <a:latin typeface="Calibri" panose="020F0502020204030204" pitchFamily="34" charset="0"/>
                        </a:rPr>
                        <a:t>PL</a:t>
                      </a:r>
                    </a:p>
                  </a:txBody>
                  <a:tcPr marL="7467" marR="7467" marT="74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Calibri" panose="020F0502020204030204" pitchFamily="34" charset="0"/>
                        </a:rPr>
                        <a:t>PERSONAL LEAVE</a:t>
                      </a:r>
                    </a:p>
                  </a:txBody>
                  <a:tcPr marL="7467" marR="7467" marT="74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467" marR="7467" marT="74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467" marR="7467" marT="74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71524214"/>
                  </a:ext>
                </a:extLst>
              </a:tr>
              <a:tr h="189419">
                <a:tc>
                  <a:txBody>
                    <a:bodyPr/>
                    <a:lstStyle/>
                    <a:p>
                      <a:pPr algn="ctr" fontAlgn="b"/>
                      <a:r>
                        <a:rPr lang="en-US" sz="1100" b="0" i="0" u="none" strike="noStrike">
                          <a:solidFill>
                            <a:srgbClr val="000000"/>
                          </a:solidFill>
                          <a:effectLst/>
                          <a:latin typeface="Calibri" panose="020F0502020204030204" pitchFamily="34" charset="0"/>
                        </a:rPr>
                        <a:t>VAC</a:t>
                      </a:r>
                    </a:p>
                  </a:txBody>
                  <a:tcPr marL="7467" marR="7467" marT="74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Calibri" panose="020F0502020204030204" pitchFamily="34" charset="0"/>
                        </a:rPr>
                        <a:t>VACATION</a:t>
                      </a:r>
                    </a:p>
                  </a:txBody>
                  <a:tcPr marL="7467" marR="7467" marT="74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467" marR="7467" marT="74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467" marR="7467" marT="74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55579162"/>
                  </a:ext>
                </a:extLst>
              </a:tr>
              <a:tr h="189419">
                <a:tc>
                  <a:txBody>
                    <a:bodyPr/>
                    <a:lstStyle/>
                    <a:p>
                      <a:pPr algn="ctr" fontAlgn="b"/>
                      <a:r>
                        <a:rPr lang="en-US" sz="1100" b="0" i="0" u="none" strike="noStrike">
                          <a:solidFill>
                            <a:srgbClr val="000000"/>
                          </a:solidFill>
                          <a:effectLst/>
                          <a:latin typeface="Calibri" panose="020F0502020204030204" pitchFamily="34" charset="0"/>
                        </a:rPr>
                        <a:t>VS</a:t>
                      </a:r>
                    </a:p>
                  </a:txBody>
                  <a:tcPr marL="7467" marR="7467" marT="74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Calibri" panose="020F0502020204030204" pitchFamily="34" charset="0"/>
                        </a:rPr>
                        <a:t>VACATION IN LIEU OF SICK LEAVE</a:t>
                      </a:r>
                    </a:p>
                  </a:txBody>
                  <a:tcPr marL="7467" marR="7467" marT="74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467" marR="7467" marT="74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467" marR="7467" marT="74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93212717"/>
                  </a:ext>
                </a:extLst>
              </a:tr>
              <a:tr h="189419">
                <a:tc>
                  <a:txBody>
                    <a:bodyPr/>
                    <a:lstStyle/>
                    <a:p>
                      <a:pPr algn="ctr" fontAlgn="b"/>
                      <a:r>
                        <a:rPr lang="en-US" sz="1100" b="0" i="0" u="none" strike="noStrike">
                          <a:solidFill>
                            <a:srgbClr val="000000"/>
                          </a:solidFill>
                          <a:effectLst/>
                          <a:latin typeface="Calibri" panose="020F0502020204030204" pitchFamily="34" charset="0"/>
                        </a:rPr>
                        <a:t>LCVCF</a:t>
                      </a:r>
                    </a:p>
                  </a:txBody>
                  <a:tcPr marL="7467" marR="7467" marT="74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Calibri" panose="020F0502020204030204" pitchFamily="34" charset="0"/>
                        </a:rPr>
                        <a:t>OTHER LEAVE - CONVENTION/CONFERENCE</a:t>
                      </a:r>
                    </a:p>
                  </a:txBody>
                  <a:tcPr marL="7467" marR="7467" marT="74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467" marR="7467" marT="74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467" marR="7467" marT="74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83434568"/>
                  </a:ext>
                </a:extLst>
              </a:tr>
              <a:tr h="189419">
                <a:tc>
                  <a:txBody>
                    <a:bodyPr/>
                    <a:lstStyle/>
                    <a:p>
                      <a:pPr algn="ctr" fontAlgn="b"/>
                      <a:r>
                        <a:rPr lang="en-US" sz="1100" b="0" i="0" u="none" strike="noStrike">
                          <a:solidFill>
                            <a:srgbClr val="000000"/>
                          </a:solidFill>
                          <a:effectLst/>
                          <a:latin typeface="Calibri" panose="020F0502020204030204" pitchFamily="34" charset="0"/>
                        </a:rPr>
                        <a:t>LWWTR</a:t>
                      </a:r>
                    </a:p>
                  </a:txBody>
                  <a:tcPr marL="7467" marR="7467" marT="74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Calibri" panose="020F0502020204030204" pitchFamily="34" charset="0"/>
                        </a:rPr>
                        <a:t>WINTER WEATHER CLOSURE</a:t>
                      </a:r>
                    </a:p>
                  </a:txBody>
                  <a:tcPr marL="7467" marR="7467" marT="74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467" marR="7467" marT="74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467" marR="7467" marT="74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42386617"/>
                  </a:ext>
                </a:extLst>
              </a:tr>
              <a:tr h="189419">
                <a:tc>
                  <a:txBody>
                    <a:bodyPr/>
                    <a:lstStyle/>
                    <a:p>
                      <a:pPr algn="ctr" fontAlgn="b"/>
                      <a:r>
                        <a:rPr lang="en-US" sz="1100" b="0" i="0" u="none" strike="noStrike">
                          <a:solidFill>
                            <a:srgbClr val="000000"/>
                          </a:solidFill>
                          <a:effectLst/>
                          <a:latin typeface="Calibri" panose="020F0502020204030204" pitchFamily="34" charset="0"/>
                        </a:rPr>
                        <a:t>IFILR</a:t>
                      </a:r>
                    </a:p>
                  </a:txBody>
                  <a:tcPr marL="7467" marR="7467" marT="74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Calibri" panose="020F0502020204030204" pitchFamily="34" charset="0"/>
                        </a:rPr>
                        <a:t>USED FOR 1ST 5 HOURS WORKED OVER SCHEDULE (Hours 36-40)</a:t>
                      </a:r>
                    </a:p>
                  </a:txBody>
                  <a:tcPr marL="7467" marR="7467" marT="74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467" marR="7467" marT="74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467" marR="7467" marT="74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95839327"/>
                  </a:ext>
                </a:extLst>
              </a:tr>
              <a:tr h="189419">
                <a:tc>
                  <a:txBody>
                    <a:bodyPr/>
                    <a:lstStyle/>
                    <a:p>
                      <a:pPr algn="ctr" fontAlgn="b"/>
                      <a:r>
                        <a:rPr lang="en-US" sz="1100" b="0" i="0" u="none" strike="noStrike">
                          <a:solidFill>
                            <a:srgbClr val="000000"/>
                          </a:solidFill>
                          <a:effectLst/>
                          <a:latin typeface="Calibri" panose="020F0502020204030204" pitchFamily="34" charset="0"/>
                        </a:rPr>
                        <a:t>CCE</a:t>
                      </a:r>
                    </a:p>
                  </a:txBody>
                  <a:tcPr marL="7467" marR="7467" marT="74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Calibri" panose="020F0502020204030204" pitchFamily="34" charset="0"/>
                        </a:rPr>
                        <a:t>COMP TIME EARNED (OVER 5 EXTRA HRS WORKED – Hours 41+)</a:t>
                      </a:r>
                    </a:p>
                  </a:txBody>
                  <a:tcPr marL="7467" marR="7467" marT="74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467" marR="7467" marT="74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467" marR="7467" marT="74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10254315"/>
                  </a:ext>
                </a:extLst>
              </a:tr>
              <a:tr h="189419">
                <a:tc>
                  <a:txBody>
                    <a:bodyPr/>
                    <a:lstStyle/>
                    <a:p>
                      <a:pPr algn="ctr" fontAlgn="b"/>
                      <a:r>
                        <a:rPr lang="en-US" sz="1100" b="0" i="0" u="none" strike="noStrike">
                          <a:solidFill>
                            <a:srgbClr val="000000"/>
                          </a:solidFill>
                          <a:effectLst/>
                          <a:latin typeface="Calibri" panose="020F0502020204030204" pitchFamily="34" charset="0"/>
                        </a:rPr>
                        <a:t>HWCE</a:t>
                      </a:r>
                    </a:p>
                  </a:txBody>
                  <a:tcPr marL="7467" marR="7467" marT="74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Calibri" panose="020F0502020204030204" pitchFamily="34" charset="0"/>
                        </a:rPr>
                        <a:t>HOLIDAY WORKED, COMP EARNED 1:1</a:t>
                      </a:r>
                    </a:p>
                  </a:txBody>
                  <a:tcPr marL="7467" marR="7467" marT="74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467" marR="7467" marT="74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467" marR="7467" marT="74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43710302"/>
                  </a:ext>
                </a:extLst>
              </a:tr>
              <a:tr h="189419">
                <a:tc>
                  <a:txBody>
                    <a:bodyPr/>
                    <a:lstStyle/>
                    <a:p>
                      <a:pPr algn="ctr" fontAlgn="b"/>
                      <a:r>
                        <a:rPr lang="en-US" sz="1100" b="0" i="0" u="none" strike="noStrike">
                          <a:solidFill>
                            <a:srgbClr val="000000"/>
                          </a:solidFill>
                          <a:effectLst/>
                          <a:latin typeface="Calibri" panose="020F0502020204030204" pitchFamily="34" charset="0"/>
                        </a:rPr>
                        <a:t>CU</a:t>
                      </a:r>
                    </a:p>
                  </a:txBody>
                  <a:tcPr marL="7467" marR="7467" marT="74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Calibri" panose="020F0502020204030204" pitchFamily="34" charset="0"/>
                        </a:rPr>
                        <a:t>COMP TIME USED</a:t>
                      </a:r>
                    </a:p>
                  </a:txBody>
                  <a:tcPr marL="7467" marR="7467" marT="74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467" marR="7467" marT="74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467" marR="7467" marT="74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64360192"/>
                  </a:ext>
                </a:extLst>
              </a:tr>
              <a:tr h="189419">
                <a:tc>
                  <a:txBody>
                    <a:bodyPr/>
                    <a:lstStyle/>
                    <a:p>
                      <a:pPr algn="ctr" fontAlgn="b"/>
                      <a:r>
                        <a:rPr lang="en-US" sz="1100" b="0" i="0" u="none" strike="noStrike">
                          <a:solidFill>
                            <a:srgbClr val="000000"/>
                          </a:solidFill>
                          <a:effectLst/>
                          <a:latin typeface="Calibri" panose="020F0502020204030204" pitchFamily="34" charset="0"/>
                        </a:rPr>
                        <a:t>HCU</a:t>
                      </a:r>
                    </a:p>
                  </a:txBody>
                  <a:tcPr marL="7467" marR="7467" marT="74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Calibri" panose="020F0502020204030204" pitchFamily="34" charset="0"/>
                        </a:rPr>
                        <a:t>HOLIDAY COMP USED</a:t>
                      </a:r>
                    </a:p>
                  </a:txBody>
                  <a:tcPr marL="7467" marR="7467" marT="74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467" marR="7467" marT="74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467" marR="7467" marT="74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61052108"/>
                  </a:ext>
                </a:extLst>
              </a:tr>
              <a:tr h="189419">
                <a:tc>
                  <a:txBody>
                    <a:bodyPr/>
                    <a:lstStyle/>
                    <a:p>
                      <a:pPr algn="ctr" fontAlgn="b"/>
                      <a:r>
                        <a:rPr lang="en-US" sz="1100" b="0" i="0" u="none" strike="noStrike">
                          <a:solidFill>
                            <a:srgbClr val="000000"/>
                          </a:solidFill>
                          <a:effectLst/>
                          <a:latin typeface="Calibri" panose="020F0502020204030204" pitchFamily="34" charset="0"/>
                        </a:rPr>
                        <a:t>OVT</a:t>
                      </a:r>
                    </a:p>
                  </a:txBody>
                  <a:tcPr marL="7467" marR="7467" marT="74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Calibri" panose="020F0502020204030204" pitchFamily="34" charset="0"/>
                        </a:rPr>
                        <a:t>OVERTIME - Non-exempt employees</a:t>
                      </a:r>
                    </a:p>
                  </a:txBody>
                  <a:tcPr marL="7467" marR="7467" marT="74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467" marR="7467" marT="74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467" marR="7467" marT="74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57790241"/>
                  </a:ext>
                </a:extLst>
              </a:tr>
              <a:tr h="189419">
                <a:tc>
                  <a:txBody>
                    <a:bodyPr/>
                    <a:lstStyle/>
                    <a:p>
                      <a:pPr algn="ctr" fontAlgn="b"/>
                      <a:r>
                        <a:rPr lang="en-US" sz="1100" b="0" i="0" u="none" strike="noStrike">
                          <a:solidFill>
                            <a:srgbClr val="000000"/>
                          </a:solidFill>
                          <a:effectLst/>
                          <a:latin typeface="Calibri" panose="020F0502020204030204" pitchFamily="34" charset="0"/>
                        </a:rPr>
                        <a:t>OTST</a:t>
                      </a:r>
                    </a:p>
                  </a:txBody>
                  <a:tcPr marL="7467" marR="7467" marT="74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Calibri" panose="020F0502020204030204" pitchFamily="34" charset="0"/>
                        </a:rPr>
                        <a:t>OVERTIME STRAIGHT TIME - Non-exempt employees</a:t>
                      </a:r>
                    </a:p>
                  </a:txBody>
                  <a:tcPr marL="7467" marR="7467" marT="74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467" marR="7467" marT="74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467" marR="7467" marT="74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30126994"/>
                  </a:ext>
                </a:extLst>
              </a:tr>
              <a:tr h="189419">
                <a:tc>
                  <a:txBody>
                    <a:bodyPr/>
                    <a:lstStyle/>
                    <a:p>
                      <a:pPr algn="ctr" fontAlgn="b"/>
                      <a:r>
                        <a:rPr lang="en-US" sz="1100" b="0" i="0" u="none" strike="noStrike">
                          <a:solidFill>
                            <a:srgbClr val="000000"/>
                          </a:solidFill>
                          <a:effectLst/>
                          <a:latin typeface="Calibri" panose="020F0502020204030204" pitchFamily="34" charset="0"/>
                        </a:rPr>
                        <a:t>LPRTY</a:t>
                      </a:r>
                    </a:p>
                  </a:txBody>
                  <a:tcPr marL="7467" marR="7467" marT="74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Calibri" panose="020F0502020204030204" pitchFamily="34" charset="0"/>
                        </a:rPr>
                        <a:t>UNION LUNCHEON</a:t>
                      </a:r>
                    </a:p>
                  </a:txBody>
                  <a:tcPr marL="7467" marR="7467" marT="74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467" marR="7467" marT="74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467" marR="7467" marT="74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47636619"/>
                  </a:ext>
                </a:extLst>
              </a:tr>
              <a:tr h="189419">
                <a:tc>
                  <a:txBody>
                    <a:bodyPr/>
                    <a:lstStyle/>
                    <a:p>
                      <a:pPr algn="ctr" fontAlgn="b"/>
                      <a:r>
                        <a:rPr lang="en-US" sz="1100" b="0" i="0" u="none" strike="noStrike">
                          <a:solidFill>
                            <a:srgbClr val="000000"/>
                          </a:solidFill>
                          <a:effectLst/>
                          <a:latin typeface="Calibri" panose="020F0502020204030204" pitchFamily="34" charset="0"/>
                        </a:rPr>
                        <a:t>LUBLP</a:t>
                      </a:r>
                    </a:p>
                  </a:txBody>
                  <a:tcPr marL="7467" marR="7467" marT="74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Calibri" panose="020F0502020204030204" pitchFamily="34" charset="0"/>
                        </a:rPr>
                        <a:t>UNION BUSINESS LEAVE</a:t>
                      </a:r>
                    </a:p>
                  </a:txBody>
                  <a:tcPr marL="7467" marR="7467" marT="74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467" marR="7467" marT="74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467" marR="7467" marT="74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28879624"/>
                  </a:ext>
                </a:extLst>
              </a:tr>
            </a:tbl>
          </a:graphicData>
        </a:graphic>
      </p:graphicFrame>
    </p:spTree>
    <p:extLst>
      <p:ext uri="{BB962C8B-B14F-4D97-AF65-F5344CB8AC3E}">
        <p14:creationId xmlns:p14="http://schemas.microsoft.com/office/powerpoint/2010/main" val="30679875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a:xfrm>
            <a:off x="7104552" y="6453386"/>
            <a:ext cx="1197219" cy="404614"/>
          </a:xfrm>
        </p:spPr>
        <p:txBody>
          <a:bodyPr/>
          <a:lstStyle/>
          <a:p>
            <a:fld id="{0CC2AA3C-575F-41E9-9B41-E442DB44A737}" type="slidenum">
              <a:rPr lang="en-US" smtClean="0"/>
              <a:pPr/>
              <a:t>7</a:t>
            </a:fld>
            <a:endParaRPr lang="en-US" dirty="0"/>
          </a:p>
        </p:txBody>
      </p:sp>
      <p:sp>
        <p:nvSpPr>
          <p:cNvPr id="3" name="Rectangle 2">
            <a:extLst>
              <a:ext uri="{FF2B5EF4-FFF2-40B4-BE49-F238E27FC236}">
                <a16:creationId xmlns:a16="http://schemas.microsoft.com/office/drawing/2014/main" id="{502DE96B-6204-498C-A83E-B748A121A07E}"/>
              </a:ext>
            </a:extLst>
          </p:cNvPr>
          <p:cNvSpPr/>
          <p:nvPr/>
        </p:nvSpPr>
        <p:spPr>
          <a:xfrm>
            <a:off x="580416" y="4648200"/>
            <a:ext cx="8153401" cy="2123658"/>
          </a:xfrm>
          <a:prstGeom prst="rect">
            <a:avLst/>
          </a:prstGeom>
        </p:spPr>
        <p:txBody>
          <a:bodyPr wrap="square">
            <a:spAutoFit/>
          </a:bodyPr>
          <a:lstStyle/>
          <a:p>
            <a:r>
              <a:rPr lang="en-US" sz="1100" dirty="0"/>
              <a:t>Please note: </a:t>
            </a:r>
          </a:p>
          <a:p>
            <a:r>
              <a:rPr lang="en-US" sz="1100" dirty="0"/>
              <a:t>-If you are out using the Family Medical Leave Act (FMLA) or Workers Comp the TRC will be provided by Human Resources after you have submitted the paperwork.</a:t>
            </a:r>
          </a:p>
          <a:p>
            <a:r>
              <a:rPr lang="en-US" sz="1100" dirty="0"/>
              <a:t>- If you need any additional TRC’s or have questions about which to use please contact Payroll at 860-465-5746.</a:t>
            </a:r>
          </a:p>
          <a:p>
            <a:r>
              <a:rPr lang="en-US" sz="1100" dirty="0"/>
              <a:t>-If you are an exempt employee if you work more than your regular 7 hours for the day you will use code IFILR for the first five extra hours during the pay week. If you go over an additional five hours in the pay week you will use code CCE for those hours. </a:t>
            </a:r>
          </a:p>
          <a:p>
            <a:r>
              <a:rPr lang="en-US" sz="1100" dirty="0"/>
              <a:t>-If you are a non-exempt employee and you work more than 35 hours but less than 40 hours for the pay week you will enter the additional hours using code IFILR.</a:t>
            </a:r>
          </a:p>
          <a:p>
            <a:r>
              <a:rPr lang="en-US" sz="1100" dirty="0"/>
              <a:t>-If you are a non-exempt employee and you work more than 40 hours for the pay week you will enter the first five additional hours using code OTST. For the hours over the additional five hours you will use code OVT.</a:t>
            </a:r>
          </a:p>
          <a:p>
            <a:r>
              <a:rPr lang="en-US" sz="1100" dirty="0"/>
              <a:t>- If you work a holiday, code HWCE should be used – you do not need to use code IFILR for the first five hours but these hours count towards the first five hours worked.</a:t>
            </a:r>
          </a:p>
        </p:txBody>
      </p:sp>
      <p:graphicFrame>
        <p:nvGraphicFramePr>
          <p:cNvPr id="4" name="Table 3">
            <a:extLst>
              <a:ext uri="{FF2B5EF4-FFF2-40B4-BE49-F238E27FC236}">
                <a16:creationId xmlns:a16="http://schemas.microsoft.com/office/drawing/2014/main" id="{32CEBF7B-23D9-458C-A631-3A7234A678BD}"/>
              </a:ext>
            </a:extLst>
          </p:cNvPr>
          <p:cNvGraphicFramePr>
            <a:graphicFrameLocks noGrp="1"/>
          </p:cNvGraphicFramePr>
          <p:nvPr>
            <p:extLst>
              <p:ext uri="{D42A27DB-BD31-4B8C-83A1-F6EECF244321}">
                <p14:modId xmlns:p14="http://schemas.microsoft.com/office/powerpoint/2010/main" val="3631486246"/>
              </p:ext>
            </p:extLst>
          </p:nvPr>
        </p:nvGraphicFramePr>
        <p:xfrm>
          <a:off x="1371600" y="28575"/>
          <a:ext cx="7391400" cy="4673006"/>
        </p:xfrm>
        <a:graphic>
          <a:graphicData uri="http://schemas.openxmlformats.org/drawingml/2006/table">
            <a:tbl>
              <a:tblPr/>
              <a:tblGrid>
                <a:gridCol w="567321">
                  <a:extLst>
                    <a:ext uri="{9D8B030D-6E8A-4147-A177-3AD203B41FA5}">
                      <a16:colId xmlns:a16="http://schemas.microsoft.com/office/drawing/2014/main" val="1379545967"/>
                    </a:ext>
                  </a:extLst>
                </a:gridCol>
                <a:gridCol w="3928479">
                  <a:extLst>
                    <a:ext uri="{9D8B030D-6E8A-4147-A177-3AD203B41FA5}">
                      <a16:colId xmlns:a16="http://schemas.microsoft.com/office/drawing/2014/main" val="3990695518"/>
                    </a:ext>
                  </a:extLst>
                </a:gridCol>
                <a:gridCol w="533400">
                  <a:extLst>
                    <a:ext uri="{9D8B030D-6E8A-4147-A177-3AD203B41FA5}">
                      <a16:colId xmlns:a16="http://schemas.microsoft.com/office/drawing/2014/main" val="1446920781"/>
                    </a:ext>
                  </a:extLst>
                </a:gridCol>
                <a:gridCol w="2362200">
                  <a:extLst>
                    <a:ext uri="{9D8B030D-6E8A-4147-A177-3AD203B41FA5}">
                      <a16:colId xmlns:a16="http://schemas.microsoft.com/office/drawing/2014/main" val="2301383835"/>
                    </a:ext>
                  </a:extLst>
                </a:gridCol>
              </a:tblGrid>
              <a:tr h="312931">
                <a:tc gridSpan="4">
                  <a:txBody>
                    <a:bodyPr/>
                    <a:lstStyle/>
                    <a:p>
                      <a:pPr algn="ctr" fontAlgn="b"/>
                      <a:r>
                        <a:rPr lang="en-US" sz="2000" b="1" i="0" u="sng" strike="noStrike" dirty="0">
                          <a:solidFill>
                            <a:srgbClr val="000000"/>
                          </a:solidFill>
                          <a:effectLst/>
                          <a:highlight>
                            <a:srgbClr val="FFFF00"/>
                          </a:highlight>
                          <a:latin typeface="Calibri" panose="020F0502020204030204" pitchFamily="34" charset="0"/>
                        </a:rPr>
                        <a:t>SUOAF CORE-CT TIME REPORTER CODES</a:t>
                      </a:r>
                    </a:p>
                  </a:txBody>
                  <a:tcPr marL="7467" marR="7467" marT="7467" marB="0" anchor="b">
                    <a:lnL>
                      <a:noFill/>
                    </a:lnL>
                    <a:lnR>
                      <a:noFill/>
                    </a:lnR>
                    <a:lnT>
                      <a:noFill/>
                    </a:lnT>
                    <a:lnB>
                      <a:noFill/>
                    </a:lnB>
                  </a:tcPr>
                </a:tc>
                <a:tc hMerge="1">
                  <a:txBody>
                    <a:bodyPr/>
                    <a:lstStyle/>
                    <a:p>
                      <a:endParaRPr lang="en-US"/>
                    </a:p>
                  </a:txBody>
                  <a:tcPr/>
                </a:tc>
                <a:tc hMerge="1">
                  <a:txBody>
                    <a:bodyPr/>
                    <a:lstStyle/>
                    <a:p>
                      <a:pPr algn="ctr" fontAlgn="b"/>
                      <a:endParaRPr lang="en-US" sz="2000" b="1" i="0" u="sng" strike="noStrike" dirty="0">
                        <a:solidFill>
                          <a:srgbClr val="000000"/>
                        </a:solidFill>
                        <a:effectLst/>
                        <a:highlight>
                          <a:srgbClr val="FFFF00"/>
                        </a:highlight>
                        <a:latin typeface="Calibri" panose="020F0502020204030204" pitchFamily="34" charset="0"/>
                      </a:endParaRPr>
                    </a:p>
                  </a:txBody>
                  <a:tcPr marL="7467" marR="7467" marT="7467" marB="0" anchor="b">
                    <a:lnL>
                      <a:noFill/>
                    </a:lnL>
                    <a:lnR>
                      <a:noFill/>
                    </a:lnR>
                    <a:lnT>
                      <a:noFill/>
                    </a:lnT>
                    <a:lnB>
                      <a:noFill/>
                    </a:lnB>
                  </a:tcPr>
                </a:tc>
                <a:tc hMerge="1">
                  <a:txBody>
                    <a:bodyPr/>
                    <a:lstStyle/>
                    <a:p>
                      <a:pPr algn="ctr" fontAlgn="b"/>
                      <a:endParaRPr lang="en-US" sz="2000" b="1" i="0" u="sng" strike="noStrike" dirty="0">
                        <a:solidFill>
                          <a:srgbClr val="000000"/>
                        </a:solidFill>
                        <a:effectLst/>
                        <a:highlight>
                          <a:srgbClr val="FFFF00"/>
                        </a:highlight>
                        <a:latin typeface="Calibri" panose="020F0502020204030204" pitchFamily="34" charset="0"/>
                      </a:endParaRPr>
                    </a:p>
                  </a:txBody>
                  <a:tcPr marL="7467" marR="7467" marT="7467" marB="0" anchor="b">
                    <a:lnL>
                      <a:noFill/>
                    </a:lnL>
                    <a:lnR>
                      <a:noFill/>
                    </a:lnR>
                    <a:lnT>
                      <a:noFill/>
                    </a:lnT>
                    <a:lnB>
                      <a:noFill/>
                    </a:lnB>
                  </a:tcPr>
                </a:tc>
                <a:extLst>
                  <a:ext uri="{0D108BD9-81ED-4DB2-BD59-A6C34878D82A}">
                    <a16:rowId xmlns:a16="http://schemas.microsoft.com/office/drawing/2014/main" val="3665636310"/>
                  </a:ext>
                </a:extLst>
              </a:tr>
              <a:tr h="129662">
                <a:tc>
                  <a:txBody>
                    <a:bodyPr/>
                    <a:lstStyle/>
                    <a:p>
                      <a:pPr algn="l" fontAlgn="b"/>
                      <a:endParaRPr lang="en-US" sz="500" b="0" i="0" u="none" strike="noStrike" dirty="0">
                        <a:solidFill>
                          <a:srgbClr val="000000"/>
                        </a:solidFill>
                        <a:effectLst/>
                        <a:latin typeface="Calibri" panose="020F0502020204030204" pitchFamily="34" charset="0"/>
                      </a:endParaRPr>
                    </a:p>
                  </a:txBody>
                  <a:tcPr marL="7467" marR="7467" marT="7467"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500" b="0" i="0" u="none" strike="noStrike" dirty="0">
                        <a:solidFill>
                          <a:srgbClr val="000000"/>
                        </a:solidFill>
                        <a:effectLst/>
                        <a:latin typeface="Calibri" panose="020F0502020204030204" pitchFamily="34" charset="0"/>
                      </a:endParaRPr>
                    </a:p>
                  </a:txBody>
                  <a:tcPr marL="7467" marR="7467" marT="7467"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500" b="0" i="0" u="none" strike="noStrike" dirty="0">
                        <a:solidFill>
                          <a:srgbClr val="000000"/>
                        </a:solidFill>
                        <a:effectLst/>
                        <a:latin typeface="Calibri" panose="020F0502020204030204" pitchFamily="34" charset="0"/>
                      </a:endParaRPr>
                    </a:p>
                  </a:txBody>
                  <a:tcPr marL="7467" marR="7467" marT="7467"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500" b="0" i="0" u="none" strike="noStrike" dirty="0">
                        <a:solidFill>
                          <a:srgbClr val="000000"/>
                        </a:solidFill>
                        <a:effectLst/>
                        <a:latin typeface="Calibri" panose="020F0502020204030204" pitchFamily="34" charset="0"/>
                      </a:endParaRPr>
                    </a:p>
                  </a:txBody>
                  <a:tcPr marL="7467" marR="7467" marT="7467" marB="0" anchor="b">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53129104"/>
                  </a:ext>
                </a:extLst>
              </a:tr>
              <a:tr h="183931">
                <a:tc>
                  <a:txBody>
                    <a:bodyPr/>
                    <a:lstStyle/>
                    <a:p>
                      <a:pPr algn="ctr" fontAlgn="b"/>
                      <a:r>
                        <a:rPr lang="en-US" sz="1100" b="1" i="0" u="none" strike="noStrike" dirty="0">
                          <a:solidFill>
                            <a:srgbClr val="000000"/>
                          </a:solidFill>
                          <a:effectLst/>
                          <a:latin typeface="Calibri" panose="020F0502020204030204" pitchFamily="34" charset="0"/>
                        </a:rPr>
                        <a:t>TRC</a:t>
                      </a:r>
                    </a:p>
                  </a:txBody>
                  <a:tcPr marL="7467" marR="7467" marT="74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1" i="0" u="none" strike="noStrike" dirty="0">
                          <a:solidFill>
                            <a:srgbClr val="000000"/>
                          </a:solidFill>
                          <a:effectLst/>
                          <a:latin typeface="Calibri" panose="020F0502020204030204" pitchFamily="34" charset="0"/>
                        </a:rPr>
                        <a:t>DESCRIPTION </a:t>
                      </a:r>
                    </a:p>
                  </a:txBody>
                  <a:tcPr marL="7467" marR="7467" marT="74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1" i="0" u="none" strike="noStrike" dirty="0">
                          <a:solidFill>
                            <a:srgbClr val="000000"/>
                          </a:solidFill>
                          <a:effectLst/>
                          <a:latin typeface="Calibri" panose="020F0502020204030204" pitchFamily="34" charset="0"/>
                        </a:rPr>
                        <a:t>ORC</a:t>
                      </a:r>
                    </a:p>
                  </a:txBody>
                  <a:tcPr marL="8547" marR="8547" marT="85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1" i="0" u="none" strike="noStrike" dirty="0">
                          <a:solidFill>
                            <a:srgbClr val="000000"/>
                          </a:solidFill>
                          <a:effectLst/>
                          <a:latin typeface="Calibri" panose="020F0502020204030204" pitchFamily="34" charset="0"/>
                        </a:rPr>
                        <a:t>Override Reason Code Description</a:t>
                      </a:r>
                    </a:p>
                  </a:txBody>
                  <a:tcPr marL="8547" marR="8547" marT="85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84819007"/>
                  </a:ext>
                </a:extLst>
              </a:tr>
              <a:tr h="183931">
                <a:tc>
                  <a:txBody>
                    <a:bodyPr/>
                    <a:lstStyle/>
                    <a:p>
                      <a:pPr algn="ctr" fontAlgn="b"/>
                      <a:r>
                        <a:rPr lang="en-US" sz="1100" b="0" i="0" u="none" strike="noStrike">
                          <a:solidFill>
                            <a:srgbClr val="000000"/>
                          </a:solidFill>
                          <a:effectLst/>
                          <a:latin typeface="Calibri" panose="020F0502020204030204" pitchFamily="34" charset="0"/>
                        </a:rPr>
                        <a:t>REG</a:t>
                      </a:r>
                    </a:p>
                  </a:txBody>
                  <a:tcPr marL="7467" marR="7467" marT="74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Calibri" panose="020F0502020204030204" pitchFamily="34" charset="0"/>
                        </a:rPr>
                        <a:t>REGULAR HOURS</a:t>
                      </a:r>
                    </a:p>
                  </a:txBody>
                  <a:tcPr marL="7467" marR="7467" marT="74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467" marR="7467" marT="74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467" marR="7467" marT="74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09176866"/>
                  </a:ext>
                </a:extLst>
              </a:tr>
              <a:tr h="183931">
                <a:tc>
                  <a:txBody>
                    <a:bodyPr/>
                    <a:lstStyle/>
                    <a:p>
                      <a:pPr algn="ctr" fontAlgn="b"/>
                      <a:r>
                        <a:rPr lang="en-US" sz="1100" b="0" i="0" u="none" strike="noStrike" dirty="0">
                          <a:solidFill>
                            <a:srgbClr val="000000"/>
                          </a:solidFill>
                          <a:effectLst/>
                          <a:latin typeface="Calibri" panose="020F0502020204030204" pitchFamily="34" charset="0"/>
                        </a:rPr>
                        <a:t>REGTC</a:t>
                      </a:r>
                    </a:p>
                  </a:txBody>
                  <a:tcPr marL="8547" marR="8547" marT="85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Calibri" panose="020F0502020204030204" pitchFamily="34" charset="0"/>
                        </a:rPr>
                        <a:t>REGULAR HOURS TELECOMMUTING</a:t>
                      </a:r>
                    </a:p>
                  </a:txBody>
                  <a:tcPr marL="8547" marR="8547" marT="85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panose="020F0502020204030204" pitchFamily="34" charset="0"/>
                        </a:rPr>
                        <a:t>TCC19</a:t>
                      </a:r>
                    </a:p>
                  </a:txBody>
                  <a:tcPr marL="8547" marR="8547" marT="85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Calibri" panose="020F0502020204030204" pitchFamily="34" charset="0"/>
                        </a:rPr>
                        <a:t> TELECOMMUTING DUE TO COVID-19</a:t>
                      </a:r>
                    </a:p>
                  </a:txBody>
                  <a:tcPr marL="8547" marR="8547" marT="85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44384996"/>
                  </a:ext>
                </a:extLst>
              </a:tr>
              <a:tr h="183931">
                <a:tc>
                  <a:txBody>
                    <a:bodyPr/>
                    <a:lstStyle/>
                    <a:p>
                      <a:pPr algn="ctr" fontAlgn="b"/>
                      <a:r>
                        <a:rPr lang="en-US" sz="1100" b="0" i="0" u="none" strike="noStrike" dirty="0">
                          <a:solidFill>
                            <a:srgbClr val="000000"/>
                          </a:solidFill>
                          <a:effectLst/>
                          <a:latin typeface="Calibri" panose="020F0502020204030204" pitchFamily="34" charset="0"/>
                        </a:rPr>
                        <a:t>HOL</a:t>
                      </a:r>
                    </a:p>
                  </a:txBody>
                  <a:tcPr marL="7467" marR="7467" marT="74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Calibri" panose="020F0502020204030204" pitchFamily="34" charset="0"/>
                        </a:rPr>
                        <a:t>HOLIDAY</a:t>
                      </a:r>
                    </a:p>
                  </a:txBody>
                  <a:tcPr marL="7467" marR="7467" marT="74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467" marR="7467" marT="74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467" marR="7467" marT="74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42700323"/>
                  </a:ext>
                </a:extLst>
              </a:tr>
              <a:tr h="183931">
                <a:tc>
                  <a:txBody>
                    <a:bodyPr/>
                    <a:lstStyle/>
                    <a:p>
                      <a:pPr algn="ctr" fontAlgn="b"/>
                      <a:r>
                        <a:rPr lang="en-US" sz="1100" b="0" i="0" u="none" strike="noStrike">
                          <a:solidFill>
                            <a:srgbClr val="000000"/>
                          </a:solidFill>
                          <a:effectLst/>
                          <a:latin typeface="Calibri" panose="020F0502020204030204" pitchFamily="34" charset="0"/>
                        </a:rPr>
                        <a:t>SICK</a:t>
                      </a:r>
                    </a:p>
                  </a:txBody>
                  <a:tcPr marL="7467" marR="7467" marT="74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Calibri" panose="020F0502020204030204" pitchFamily="34" charset="0"/>
                        </a:rPr>
                        <a:t>SICK HOURS - EMPLOYEE</a:t>
                      </a:r>
                    </a:p>
                  </a:txBody>
                  <a:tcPr marL="7467" marR="7467" marT="74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467" marR="7467" marT="74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467" marR="7467" marT="74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70308386"/>
                  </a:ext>
                </a:extLst>
              </a:tr>
              <a:tr h="183931">
                <a:tc>
                  <a:txBody>
                    <a:bodyPr/>
                    <a:lstStyle/>
                    <a:p>
                      <a:pPr algn="ctr" fontAlgn="b"/>
                      <a:r>
                        <a:rPr lang="en-US" sz="1100" b="0" i="0" u="none" strike="noStrike">
                          <a:solidFill>
                            <a:srgbClr val="000000"/>
                          </a:solidFill>
                          <a:effectLst/>
                          <a:latin typeface="Calibri" panose="020F0502020204030204" pitchFamily="34" charset="0"/>
                        </a:rPr>
                        <a:t>SFAM</a:t>
                      </a:r>
                    </a:p>
                  </a:txBody>
                  <a:tcPr marL="7467" marR="7467" marT="74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Calibri" panose="020F0502020204030204" pitchFamily="34" charset="0"/>
                        </a:rPr>
                        <a:t>SICK HOURS - FAMILY SICK</a:t>
                      </a:r>
                    </a:p>
                  </a:txBody>
                  <a:tcPr marL="7467" marR="7467" marT="74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467" marR="7467" marT="74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467" marR="7467" marT="74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28651588"/>
                  </a:ext>
                </a:extLst>
              </a:tr>
              <a:tr h="183931">
                <a:tc>
                  <a:txBody>
                    <a:bodyPr/>
                    <a:lstStyle/>
                    <a:p>
                      <a:pPr algn="ctr" fontAlgn="b"/>
                      <a:r>
                        <a:rPr lang="en-US" sz="1100" b="0" i="0" u="none" strike="noStrike">
                          <a:solidFill>
                            <a:srgbClr val="000000"/>
                          </a:solidFill>
                          <a:effectLst/>
                          <a:latin typeface="Calibri" panose="020F0502020204030204" pitchFamily="34" charset="0"/>
                        </a:rPr>
                        <a:t>SP</a:t>
                      </a:r>
                    </a:p>
                  </a:txBody>
                  <a:tcPr marL="7467" marR="7467" marT="74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Calibri" panose="020F0502020204030204" pitchFamily="34" charset="0"/>
                        </a:rPr>
                        <a:t>SICK HOURS - DOCTOR APPT</a:t>
                      </a:r>
                    </a:p>
                  </a:txBody>
                  <a:tcPr marL="7467" marR="7467" marT="74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467" marR="7467" marT="74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467" marR="7467" marT="74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50222350"/>
                  </a:ext>
                </a:extLst>
              </a:tr>
              <a:tr h="183931">
                <a:tc>
                  <a:txBody>
                    <a:bodyPr/>
                    <a:lstStyle/>
                    <a:p>
                      <a:pPr algn="ctr" fontAlgn="b"/>
                      <a:r>
                        <a:rPr lang="en-US" sz="1100" b="0" i="0" u="none" strike="noStrike">
                          <a:solidFill>
                            <a:srgbClr val="000000"/>
                          </a:solidFill>
                          <a:effectLst/>
                          <a:latin typeface="Calibri" panose="020F0502020204030204" pitchFamily="34" charset="0"/>
                        </a:rPr>
                        <a:t>SFFNR</a:t>
                      </a:r>
                    </a:p>
                  </a:txBody>
                  <a:tcPr marL="7467" marR="7467" marT="74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Calibri" panose="020F0502020204030204" pitchFamily="34" charset="0"/>
                        </a:rPr>
                        <a:t>SICK FUNERAL - IMMEDIATE FAMILY</a:t>
                      </a:r>
                    </a:p>
                  </a:txBody>
                  <a:tcPr marL="7467" marR="7467" marT="74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467" marR="7467" marT="74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467" marR="7467" marT="74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53419725"/>
                  </a:ext>
                </a:extLst>
              </a:tr>
              <a:tr h="183931">
                <a:tc>
                  <a:txBody>
                    <a:bodyPr/>
                    <a:lstStyle/>
                    <a:p>
                      <a:pPr algn="ctr" fontAlgn="b"/>
                      <a:r>
                        <a:rPr lang="en-US" sz="1100" b="0" i="0" u="none" strike="noStrike">
                          <a:solidFill>
                            <a:srgbClr val="000000"/>
                          </a:solidFill>
                          <a:effectLst/>
                          <a:latin typeface="Calibri" panose="020F0502020204030204" pitchFamily="34" charset="0"/>
                        </a:rPr>
                        <a:t>SFNRL</a:t>
                      </a:r>
                    </a:p>
                  </a:txBody>
                  <a:tcPr marL="7467" marR="7467" marT="74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Calibri" panose="020F0502020204030204" pitchFamily="34" charset="0"/>
                        </a:rPr>
                        <a:t>SICK FUNERAL - NON-IMMEDIATE FAMILY</a:t>
                      </a:r>
                    </a:p>
                  </a:txBody>
                  <a:tcPr marL="7467" marR="7467" marT="74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467" marR="7467" marT="74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467" marR="7467" marT="74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35296307"/>
                  </a:ext>
                </a:extLst>
              </a:tr>
              <a:tr h="183931">
                <a:tc>
                  <a:txBody>
                    <a:bodyPr/>
                    <a:lstStyle/>
                    <a:p>
                      <a:pPr algn="ctr" fontAlgn="b"/>
                      <a:r>
                        <a:rPr lang="en-US" sz="1100" b="0" i="0" u="none" strike="noStrike">
                          <a:solidFill>
                            <a:srgbClr val="000000"/>
                          </a:solidFill>
                          <a:effectLst/>
                          <a:latin typeface="Calibri" panose="020F0502020204030204" pitchFamily="34" charset="0"/>
                        </a:rPr>
                        <a:t>PL</a:t>
                      </a:r>
                    </a:p>
                  </a:txBody>
                  <a:tcPr marL="7467" marR="7467" marT="74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Calibri" panose="020F0502020204030204" pitchFamily="34" charset="0"/>
                        </a:rPr>
                        <a:t>PERSONAL LEAVE</a:t>
                      </a:r>
                    </a:p>
                  </a:txBody>
                  <a:tcPr marL="7467" marR="7467" marT="74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467" marR="7467" marT="74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467" marR="7467" marT="74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71524214"/>
                  </a:ext>
                </a:extLst>
              </a:tr>
              <a:tr h="183931">
                <a:tc>
                  <a:txBody>
                    <a:bodyPr/>
                    <a:lstStyle/>
                    <a:p>
                      <a:pPr algn="ctr" fontAlgn="b"/>
                      <a:r>
                        <a:rPr lang="en-US" sz="1100" b="0" i="0" u="none" strike="noStrike">
                          <a:solidFill>
                            <a:srgbClr val="000000"/>
                          </a:solidFill>
                          <a:effectLst/>
                          <a:latin typeface="Calibri" panose="020F0502020204030204" pitchFamily="34" charset="0"/>
                        </a:rPr>
                        <a:t>VAC</a:t>
                      </a:r>
                    </a:p>
                  </a:txBody>
                  <a:tcPr marL="7467" marR="7467" marT="74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Calibri" panose="020F0502020204030204" pitchFamily="34" charset="0"/>
                        </a:rPr>
                        <a:t>VACATION</a:t>
                      </a:r>
                    </a:p>
                  </a:txBody>
                  <a:tcPr marL="7467" marR="7467" marT="74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467" marR="7467" marT="74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467" marR="7467" marT="74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55579162"/>
                  </a:ext>
                </a:extLst>
              </a:tr>
              <a:tr h="183931">
                <a:tc>
                  <a:txBody>
                    <a:bodyPr/>
                    <a:lstStyle/>
                    <a:p>
                      <a:pPr algn="ctr" fontAlgn="b"/>
                      <a:r>
                        <a:rPr lang="en-US" sz="1100" b="0" i="0" u="none" strike="noStrike">
                          <a:solidFill>
                            <a:srgbClr val="000000"/>
                          </a:solidFill>
                          <a:effectLst/>
                          <a:latin typeface="Calibri" panose="020F0502020204030204" pitchFamily="34" charset="0"/>
                        </a:rPr>
                        <a:t>VS</a:t>
                      </a:r>
                    </a:p>
                  </a:txBody>
                  <a:tcPr marL="7467" marR="7467" marT="74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Calibri" panose="020F0502020204030204" pitchFamily="34" charset="0"/>
                        </a:rPr>
                        <a:t>VACATION IN LIEU OF SICK LEAVE</a:t>
                      </a:r>
                    </a:p>
                  </a:txBody>
                  <a:tcPr marL="7467" marR="7467" marT="74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467" marR="7467" marT="74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467" marR="7467" marT="74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93212717"/>
                  </a:ext>
                </a:extLst>
              </a:tr>
              <a:tr h="183931">
                <a:tc>
                  <a:txBody>
                    <a:bodyPr/>
                    <a:lstStyle/>
                    <a:p>
                      <a:pPr algn="ctr" fontAlgn="b"/>
                      <a:r>
                        <a:rPr lang="en-US" sz="1100" b="0" i="0" u="none" strike="noStrike">
                          <a:solidFill>
                            <a:srgbClr val="000000"/>
                          </a:solidFill>
                          <a:effectLst/>
                          <a:latin typeface="Calibri" panose="020F0502020204030204" pitchFamily="34" charset="0"/>
                        </a:rPr>
                        <a:t>LCVCF</a:t>
                      </a:r>
                    </a:p>
                  </a:txBody>
                  <a:tcPr marL="7467" marR="7467" marT="74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Calibri" panose="020F0502020204030204" pitchFamily="34" charset="0"/>
                        </a:rPr>
                        <a:t>OTHER LEAVE - CONVENTION/CONFERENCE</a:t>
                      </a:r>
                    </a:p>
                  </a:txBody>
                  <a:tcPr marL="7467" marR="7467" marT="74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467" marR="7467" marT="74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467" marR="7467" marT="74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83434568"/>
                  </a:ext>
                </a:extLst>
              </a:tr>
              <a:tr h="183931">
                <a:tc>
                  <a:txBody>
                    <a:bodyPr/>
                    <a:lstStyle/>
                    <a:p>
                      <a:pPr algn="ctr" fontAlgn="b"/>
                      <a:r>
                        <a:rPr lang="en-US" sz="1100" b="0" i="0" u="none" strike="noStrike">
                          <a:solidFill>
                            <a:srgbClr val="000000"/>
                          </a:solidFill>
                          <a:effectLst/>
                          <a:latin typeface="Calibri" panose="020F0502020204030204" pitchFamily="34" charset="0"/>
                        </a:rPr>
                        <a:t>LWWTR</a:t>
                      </a:r>
                    </a:p>
                  </a:txBody>
                  <a:tcPr marL="7467" marR="7467" marT="74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Calibri" panose="020F0502020204030204" pitchFamily="34" charset="0"/>
                        </a:rPr>
                        <a:t>WINTER WEATHER CLOSURE</a:t>
                      </a:r>
                    </a:p>
                  </a:txBody>
                  <a:tcPr marL="7467" marR="7467" marT="74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467" marR="7467" marT="74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467" marR="7467" marT="74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42386617"/>
                  </a:ext>
                </a:extLst>
              </a:tr>
              <a:tr h="183931">
                <a:tc>
                  <a:txBody>
                    <a:bodyPr/>
                    <a:lstStyle/>
                    <a:p>
                      <a:pPr algn="ctr" fontAlgn="b"/>
                      <a:r>
                        <a:rPr lang="en-US" sz="1100" b="0" i="0" u="none" strike="noStrike">
                          <a:solidFill>
                            <a:srgbClr val="000000"/>
                          </a:solidFill>
                          <a:effectLst/>
                          <a:latin typeface="Calibri" panose="020F0502020204030204" pitchFamily="34" charset="0"/>
                        </a:rPr>
                        <a:t>IFILR</a:t>
                      </a:r>
                    </a:p>
                  </a:txBody>
                  <a:tcPr marL="7467" marR="7467" marT="74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Calibri" panose="020F0502020204030204" pitchFamily="34" charset="0"/>
                        </a:rPr>
                        <a:t>USED FOR 1ST 5 HOURS WORKED OVER SCHEDULE (Hours 36-40)</a:t>
                      </a:r>
                    </a:p>
                  </a:txBody>
                  <a:tcPr marL="7467" marR="7467" marT="74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467" marR="7467" marT="74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467" marR="7467" marT="74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95839327"/>
                  </a:ext>
                </a:extLst>
              </a:tr>
              <a:tr h="183931">
                <a:tc>
                  <a:txBody>
                    <a:bodyPr/>
                    <a:lstStyle/>
                    <a:p>
                      <a:pPr algn="ctr" fontAlgn="b"/>
                      <a:r>
                        <a:rPr lang="en-US" sz="1100" b="0" i="0" u="none" strike="noStrike">
                          <a:solidFill>
                            <a:srgbClr val="000000"/>
                          </a:solidFill>
                          <a:effectLst/>
                          <a:latin typeface="Calibri" panose="020F0502020204030204" pitchFamily="34" charset="0"/>
                        </a:rPr>
                        <a:t>CCE</a:t>
                      </a:r>
                    </a:p>
                  </a:txBody>
                  <a:tcPr marL="7467" marR="7467" marT="74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Calibri" panose="020F0502020204030204" pitchFamily="34" charset="0"/>
                        </a:rPr>
                        <a:t>COMP TIME EARNED (OVER 5 EXTRA HRS WORKED – Hours 41+)</a:t>
                      </a:r>
                    </a:p>
                  </a:txBody>
                  <a:tcPr marL="7467" marR="7467" marT="74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467" marR="7467" marT="74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467" marR="7467" marT="74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10254315"/>
                  </a:ext>
                </a:extLst>
              </a:tr>
              <a:tr h="183931">
                <a:tc>
                  <a:txBody>
                    <a:bodyPr/>
                    <a:lstStyle/>
                    <a:p>
                      <a:pPr algn="ctr" fontAlgn="b"/>
                      <a:r>
                        <a:rPr lang="en-US" sz="1100" b="0" i="0" u="none" strike="noStrike">
                          <a:solidFill>
                            <a:srgbClr val="000000"/>
                          </a:solidFill>
                          <a:effectLst/>
                          <a:latin typeface="Calibri" panose="020F0502020204030204" pitchFamily="34" charset="0"/>
                        </a:rPr>
                        <a:t>HWCE</a:t>
                      </a:r>
                    </a:p>
                  </a:txBody>
                  <a:tcPr marL="7467" marR="7467" marT="74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Calibri" panose="020F0502020204030204" pitchFamily="34" charset="0"/>
                        </a:rPr>
                        <a:t>HOLIDAY WORKED, COMP EARNED 1:1</a:t>
                      </a:r>
                    </a:p>
                  </a:txBody>
                  <a:tcPr marL="7467" marR="7467" marT="74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467" marR="7467" marT="74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467" marR="7467" marT="74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43710302"/>
                  </a:ext>
                </a:extLst>
              </a:tr>
              <a:tr h="183931">
                <a:tc>
                  <a:txBody>
                    <a:bodyPr/>
                    <a:lstStyle/>
                    <a:p>
                      <a:pPr algn="ctr" fontAlgn="b"/>
                      <a:r>
                        <a:rPr lang="en-US" sz="1100" b="0" i="0" u="none" strike="noStrike">
                          <a:solidFill>
                            <a:srgbClr val="000000"/>
                          </a:solidFill>
                          <a:effectLst/>
                          <a:latin typeface="Calibri" panose="020F0502020204030204" pitchFamily="34" charset="0"/>
                        </a:rPr>
                        <a:t>CU</a:t>
                      </a:r>
                    </a:p>
                  </a:txBody>
                  <a:tcPr marL="7467" marR="7467" marT="74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Calibri" panose="020F0502020204030204" pitchFamily="34" charset="0"/>
                        </a:rPr>
                        <a:t>COMP TIME USED</a:t>
                      </a:r>
                    </a:p>
                  </a:txBody>
                  <a:tcPr marL="7467" marR="7467" marT="74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467" marR="7467" marT="74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467" marR="7467" marT="74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64360192"/>
                  </a:ext>
                </a:extLst>
              </a:tr>
              <a:tr h="183931">
                <a:tc>
                  <a:txBody>
                    <a:bodyPr/>
                    <a:lstStyle/>
                    <a:p>
                      <a:pPr algn="ctr" fontAlgn="b"/>
                      <a:r>
                        <a:rPr lang="en-US" sz="1100" b="0" i="0" u="none" strike="noStrike">
                          <a:solidFill>
                            <a:srgbClr val="000000"/>
                          </a:solidFill>
                          <a:effectLst/>
                          <a:latin typeface="Calibri" panose="020F0502020204030204" pitchFamily="34" charset="0"/>
                        </a:rPr>
                        <a:t>HCU</a:t>
                      </a:r>
                    </a:p>
                  </a:txBody>
                  <a:tcPr marL="7467" marR="7467" marT="74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Calibri" panose="020F0502020204030204" pitchFamily="34" charset="0"/>
                        </a:rPr>
                        <a:t>HOLIDAY COMP USED</a:t>
                      </a:r>
                    </a:p>
                  </a:txBody>
                  <a:tcPr marL="7467" marR="7467" marT="74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467" marR="7467" marT="74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467" marR="7467" marT="74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61052108"/>
                  </a:ext>
                </a:extLst>
              </a:tr>
              <a:tr h="183931">
                <a:tc>
                  <a:txBody>
                    <a:bodyPr/>
                    <a:lstStyle/>
                    <a:p>
                      <a:pPr algn="ctr" fontAlgn="b"/>
                      <a:r>
                        <a:rPr lang="en-US" sz="1100" b="0" i="0" u="none" strike="noStrike">
                          <a:solidFill>
                            <a:srgbClr val="000000"/>
                          </a:solidFill>
                          <a:effectLst/>
                          <a:latin typeface="Calibri" panose="020F0502020204030204" pitchFamily="34" charset="0"/>
                        </a:rPr>
                        <a:t>OVT</a:t>
                      </a:r>
                    </a:p>
                  </a:txBody>
                  <a:tcPr marL="7467" marR="7467" marT="74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Calibri" panose="020F0502020204030204" pitchFamily="34" charset="0"/>
                        </a:rPr>
                        <a:t>OVERTIME - Non-exempt employees (Hours 41+)</a:t>
                      </a:r>
                    </a:p>
                  </a:txBody>
                  <a:tcPr marL="7467" marR="7467" marT="74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467" marR="7467" marT="74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467" marR="7467" marT="74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57790241"/>
                  </a:ext>
                </a:extLst>
              </a:tr>
              <a:tr h="183931">
                <a:tc>
                  <a:txBody>
                    <a:bodyPr/>
                    <a:lstStyle/>
                    <a:p>
                      <a:pPr algn="ctr" fontAlgn="b"/>
                      <a:r>
                        <a:rPr lang="en-US" sz="1100" b="0" i="0" u="none" strike="noStrike">
                          <a:solidFill>
                            <a:srgbClr val="000000"/>
                          </a:solidFill>
                          <a:effectLst/>
                          <a:latin typeface="Calibri" panose="020F0502020204030204" pitchFamily="34" charset="0"/>
                        </a:rPr>
                        <a:t>OTST</a:t>
                      </a:r>
                    </a:p>
                  </a:txBody>
                  <a:tcPr marL="7467" marR="7467" marT="74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Calibri" panose="020F0502020204030204" pitchFamily="34" charset="0"/>
                        </a:rPr>
                        <a:t>OVERTIME STRAIGHT TIME - Non-exempt employees (Hours 36-40)</a:t>
                      </a:r>
                    </a:p>
                  </a:txBody>
                  <a:tcPr marL="7467" marR="7467" marT="74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467" marR="7467" marT="74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467" marR="7467" marT="74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30126994"/>
                  </a:ext>
                </a:extLst>
              </a:tr>
              <a:tr h="183931">
                <a:tc>
                  <a:txBody>
                    <a:bodyPr/>
                    <a:lstStyle/>
                    <a:p>
                      <a:pPr algn="ctr" fontAlgn="b"/>
                      <a:r>
                        <a:rPr lang="en-US" sz="1100" b="0" i="0" u="none" strike="noStrike">
                          <a:solidFill>
                            <a:srgbClr val="000000"/>
                          </a:solidFill>
                          <a:effectLst/>
                          <a:latin typeface="Calibri" panose="020F0502020204030204" pitchFamily="34" charset="0"/>
                        </a:rPr>
                        <a:t>LPRTY</a:t>
                      </a:r>
                    </a:p>
                  </a:txBody>
                  <a:tcPr marL="7467" marR="7467" marT="74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Calibri" panose="020F0502020204030204" pitchFamily="34" charset="0"/>
                        </a:rPr>
                        <a:t>UNION LUNCHEON</a:t>
                      </a:r>
                    </a:p>
                  </a:txBody>
                  <a:tcPr marL="7467" marR="7467" marT="74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467" marR="7467" marT="74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467" marR="7467" marT="74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47636619"/>
                  </a:ext>
                </a:extLst>
              </a:tr>
              <a:tr h="183931">
                <a:tc>
                  <a:txBody>
                    <a:bodyPr/>
                    <a:lstStyle/>
                    <a:p>
                      <a:pPr algn="ctr" fontAlgn="b"/>
                      <a:r>
                        <a:rPr lang="en-US" sz="1100" b="0" i="0" u="none" strike="noStrike" dirty="0">
                          <a:solidFill>
                            <a:srgbClr val="000000"/>
                          </a:solidFill>
                          <a:effectLst/>
                          <a:latin typeface="Calibri" panose="020F0502020204030204" pitchFamily="34" charset="0"/>
                        </a:rPr>
                        <a:t>LUBLP</a:t>
                      </a:r>
                    </a:p>
                  </a:txBody>
                  <a:tcPr marL="7467" marR="7467" marT="74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Calibri" panose="020F0502020204030204" pitchFamily="34" charset="0"/>
                        </a:rPr>
                        <a:t>UNION BUSINESS LEAVE</a:t>
                      </a:r>
                    </a:p>
                  </a:txBody>
                  <a:tcPr marL="7467" marR="7467" marT="74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467" marR="7467" marT="74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467" marR="7467" marT="74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28879624"/>
                  </a:ext>
                </a:extLst>
              </a:tr>
            </a:tbl>
          </a:graphicData>
        </a:graphic>
      </p:graphicFrame>
    </p:spTree>
    <p:extLst>
      <p:ext uri="{BB962C8B-B14F-4D97-AF65-F5344CB8AC3E}">
        <p14:creationId xmlns:p14="http://schemas.microsoft.com/office/powerpoint/2010/main" val="432528321"/>
      </p:ext>
    </p:extLst>
  </p:cSld>
  <p:clrMapOvr>
    <a:masterClrMapping/>
  </p:clrMapOvr>
</p:sld>
</file>

<file path=ppt/theme/theme1.xml><?xml version="1.0" encoding="utf-8"?>
<a:theme xmlns:a="http://schemas.openxmlformats.org/drawingml/2006/main" name="Crop">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Crop</Template>
  <TotalTime>815</TotalTime>
  <Words>1754</Words>
  <Application>Microsoft Office PowerPoint</Application>
  <PresentationFormat>On-screen Show (4:3)</PresentationFormat>
  <Paragraphs>419</Paragraphs>
  <Slides>7</Slides>
  <Notes>5</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7</vt:i4>
      </vt:variant>
    </vt:vector>
  </HeadingPairs>
  <TitlesOfParts>
    <vt:vector size="10" baseType="lpstr">
      <vt:lpstr>Calibri</vt:lpstr>
      <vt:lpstr>Franklin Gothic Book</vt:lpstr>
      <vt:lpstr>Crop</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Haddad,Chelsea J.(Fiscal Affairs)</dc:creator>
  <cp:lastModifiedBy>Haddad,Chelsea J.(Fiscal Affairs)</cp:lastModifiedBy>
  <cp:revision>103</cp:revision>
  <cp:lastPrinted>2020-03-10T14:15:31Z</cp:lastPrinted>
  <dcterms:created xsi:type="dcterms:W3CDTF">2020-02-07T19:08:04Z</dcterms:created>
  <dcterms:modified xsi:type="dcterms:W3CDTF">2020-10-16T14:47:58Z</dcterms:modified>
</cp:coreProperties>
</file>