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1" r:id="rId1"/>
  </p:sldMasterIdLst>
  <p:notesMasterIdLst>
    <p:notesMasterId r:id="rId17"/>
  </p:notesMasterIdLst>
  <p:handoutMasterIdLst>
    <p:handoutMasterId r:id="rId18"/>
  </p:handoutMasterIdLst>
  <p:sldIdLst>
    <p:sldId id="283" r:id="rId2"/>
    <p:sldId id="257" r:id="rId3"/>
    <p:sldId id="269" r:id="rId4"/>
    <p:sldId id="270" r:id="rId5"/>
    <p:sldId id="271" r:id="rId6"/>
    <p:sldId id="272" r:id="rId7"/>
    <p:sldId id="273" r:id="rId8"/>
    <p:sldId id="274" r:id="rId9"/>
    <p:sldId id="276" r:id="rId10"/>
    <p:sldId id="277" r:id="rId11"/>
    <p:sldId id="278" r:id="rId12"/>
    <p:sldId id="279" r:id="rId13"/>
    <p:sldId id="280" r:id="rId14"/>
    <p:sldId id="281" r:id="rId15"/>
    <p:sldId id="282" r:id="rId16"/>
  </p:sldIdLst>
  <p:sldSz cx="12192000" cy="6858000"/>
  <p:notesSz cx="6858000" cy="301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5940" autoAdjust="0"/>
  </p:normalViewPr>
  <p:slideViewPr>
    <p:cSldViewPr snapToGrid="0" showGuides="1">
      <p:cViewPr varScale="1">
        <p:scale>
          <a:sx n="115" d="100"/>
          <a:sy n="115" d="100"/>
        </p:scale>
        <p:origin x="45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notesViewPr>
    <p:cSldViewPr snapToGrid="0" showGuides="1">
      <p:cViewPr>
        <p:scale>
          <a:sx n="112" d="100"/>
          <a:sy n="112" d="100"/>
        </p:scale>
        <p:origin x="3360" y="1624"/>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handoutMaster" Target="handoutMasters/handoutMaster1.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notesMaster" Target="notesMasters/notesMaster1.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74372-FA8F-4F9F-A3BB-95B303CD0FE5}" type="doc">
      <dgm:prSet loTypeId="urn:microsoft.com/office/officeart/2005/8/layout/hierarchy1" loCatId="hierarchy" qsTypeId="urn:microsoft.com/office/officeart/2005/8/quickstyle/simple1" qsCatId="simple" csTypeId="urn:microsoft.com/office/officeart/2005/8/colors/accent1_3" csCatId="accent1" phldr="1"/>
      <dgm:spPr/>
      <dgm:t>
        <a:bodyPr/>
        <a:lstStyle/>
        <a:p>
          <a:endParaRPr lang="en-US"/>
        </a:p>
      </dgm:t>
    </dgm:pt>
    <dgm:pt modelId="{83B1E096-1BD3-458A-A463-2106B5D2C9B3}">
      <dgm:prSet/>
      <dgm:spPr/>
      <dgm:t>
        <a:bodyPr/>
        <a:lstStyle/>
        <a:p>
          <a:r>
            <a:rPr lang="en-US" b="1"/>
            <a:t>Mandatory reporters vs. Confidential resources</a:t>
          </a:r>
          <a:endParaRPr lang="en-US" b="1" i="0" u="none" strike="noStrike" cap="none" baseline="0" noProof="0">
            <a:latin typeface="Garamond"/>
          </a:endParaRPr>
        </a:p>
      </dgm:t>
    </dgm:pt>
    <dgm:pt modelId="{03DD49E8-8521-4666-B17B-FF3062E1AAEC}" type="parTrans" cxnId="{6F1BF88E-DCB9-4BC7-8C4B-ACCBF3A87765}">
      <dgm:prSet/>
      <dgm:spPr/>
      <dgm:t>
        <a:bodyPr/>
        <a:lstStyle/>
        <a:p>
          <a:endParaRPr lang="en-US"/>
        </a:p>
      </dgm:t>
    </dgm:pt>
    <dgm:pt modelId="{656C2161-AFDD-497C-BE06-A9FF04AB126B}" type="sibTrans" cxnId="{6F1BF88E-DCB9-4BC7-8C4B-ACCBF3A87765}">
      <dgm:prSet/>
      <dgm:spPr/>
      <dgm:t>
        <a:bodyPr/>
        <a:lstStyle/>
        <a:p>
          <a:endParaRPr lang="en-US"/>
        </a:p>
      </dgm:t>
    </dgm:pt>
    <dgm:pt modelId="{566B78A8-6F64-4E39-A5DE-1D6ABB001F1C}">
      <dgm:prSet/>
      <dgm:spPr/>
      <dgm:t>
        <a:bodyPr/>
        <a:lstStyle/>
        <a:p>
          <a:r>
            <a:rPr lang="en-US" b="1"/>
            <a:t>Actual vs. Constructive</a:t>
          </a:r>
        </a:p>
      </dgm:t>
    </dgm:pt>
    <dgm:pt modelId="{87AF06C1-64E9-4ADB-9DAF-907E49B8D064}" type="parTrans" cxnId="{1EBDD9B3-B9BB-4E5E-B3B8-D6E4DBE240F4}">
      <dgm:prSet/>
      <dgm:spPr/>
      <dgm:t>
        <a:bodyPr/>
        <a:lstStyle/>
        <a:p>
          <a:endParaRPr lang="en-US"/>
        </a:p>
      </dgm:t>
    </dgm:pt>
    <dgm:pt modelId="{943BF9D3-0A4D-4169-8FB1-3FDA50B6C740}" type="sibTrans" cxnId="{1EBDD9B3-B9BB-4E5E-B3B8-D6E4DBE240F4}">
      <dgm:prSet/>
      <dgm:spPr/>
      <dgm:t>
        <a:bodyPr/>
        <a:lstStyle/>
        <a:p>
          <a:endParaRPr lang="en-US"/>
        </a:p>
      </dgm:t>
    </dgm:pt>
    <dgm:pt modelId="{F188A7FD-A713-47AA-B9F9-A5AC6C2902BA}" type="pres">
      <dgm:prSet presAssocID="{1A774372-FA8F-4F9F-A3BB-95B303CD0FE5}" presName="hierChild1" presStyleCnt="0">
        <dgm:presLayoutVars>
          <dgm:chPref val="1"/>
          <dgm:dir/>
          <dgm:animOne val="branch"/>
          <dgm:animLvl val="lvl"/>
          <dgm:resizeHandles/>
        </dgm:presLayoutVars>
      </dgm:prSet>
      <dgm:spPr/>
    </dgm:pt>
    <dgm:pt modelId="{C5E84827-0E53-42CF-B6FC-9828C5E132DA}" type="pres">
      <dgm:prSet presAssocID="{83B1E096-1BD3-458A-A463-2106B5D2C9B3}" presName="hierRoot1" presStyleCnt="0"/>
      <dgm:spPr/>
    </dgm:pt>
    <dgm:pt modelId="{934A7F3D-7EE1-418F-9271-AEE57501A474}" type="pres">
      <dgm:prSet presAssocID="{83B1E096-1BD3-458A-A463-2106B5D2C9B3}" presName="composite" presStyleCnt="0"/>
      <dgm:spPr/>
    </dgm:pt>
    <dgm:pt modelId="{68B4BBEE-5EFF-4083-BF11-9FFF2854F890}" type="pres">
      <dgm:prSet presAssocID="{83B1E096-1BD3-458A-A463-2106B5D2C9B3}" presName="background" presStyleLbl="node0" presStyleIdx="0" presStyleCnt="2"/>
      <dgm:spPr/>
    </dgm:pt>
    <dgm:pt modelId="{CEEB0CEE-2CC7-4671-9EE0-269A28233EB3}" type="pres">
      <dgm:prSet presAssocID="{83B1E096-1BD3-458A-A463-2106B5D2C9B3}" presName="text" presStyleLbl="fgAcc0" presStyleIdx="0" presStyleCnt="2">
        <dgm:presLayoutVars>
          <dgm:chPref val="3"/>
        </dgm:presLayoutVars>
      </dgm:prSet>
      <dgm:spPr/>
    </dgm:pt>
    <dgm:pt modelId="{305B7A9B-8342-4357-9219-6C34B3F95F20}" type="pres">
      <dgm:prSet presAssocID="{83B1E096-1BD3-458A-A463-2106B5D2C9B3}" presName="hierChild2" presStyleCnt="0"/>
      <dgm:spPr/>
    </dgm:pt>
    <dgm:pt modelId="{EC206943-35CA-4A4B-8184-BF9A58F84A49}" type="pres">
      <dgm:prSet presAssocID="{566B78A8-6F64-4E39-A5DE-1D6ABB001F1C}" presName="hierRoot1" presStyleCnt="0"/>
      <dgm:spPr/>
    </dgm:pt>
    <dgm:pt modelId="{D0977A6A-EA21-4933-B155-6B9C94087E89}" type="pres">
      <dgm:prSet presAssocID="{566B78A8-6F64-4E39-A5DE-1D6ABB001F1C}" presName="composite" presStyleCnt="0"/>
      <dgm:spPr/>
    </dgm:pt>
    <dgm:pt modelId="{8EE6D4DA-5C1D-4FCC-B55D-CFC47ADCBB0D}" type="pres">
      <dgm:prSet presAssocID="{566B78A8-6F64-4E39-A5DE-1D6ABB001F1C}" presName="background" presStyleLbl="node0" presStyleIdx="1" presStyleCnt="2"/>
      <dgm:spPr/>
    </dgm:pt>
    <dgm:pt modelId="{6024C7A8-7E70-48C0-B33F-74AD9DA8AACA}" type="pres">
      <dgm:prSet presAssocID="{566B78A8-6F64-4E39-A5DE-1D6ABB001F1C}" presName="text" presStyleLbl="fgAcc0" presStyleIdx="1" presStyleCnt="2">
        <dgm:presLayoutVars>
          <dgm:chPref val="3"/>
        </dgm:presLayoutVars>
      </dgm:prSet>
      <dgm:spPr/>
    </dgm:pt>
    <dgm:pt modelId="{63679B70-190C-47D7-9F7F-2A55B240F00A}" type="pres">
      <dgm:prSet presAssocID="{566B78A8-6F64-4E39-A5DE-1D6ABB001F1C}" presName="hierChild2" presStyleCnt="0"/>
      <dgm:spPr/>
    </dgm:pt>
  </dgm:ptLst>
  <dgm:cxnLst>
    <dgm:cxn modelId="{3A702C33-EF5F-41AC-AF49-16A8193137F8}" type="presOf" srcId="{566B78A8-6F64-4E39-A5DE-1D6ABB001F1C}" destId="{6024C7A8-7E70-48C0-B33F-74AD9DA8AACA}" srcOrd="0" destOrd="0" presId="urn:microsoft.com/office/officeart/2005/8/layout/hierarchy1"/>
    <dgm:cxn modelId="{97843966-3BAA-4AA9-B0BE-96554D260C83}" type="presOf" srcId="{1A774372-FA8F-4F9F-A3BB-95B303CD0FE5}" destId="{F188A7FD-A713-47AA-B9F9-A5AC6C2902BA}" srcOrd="0" destOrd="0" presId="urn:microsoft.com/office/officeart/2005/8/layout/hierarchy1"/>
    <dgm:cxn modelId="{371C636B-2E1C-4DA3-A71B-7AEC1371EBAE}" type="presOf" srcId="{83B1E096-1BD3-458A-A463-2106B5D2C9B3}" destId="{CEEB0CEE-2CC7-4671-9EE0-269A28233EB3}" srcOrd="0" destOrd="0" presId="urn:microsoft.com/office/officeart/2005/8/layout/hierarchy1"/>
    <dgm:cxn modelId="{6F1BF88E-DCB9-4BC7-8C4B-ACCBF3A87765}" srcId="{1A774372-FA8F-4F9F-A3BB-95B303CD0FE5}" destId="{83B1E096-1BD3-458A-A463-2106B5D2C9B3}" srcOrd="0" destOrd="0" parTransId="{03DD49E8-8521-4666-B17B-FF3062E1AAEC}" sibTransId="{656C2161-AFDD-497C-BE06-A9FF04AB126B}"/>
    <dgm:cxn modelId="{1EBDD9B3-B9BB-4E5E-B3B8-D6E4DBE240F4}" srcId="{1A774372-FA8F-4F9F-A3BB-95B303CD0FE5}" destId="{566B78A8-6F64-4E39-A5DE-1D6ABB001F1C}" srcOrd="1" destOrd="0" parTransId="{87AF06C1-64E9-4ADB-9DAF-907E49B8D064}" sibTransId="{943BF9D3-0A4D-4169-8FB1-3FDA50B6C740}"/>
    <dgm:cxn modelId="{699736EA-C120-47AE-916F-56D8552B31CE}" type="presParOf" srcId="{F188A7FD-A713-47AA-B9F9-A5AC6C2902BA}" destId="{C5E84827-0E53-42CF-B6FC-9828C5E132DA}" srcOrd="0" destOrd="0" presId="urn:microsoft.com/office/officeart/2005/8/layout/hierarchy1"/>
    <dgm:cxn modelId="{EDB3F0D7-83AE-4B0B-9B09-F2881B2FCD46}" type="presParOf" srcId="{C5E84827-0E53-42CF-B6FC-9828C5E132DA}" destId="{934A7F3D-7EE1-418F-9271-AEE57501A474}" srcOrd="0" destOrd="0" presId="urn:microsoft.com/office/officeart/2005/8/layout/hierarchy1"/>
    <dgm:cxn modelId="{BB27A3EE-4B60-47FC-87D7-9B59DB62F8FF}" type="presParOf" srcId="{934A7F3D-7EE1-418F-9271-AEE57501A474}" destId="{68B4BBEE-5EFF-4083-BF11-9FFF2854F890}" srcOrd="0" destOrd="0" presId="urn:microsoft.com/office/officeart/2005/8/layout/hierarchy1"/>
    <dgm:cxn modelId="{DA115872-6D79-4E30-B883-ABF90FCAA748}" type="presParOf" srcId="{934A7F3D-7EE1-418F-9271-AEE57501A474}" destId="{CEEB0CEE-2CC7-4671-9EE0-269A28233EB3}" srcOrd="1" destOrd="0" presId="urn:microsoft.com/office/officeart/2005/8/layout/hierarchy1"/>
    <dgm:cxn modelId="{3D3E6974-2B1C-4230-83D2-116829708681}" type="presParOf" srcId="{C5E84827-0E53-42CF-B6FC-9828C5E132DA}" destId="{305B7A9B-8342-4357-9219-6C34B3F95F20}" srcOrd="1" destOrd="0" presId="urn:microsoft.com/office/officeart/2005/8/layout/hierarchy1"/>
    <dgm:cxn modelId="{DBE48402-DC29-4815-BA49-2A418F7284A7}" type="presParOf" srcId="{F188A7FD-A713-47AA-B9F9-A5AC6C2902BA}" destId="{EC206943-35CA-4A4B-8184-BF9A58F84A49}" srcOrd="1" destOrd="0" presId="urn:microsoft.com/office/officeart/2005/8/layout/hierarchy1"/>
    <dgm:cxn modelId="{9C64CBFC-D8DB-4BEB-81D3-CB3935CAC4C9}" type="presParOf" srcId="{EC206943-35CA-4A4B-8184-BF9A58F84A49}" destId="{D0977A6A-EA21-4933-B155-6B9C94087E89}" srcOrd="0" destOrd="0" presId="urn:microsoft.com/office/officeart/2005/8/layout/hierarchy1"/>
    <dgm:cxn modelId="{BA947C26-BAC7-4E6D-831C-B6C3151A425C}" type="presParOf" srcId="{D0977A6A-EA21-4933-B155-6B9C94087E89}" destId="{8EE6D4DA-5C1D-4FCC-B55D-CFC47ADCBB0D}" srcOrd="0" destOrd="0" presId="urn:microsoft.com/office/officeart/2005/8/layout/hierarchy1"/>
    <dgm:cxn modelId="{88AEC140-FAC9-4E11-976A-8D1E2DD4139A}" type="presParOf" srcId="{D0977A6A-EA21-4933-B155-6B9C94087E89}" destId="{6024C7A8-7E70-48C0-B33F-74AD9DA8AACA}" srcOrd="1" destOrd="0" presId="urn:microsoft.com/office/officeart/2005/8/layout/hierarchy1"/>
    <dgm:cxn modelId="{B98D2EA9-58E5-406F-A82C-104C90BCACAF}" type="presParOf" srcId="{EC206943-35CA-4A4B-8184-BF9A58F84A49}" destId="{63679B70-190C-47D7-9F7F-2A55B240F00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FC623-8DD0-457E-BBAA-9623CCA6F7E2}"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A21E5A1C-1E1F-4826-8700-AB0196731B68}">
      <dgm:prSet/>
      <dgm:spPr/>
      <dgm:t>
        <a:bodyPr/>
        <a:lstStyle/>
        <a:p>
          <a:pPr>
            <a:lnSpc>
              <a:spcPct val="100000"/>
            </a:lnSpc>
            <a:defRPr b="1"/>
          </a:pPr>
          <a:r>
            <a:rPr lang="en-US"/>
            <a:t>New definition  </a:t>
          </a:r>
        </a:p>
      </dgm:t>
    </dgm:pt>
    <dgm:pt modelId="{4882A875-DCF8-4414-8DC4-BB1DDB4A4C1B}" type="parTrans" cxnId="{78E2CBF2-88FD-4684-A02B-180D52F76962}">
      <dgm:prSet/>
      <dgm:spPr/>
      <dgm:t>
        <a:bodyPr/>
        <a:lstStyle/>
        <a:p>
          <a:endParaRPr lang="en-US"/>
        </a:p>
      </dgm:t>
    </dgm:pt>
    <dgm:pt modelId="{1D0544BE-7B39-44F3-81A0-5D78A0F1CF2B}" type="sibTrans" cxnId="{78E2CBF2-88FD-4684-A02B-180D52F76962}">
      <dgm:prSet/>
      <dgm:spPr/>
      <dgm:t>
        <a:bodyPr/>
        <a:lstStyle/>
        <a:p>
          <a:endParaRPr lang="en-US"/>
        </a:p>
      </dgm:t>
    </dgm:pt>
    <dgm:pt modelId="{81E990D0-56BB-4CCD-BA7B-FD6691CA2B9C}">
      <dgm:prSet/>
      <dgm:spPr/>
      <dgm:t>
        <a:bodyPr/>
        <a:lstStyle/>
        <a:p>
          <a:pPr>
            <a:lnSpc>
              <a:spcPct val="100000"/>
            </a:lnSpc>
          </a:pPr>
          <a:r>
            <a:rPr lang="en-US" b="1"/>
            <a:t>Quid pro quo by a school's employee</a:t>
          </a:r>
        </a:p>
      </dgm:t>
    </dgm:pt>
    <dgm:pt modelId="{9B3C584C-A6B7-4B25-9E55-4C7EFDCCBD29}" type="parTrans" cxnId="{2BC71C6F-57C6-4F4E-9F54-B54788FA7B27}">
      <dgm:prSet/>
      <dgm:spPr/>
      <dgm:t>
        <a:bodyPr/>
        <a:lstStyle/>
        <a:p>
          <a:endParaRPr lang="en-US"/>
        </a:p>
      </dgm:t>
    </dgm:pt>
    <dgm:pt modelId="{CFCCA182-406A-43A5-934D-71B5988716A2}" type="sibTrans" cxnId="{2BC71C6F-57C6-4F4E-9F54-B54788FA7B27}">
      <dgm:prSet/>
      <dgm:spPr/>
      <dgm:t>
        <a:bodyPr/>
        <a:lstStyle/>
        <a:p>
          <a:endParaRPr lang="en-US"/>
        </a:p>
      </dgm:t>
    </dgm:pt>
    <dgm:pt modelId="{91BA49F5-364D-483A-A07A-62EB9A6BDF2E}">
      <dgm:prSet/>
      <dgm:spPr/>
      <dgm:t>
        <a:bodyPr/>
        <a:lstStyle/>
        <a:p>
          <a:pPr>
            <a:lnSpc>
              <a:spcPct val="100000"/>
            </a:lnSpc>
          </a:pPr>
          <a:r>
            <a:rPr lang="en-US" b="1">
              <a:latin typeface="Garamond" panose="02020404030301010803"/>
            </a:rPr>
            <a:t>Unwelcome</a:t>
          </a:r>
          <a:r>
            <a:rPr lang="en-US" b="1"/>
            <a:t> conduct that a reasonable person would find so severe, pervasive, and objectively offensive that it denies a person equal educational access</a:t>
          </a:r>
        </a:p>
      </dgm:t>
    </dgm:pt>
    <dgm:pt modelId="{DD9E706E-67AE-4158-8785-2D723E802FEA}" type="parTrans" cxnId="{B7CACD0B-C0AE-4FF2-A0F4-26580C0514E8}">
      <dgm:prSet/>
      <dgm:spPr/>
      <dgm:t>
        <a:bodyPr/>
        <a:lstStyle/>
        <a:p>
          <a:endParaRPr lang="en-US"/>
        </a:p>
      </dgm:t>
    </dgm:pt>
    <dgm:pt modelId="{D08778E5-1FF7-4422-935E-0643510F6CE9}" type="sibTrans" cxnId="{B7CACD0B-C0AE-4FF2-A0F4-26580C0514E8}">
      <dgm:prSet/>
      <dgm:spPr/>
      <dgm:t>
        <a:bodyPr/>
        <a:lstStyle/>
        <a:p>
          <a:endParaRPr lang="en-US"/>
        </a:p>
      </dgm:t>
    </dgm:pt>
    <dgm:pt modelId="{875D0365-CAFA-4A62-94DF-29CE877EC270}">
      <dgm:prSet/>
      <dgm:spPr/>
      <dgm:t>
        <a:bodyPr/>
        <a:lstStyle/>
        <a:p>
          <a:pPr>
            <a:lnSpc>
              <a:spcPct val="100000"/>
            </a:lnSpc>
          </a:pPr>
          <a:r>
            <a:rPr lang="en-US" b="1"/>
            <a:t>Any instance of sexual assault (as defined by the Clery Act), dating violence, domestic violence, or stalking as defined in the Violence Against Women Act (VAWA)</a:t>
          </a:r>
        </a:p>
      </dgm:t>
    </dgm:pt>
    <dgm:pt modelId="{10D6E1C6-3D8F-4A87-8336-2C9A6397E297}" type="parTrans" cxnId="{AE6296A4-8E0B-4843-8CF4-58C094CE39C8}">
      <dgm:prSet/>
      <dgm:spPr/>
      <dgm:t>
        <a:bodyPr/>
        <a:lstStyle/>
        <a:p>
          <a:endParaRPr lang="en-US"/>
        </a:p>
      </dgm:t>
    </dgm:pt>
    <dgm:pt modelId="{54B542B4-B434-49A7-8A44-8E3080438A65}" type="sibTrans" cxnId="{AE6296A4-8E0B-4843-8CF4-58C094CE39C8}">
      <dgm:prSet/>
      <dgm:spPr/>
      <dgm:t>
        <a:bodyPr/>
        <a:lstStyle/>
        <a:p>
          <a:endParaRPr lang="en-US"/>
        </a:p>
      </dgm:t>
    </dgm:pt>
    <dgm:pt modelId="{FDC4F53A-FC46-482C-B1C3-4625494FC4B2}">
      <dgm:prSet/>
      <dgm:spPr/>
      <dgm:t>
        <a:bodyPr/>
        <a:lstStyle/>
        <a:p>
          <a:pPr>
            <a:lnSpc>
              <a:spcPct val="100000"/>
            </a:lnSpc>
            <a:defRPr b="1"/>
          </a:pPr>
          <a:r>
            <a:rPr lang="en-US"/>
            <a:t>Occurring in a school's "education program or activity"</a:t>
          </a:r>
        </a:p>
      </dgm:t>
    </dgm:pt>
    <dgm:pt modelId="{AE9A4354-A53B-40F6-9DC0-BBAE8D972B41}" type="parTrans" cxnId="{941C6A21-6734-46F0-B839-7ACEE2A1C550}">
      <dgm:prSet/>
      <dgm:spPr/>
      <dgm:t>
        <a:bodyPr/>
        <a:lstStyle/>
        <a:p>
          <a:endParaRPr lang="en-US"/>
        </a:p>
      </dgm:t>
    </dgm:pt>
    <dgm:pt modelId="{D54A1D41-DB4F-4DAE-B9AE-8D00A2D75C28}" type="sibTrans" cxnId="{941C6A21-6734-46F0-B839-7ACEE2A1C550}">
      <dgm:prSet/>
      <dgm:spPr/>
      <dgm:t>
        <a:bodyPr/>
        <a:lstStyle/>
        <a:p>
          <a:endParaRPr lang="en-US"/>
        </a:p>
      </dgm:t>
    </dgm:pt>
    <dgm:pt modelId="{DE9139AF-963D-4BCB-8078-B8CC9BCDDBEC}">
      <dgm:prSet/>
      <dgm:spPr/>
      <dgm:t>
        <a:bodyPr/>
        <a:lstStyle/>
        <a:p>
          <a:pPr>
            <a:lnSpc>
              <a:spcPct val="100000"/>
            </a:lnSpc>
            <a:defRPr b="1"/>
          </a:pPr>
          <a:r>
            <a:rPr lang="en-US"/>
            <a:t>In the United States</a:t>
          </a:r>
        </a:p>
      </dgm:t>
    </dgm:pt>
    <dgm:pt modelId="{59BCD907-9494-4D0D-B7E3-74B1374507D4}" type="parTrans" cxnId="{47816E98-1C89-46D6-925D-1BFB4307788C}">
      <dgm:prSet/>
      <dgm:spPr/>
      <dgm:t>
        <a:bodyPr/>
        <a:lstStyle/>
        <a:p>
          <a:endParaRPr lang="en-US"/>
        </a:p>
      </dgm:t>
    </dgm:pt>
    <dgm:pt modelId="{C449E4BC-4A96-4F4B-92E5-DC1F606EB905}" type="sibTrans" cxnId="{47816E98-1C89-46D6-925D-1BFB4307788C}">
      <dgm:prSet/>
      <dgm:spPr/>
      <dgm:t>
        <a:bodyPr/>
        <a:lstStyle/>
        <a:p>
          <a:endParaRPr lang="en-US"/>
        </a:p>
      </dgm:t>
    </dgm:pt>
    <dgm:pt modelId="{34AB6306-CC9A-4F8A-B80F-52C054B18319}" type="pres">
      <dgm:prSet presAssocID="{8C8FC623-8DD0-457E-BBAA-9623CCA6F7E2}" presName="linear" presStyleCnt="0">
        <dgm:presLayoutVars>
          <dgm:dir/>
          <dgm:animLvl val="lvl"/>
          <dgm:resizeHandles val="exact"/>
        </dgm:presLayoutVars>
      </dgm:prSet>
      <dgm:spPr/>
    </dgm:pt>
    <dgm:pt modelId="{E22D7F1F-75B9-41CD-AF24-81C5A87D945B}" type="pres">
      <dgm:prSet presAssocID="{A21E5A1C-1E1F-4826-8700-AB0196731B68}" presName="parentLin" presStyleCnt="0"/>
      <dgm:spPr/>
    </dgm:pt>
    <dgm:pt modelId="{61CDF357-8DCA-4A92-BED3-3F8F7F9C0494}" type="pres">
      <dgm:prSet presAssocID="{A21E5A1C-1E1F-4826-8700-AB0196731B68}" presName="parentLeftMargin" presStyleLbl="node1" presStyleIdx="0" presStyleCnt="3"/>
      <dgm:spPr/>
    </dgm:pt>
    <dgm:pt modelId="{DBC88B1E-A3F3-44C3-AB27-812CEE0E7805}" type="pres">
      <dgm:prSet presAssocID="{A21E5A1C-1E1F-4826-8700-AB0196731B68}" presName="parentText" presStyleLbl="node1" presStyleIdx="0" presStyleCnt="3">
        <dgm:presLayoutVars>
          <dgm:chMax val="0"/>
          <dgm:bulletEnabled val="1"/>
        </dgm:presLayoutVars>
      </dgm:prSet>
      <dgm:spPr/>
    </dgm:pt>
    <dgm:pt modelId="{6D10A507-2CD5-4636-9849-4F6BFBDD4351}" type="pres">
      <dgm:prSet presAssocID="{A21E5A1C-1E1F-4826-8700-AB0196731B68}" presName="negativeSpace" presStyleCnt="0"/>
      <dgm:spPr/>
    </dgm:pt>
    <dgm:pt modelId="{456D2A89-0D4C-47E6-87A1-F527E357EA4F}" type="pres">
      <dgm:prSet presAssocID="{A21E5A1C-1E1F-4826-8700-AB0196731B68}" presName="childText" presStyleLbl="conFgAcc1" presStyleIdx="0" presStyleCnt="3">
        <dgm:presLayoutVars>
          <dgm:bulletEnabled val="1"/>
        </dgm:presLayoutVars>
      </dgm:prSet>
      <dgm:spPr/>
    </dgm:pt>
    <dgm:pt modelId="{44BFF242-D512-4372-B3B4-717078717473}" type="pres">
      <dgm:prSet presAssocID="{1D0544BE-7B39-44F3-81A0-5D78A0F1CF2B}" presName="spaceBetweenRectangles" presStyleCnt="0"/>
      <dgm:spPr/>
    </dgm:pt>
    <dgm:pt modelId="{D2BD90F6-9B3B-4635-9652-A5970FCCB4C5}" type="pres">
      <dgm:prSet presAssocID="{FDC4F53A-FC46-482C-B1C3-4625494FC4B2}" presName="parentLin" presStyleCnt="0"/>
      <dgm:spPr/>
    </dgm:pt>
    <dgm:pt modelId="{3ACF6460-65D5-4FEA-93C1-031B97BC6F1F}" type="pres">
      <dgm:prSet presAssocID="{FDC4F53A-FC46-482C-B1C3-4625494FC4B2}" presName="parentLeftMargin" presStyleLbl="node1" presStyleIdx="0" presStyleCnt="3"/>
      <dgm:spPr/>
    </dgm:pt>
    <dgm:pt modelId="{571E4221-FF45-4D8C-81D6-4E715219A2C2}" type="pres">
      <dgm:prSet presAssocID="{FDC4F53A-FC46-482C-B1C3-4625494FC4B2}" presName="parentText" presStyleLbl="node1" presStyleIdx="1" presStyleCnt="3">
        <dgm:presLayoutVars>
          <dgm:chMax val="0"/>
          <dgm:bulletEnabled val="1"/>
        </dgm:presLayoutVars>
      </dgm:prSet>
      <dgm:spPr/>
    </dgm:pt>
    <dgm:pt modelId="{0593A744-CD8D-4931-A02E-B8EC89227A9A}" type="pres">
      <dgm:prSet presAssocID="{FDC4F53A-FC46-482C-B1C3-4625494FC4B2}" presName="negativeSpace" presStyleCnt="0"/>
      <dgm:spPr/>
    </dgm:pt>
    <dgm:pt modelId="{2E47E742-308D-41B9-85E2-3007BF9DA82C}" type="pres">
      <dgm:prSet presAssocID="{FDC4F53A-FC46-482C-B1C3-4625494FC4B2}" presName="childText" presStyleLbl="conFgAcc1" presStyleIdx="1" presStyleCnt="3">
        <dgm:presLayoutVars>
          <dgm:bulletEnabled val="1"/>
        </dgm:presLayoutVars>
      </dgm:prSet>
      <dgm:spPr/>
    </dgm:pt>
    <dgm:pt modelId="{3D6D5DE6-B83A-4D4A-A27D-76D21486E554}" type="pres">
      <dgm:prSet presAssocID="{D54A1D41-DB4F-4DAE-B9AE-8D00A2D75C28}" presName="spaceBetweenRectangles" presStyleCnt="0"/>
      <dgm:spPr/>
    </dgm:pt>
    <dgm:pt modelId="{99B058D8-0A16-4A0C-9A62-ABFBFFC42616}" type="pres">
      <dgm:prSet presAssocID="{DE9139AF-963D-4BCB-8078-B8CC9BCDDBEC}" presName="parentLin" presStyleCnt="0"/>
      <dgm:spPr/>
    </dgm:pt>
    <dgm:pt modelId="{94AF10B7-0721-43F5-949A-8EA84AB4D438}" type="pres">
      <dgm:prSet presAssocID="{DE9139AF-963D-4BCB-8078-B8CC9BCDDBEC}" presName="parentLeftMargin" presStyleLbl="node1" presStyleIdx="1" presStyleCnt="3"/>
      <dgm:spPr/>
    </dgm:pt>
    <dgm:pt modelId="{32137682-9FD1-40B0-9D59-26663E27055C}" type="pres">
      <dgm:prSet presAssocID="{DE9139AF-963D-4BCB-8078-B8CC9BCDDBEC}" presName="parentText" presStyleLbl="node1" presStyleIdx="2" presStyleCnt="3">
        <dgm:presLayoutVars>
          <dgm:chMax val="0"/>
          <dgm:bulletEnabled val="1"/>
        </dgm:presLayoutVars>
      </dgm:prSet>
      <dgm:spPr/>
    </dgm:pt>
    <dgm:pt modelId="{18543B0B-A61C-4F94-A7C8-02B1A00CE7BF}" type="pres">
      <dgm:prSet presAssocID="{DE9139AF-963D-4BCB-8078-B8CC9BCDDBEC}" presName="negativeSpace" presStyleCnt="0"/>
      <dgm:spPr/>
    </dgm:pt>
    <dgm:pt modelId="{489E0F52-1A9B-42EC-A151-B85C8122248C}" type="pres">
      <dgm:prSet presAssocID="{DE9139AF-963D-4BCB-8078-B8CC9BCDDBEC}" presName="childText" presStyleLbl="conFgAcc1" presStyleIdx="2" presStyleCnt="3">
        <dgm:presLayoutVars>
          <dgm:bulletEnabled val="1"/>
        </dgm:presLayoutVars>
      </dgm:prSet>
      <dgm:spPr/>
    </dgm:pt>
  </dgm:ptLst>
  <dgm:cxnLst>
    <dgm:cxn modelId="{B7CACD0B-C0AE-4FF2-A0F4-26580C0514E8}" srcId="{A21E5A1C-1E1F-4826-8700-AB0196731B68}" destId="{91BA49F5-364D-483A-A07A-62EB9A6BDF2E}" srcOrd="1" destOrd="0" parTransId="{DD9E706E-67AE-4158-8785-2D723E802FEA}" sibTransId="{D08778E5-1FF7-4422-935E-0643510F6CE9}"/>
    <dgm:cxn modelId="{5C1B990E-80F5-468C-9521-9BFBD89A86E8}" type="presOf" srcId="{8C8FC623-8DD0-457E-BBAA-9623CCA6F7E2}" destId="{34AB6306-CC9A-4F8A-B80F-52C054B18319}" srcOrd="0" destOrd="0" presId="urn:microsoft.com/office/officeart/2005/8/layout/list1"/>
    <dgm:cxn modelId="{941C6A21-6734-46F0-B839-7ACEE2A1C550}" srcId="{8C8FC623-8DD0-457E-BBAA-9623CCA6F7E2}" destId="{FDC4F53A-FC46-482C-B1C3-4625494FC4B2}" srcOrd="1" destOrd="0" parTransId="{AE9A4354-A53B-40F6-9DC0-BBAE8D972B41}" sibTransId="{D54A1D41-DB4F-4DAE-B9AE-8D00A2D75C28}"/>
    <dgm:cxn modelId="{2BC71C6F-57C6-4F4E-9F54-B54788FA7B27}" srcId="{A21E5A1C-1E1F-4826-8700-AB0196731B68}" destId="{81E990D0-56BB-4CCD-BA7B-FD6691CA2B9C}" srcOrd="0" destOrd="0" parTransId="{9B3C584C-A6B7-4B25-9E55-4C7EFDCCBD29}" sibTransId="{CFCCA182-406A-43A5-934D-71B5988716A2}"/>
    <dgm:cxn modelId="{854A6871-D3C1-4231-819D-CDC0F0F26C1C}" type="presOf" srcId="{DE9139AF-963D-4BCB-8078-B8CC9BCDDBEC}" destId="{94AF10B7-0721-43F5-949A-8EA84AB4D438}" srcOrd="0" destOrd="0" presId="urn:microsoft.com/office/officeart/2005/8/layout/list1"/>
    <dgm:cxn modelId="{49D4B775-6BDD-40F6-B8E8-C217EA6952B2}" type="presOf" srcId="{A21E5A1C-1E1F-4826-8700-AB0196731B68}" destId="{61CDF357-8DCA-4A92-BED3-3F8F7F9C0494}" srcOrd="0" destOrd="0" presId="urn:microsoft.com/office/officeart/2005/8/layout/list1"/>
    <dgm:cxn modelId="{46886C76-B84F-4E5D-B024-67FDD3C64CB5}" type="presOf" srcId="{875D0365-CAFA-4A62-94DF-29CE877EC270}" destId="{456D2A89-0D4C-47E6-87A1-F527E357EA4F}" srcOrd="0" destOrd="2" presId="urn:microsoft.com/office/officeart/2005/8/layout/list1"/>
    <dgm:cxn modelId="{D540E991-7096-448E-A9FC-C60C261B610C}" type="presOf" srcId="{A21E5A1C-1E1F-4826-8700-AB0196731B68}" destId="{DBC88B1E-A3F3-44C3-AB27-812CEE0E7805}" srcOrd="1" destOrd="0" presId="urn:microsoft.com/office/officeart/2005/8/layout/list1"/>
    <dgm:cxn modelId="{2BC16092-CC90-4855-9DF8-320CA4B7EC72}" type="presOf" srcId="{81E990D0-56BB-4CCD-BA7B-FD6691CA2B9C}" destId="{456D2A89-0D4C-47E6-87A1-F527E357EA4F}" srcOrd="0" destOrd="0" presId="urn:microsoft.com/office/officeart/2005/8/layout/list1"/>
    <dgm:cxn modelId="{47816E98-1C89-46D6-925D-1BFB4307788C}" srcId="{8C8FC623-8DD0-457E-BBAA-9623CCA6F7E2}" destId="{DE9139AF-963D-4BCB-8078-B8CC9BCDDBEC}" srcOrd="2" destOrd="0" parTransId="{59BCD907-9494-4D0D-B7E3-74B1374507D4}" sibTransId="{C449E4BC-4A96-4F4B-92E5-DC1F606EB905}"/>
    <dgm:cxn modelId="{730BC19A-594B-49FF-830B-A9DBB370F50E}" type="presOf" srcId="{FDC4F53A-FC46-482C-B1C3-4625494FC4B2}" destId="{3ACF6460-65D5-4FEA-93C1-031B97BC6F1F}" srcOrd="0" destOrd="0" presId="urn:microsoft.com/office/officeart/2005/8/layout/list1"/>
    <dgm:cxn modelId="{AE6296A4-8E0B-4843-8CF4-58C094CE39C8}" srcId="{A21E5A1C-1E1F-4826-8700-AB0196731B68}" destId="{875D0365-CAFA-4A62-94DF-29CE877EC270}" srcOrd="2" destOrd="0" parTransId="{10D6E1C6-3D8F-4A87-8336-2C9A6397E297}" sibTransId="{54B542B4-B434-49A7-8A44-8E3080438A65}"/>
    <dgm:cxn modelId="{99241DA8-EE17-4BFD-93AC-81A0481F32A2}" type="presOf" srcId="{91BA49F5-364D-483A-A07A-62EB9A6BDF2E}" destId="{456D2A89-0D4C-47E6-87A1-F527E357EA4F}" srcOrd="0" destOrd="1" presId="urn:microsoft.com/office/officeart/2005/8/layout/list1"/>
    <dgm:cxn modelId="{F19283F1-77B4-4D83-B5F6-BED22814F0DA}" type="presOf" srcId="{DE9139AF-963D-4BCB-8078-B8CC9BCDDBEC}" destId="{32137682-9FD1-40B0-9D59-26663E27055C}" srcOrd="1" destOrd="0" presId="urn:microsoft.com/office/officeart/2005/8/layout/list1"/>
    <dgm:cxn modelId="{78E2CBF2-88FD-4684-A02B-180D52F76962}" srcId="{8C8FC623-8DD0-457E-BBAA-9623CCA6F7E2}" destId="{A21E5A1C-1E1F-4826-8700-AB0196731B68}" srcOrd="0" destOrd="0" parTransId="{4882A875-DCF8-4414-8DC4-BB1DDB4A4C1B}" sibTransId="{1D0544BE-7B39-44F3-81A0-5D78A0F1CF2B}"/>
    <dgm:cxn modelId="{A7E67DF5-4C9F-4E93-BD0E-C5703027B8A8}" type="presOf" srcId="{FDC4F53A-FC46-482C-B1C3-4625494FC4B2}" destId="{571E4221-FF45-4D8C-81D6-4E715219A2C2}" srcOrd="1" destOrd="0" presId="urn:microsoft.com/office/officeart/2005/8/layout/list1"/>
    <dgm:cxn modelId="{6139CCC7-1C90-4A99-BD1A-C839DB5DAB28}" type="presParOf" srcId="{34AB6306-CC9A-4F8A-B80F-52C054B18319}" destId="{E22D7F1F-75B9-41CD-AF24-81C5A87D945B}" srcOrd="0" destOrd="0" presId="urn:microsoft.com/office/officeart/2005/8/layout/list1"/>
    <dgm:cxn modelId="{E8C17CFD-44C8-49C3-A3E8-4377C600B393}" type="presParOf" srcId="{E22D7F1F-75B9-41CD-AF24-81C5A87D945B}" destId="{61CDF357-8DCA-4A92-BED3-3F8F7F9C0494}" srcOrd="0" destOrd="0" presId="urn:microsoft.com/office/officeart/2005/8/layout/list1"/>
    <dgm:cxn modelId="{CF8364C8-2223-4322-B6F5-5918E2869CC6}" type="presParOf" srcId="{E22D7F1F-75B9-41CD-AF24-81C5A87D945B}" destId="{DBC88B1E-A3F3-44C3-AB27-812CEE0E7805}" srcOrd="1" destOrd="0" presId="urn:microsoft.com/office/officeart/2005/8/layout/list1"/>
    <dgm:cxn modelId="{587D1A71-0593-4A2C-A219-82FA6DE2CA8E}" type="presParOf" srcId="{34AB6306-CC9A-4F8A-B80F-52C054B18319}" destId="{6D10A507-2CD5-4636-9849-4F6BFBDD4351}" srcOrd="1" destOrd="0" presId="urn:microsoft.com/office/officeart/2005/8/layout/list1"/>
    <dgm:cxn modelId="{BBF34CF2-61CF-4343-871A-A3BD4B6FBE35}" type="presParOf" srcId="{34AB6306-CC9A-4F8A-B80F-52C054B18319}" destId="{456D2A89-0D4C-47E6-87A1-F527E357EA4F}" srcOrd="2" destOrd="0" presId="urn:microsoft.com/office/officeart/2005/8/layout/list1"/>
    <dgm:cxn modelId="{95237EBF-C744-46B0-925F-CE462C482F6F}" type="presParOf" srcId="{34AB6306-CC9A-4F8A-B80F-52C054B18319}" destId="{44BFF242-D512-4372-B3B4-717078717473}" srcOrd="3" destOrd="0" presId="urn:microsoft.com/office/officeart/2005/8/layout/list1"/>
    <dgm:cxn modelId="{228BF81D-10DF-43D2-9818-D403CD842B94}" type="presParOf" srcId="{34AB6306-CC9A-4F8A-B80F-52C054B18319}" destId="{D2BD90F6-9B3B-4635-9652-A5970FCCB4C5}" srcOrd="4" destOrd="0" presId="urn:microsoft.com/office/officeart/2005/8/layout/list1"/>
    <dgm:cxn modelId="{BD61D632-0B07-4432-BC48-052EA6951785}" type="presParOf" srcId="{D2BD90F6-9B3B-4635-9652-A5970FCCB4C5}" destId="{3ACF6460-65D5-4FEA-93C1-031B97BC6F1F}" srcOrd="0" destOrd="0" presId="urn:microsoft.com/office/officeart/2005/8/layout/list1"/>
    <dgm:cxn modelId="{8C3F6BAA-B0E9-4AEB-9897-19A2A65DCB2E}" type="presParOf" srcId="{D2BD90F6-9B3B-4635-9652-A5970FCCB4C5}" destId="{571E4221-FF45-4D8C-81D6-4E715219A2C2}" srcOrd="1" destOrd="0" presId="urn:microsoft.com/office/officeart/2005/8/layout/list1"/>
    <dgm:cxn modelId="{89B3C6C0-B048-4F48-8902-3F09AD26005A}" type="presParOf" srcId="{34AB6306-CC9A-4F8A-B80F-52C054B18319}" destId="{0593A744-CD8D-4931-A02E-B8EC89227A9A}" srcOrd="5" destOrd="0" presId="urn:microsoft.com/office/officeart/2005/8/layout/list1"/>
    <dgm:cxn modelId="{61F5ECC7-3E76-4F20-9D15-224CF0077F9F}" type="presParOf" srcId="{34AB6306-CC9A-4F8A-B80F-52C054B18319}" destId="{2E47E742-308D-41B9-85E2-3007BF9DA82C}" srcOrd="6" destOrd="0" presId="urn:microsoft.com/office/officeart/2005/8/layout/list1"/>
    <dgm:cxn modelId="{760ECF9F-E2CA-4CE7-AE6A-302296165B3D}" type="presParOf" srcId="{34AB6306-CC9A-4F8A-B80F-52C054B18319}" destId="{3D6D5DE6-B83A-4D4A-A27D-76D21486E554}" srcOrd="7" destOrd="0" presId="urn:microsoft.com/office/officeart/2005/8/layout/list1"/>
    <dgm:cxn modelId="{F40F4DCE-067F-4AD4-9817-AF2277E552F6}" type="presParOf" srcId="{34AB6306-CC9A-4F8A-B80F-52C054B18319}" destId="{99B058D8-0A16-4A0C-9A62-ABFBFFC42616}" srcOrd="8" destOrd="0" presId="urn:microsoft.com/office/officeart/2005/8/layout/list1"/>
    <dgm:cxn modelId="{ED361297-E25E-4042-BC12-71C5255FCC23}" type="presParOf" srcId="{99B058D8-0A16-4A0C-9A62-ABFBFFC42616}" destId="{94AF10B7-0721-43F5-949A-8EA84AB4D438}" srcOrd="0" destOrd="0" presId="urn:microsoft.com/office/officeart/2005/8/layout/list1"/>
    <dgm:cxn modelId="{3CB35E4F-8A24-4B28-9B06-6D9DCD5DE680}" type="presParOf" srcId="{99B058D8-0A16-4A0C-9A62-ABFBFFC42616}" destId="{32137682-9FD1-40B0-9D59-26663E27055C}" srcOrd="1" destOrd="0" presId="urn:microsoft.com/office/officeart/2005/8/layout/list1"/>
    <dgm:cxn modelId="{003449A3-9C24-4AE3-8E89-E83240F98262}" type="presParOf" srcId="{34AB6306-CC9A-4F8A-B80F-52C054B18319}" destId="{18543B0B-A61C-4F94-A7C8-02B1A00CE7BF}" srcOrd="9" destOrd="0" presId="urn:microsoft.com/office/officeart/2005/8/layout/list1"/>
    <dgm:cxn modelId="{0DD0A310-1A7D-4358-8369-B9856286E43C}" type="presParOf" srcId="{34AB6306-CC9A-4F8A-B80F-52C054B18319}" destId="{489E0F52-1A9B-42EC-A151-B85C8122248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62E40-DC79-44A3-87EE-734E7EA9708D}" type="doc">
      <dgm:prSet loTypeId="urn:microsoft.com/office/officeart/2016/7/layout/LinearBlockProcessNumbered" loCatId="process" qsTypeId="urn:microsoft.com/office/officeart/2005/8/quickstyle/simple1" qsCatId="simple" csTypeId="urn:microsoft.com/office/officeart/2005/8/colors/accent2_2" csCatId="accent2"/>
      <dgm:spPr/>
      <dgm:t>
        <a:bodyPr/>
        <a:lstStyle/>
        <a:p>
          <a:endParaRPr lang="en-US"/>
        </a:p>
      </dgm:t>
    </dgm:pt>
    <dgm:pt modelId="{1D08C7ED-CD17-443F-91E1-29704F946C34}">
      <dgm:prSet/>
      <dgm:spPr/>
      <dgm:t>
        <a:bodyPr/>
        <a:lstStyle/>
        <a:p>
          <a:r>
            <a:rPr lang="en-US" b="1"/>
            <a:t>Deliberate Indifference Standard</a:t>
          </a:r>
          <a:endParaRPr lang="en-US" b="1" i="0" u="none" strike="noStrike" cap="none" baseline="0" noProof="0">
            <a:latin typeface="Garamond"/>
          </a:endParaRPr>
        </a:p>
      </dgm:t>
    </dgm:pt>
    <dgm:pt modelId="{0D78949A-5E07-42CA-806E-D44B3FF3CE00}" type="parTrans" cxnId="{29213DC1-F38B-42E7-ACAE-13734E69070C}">
      <dgm:prSet/>
      <dgm:spPr/>
      <dgm:t>
        <a:bodyPr/>
        <a:lstStyle/>
        <a:p>
          <a:endParaRPr lang="en-US"/>
        </a:p>
      </dgm:t>
    </dgm:pt>
    <dgm:pt modelId="{C38862E5-D182-42F3-864A-B8E2EAA9E0DE}" type="sibTrans" cxnId="{29213DC1-F38B-42E7-ACAE-13734E69070C}">
      <dgm:prSet phldrT="01" phldr="0"/>
      <dgm:spPr/>
      <dgm:t>
        <a:bodyPr/>
        <a:lstStyle/>
        <a:p>
          <a:r>
            <a:rPr lang="en-US"/>
            <a:t>01</a:t>
          </a:r>
        </a:p>
      </dgm:t>
    </dgm:pt>
    <dgm:pt modelId="{08F88907-8FEA-4374-B117-61E546AE33B0}">
      <dgm:prSet/>
      <dgm:spPr/>
      <dgm:t>
        <a:bodyPr/>
        <a:lstStyle/>
        <a:p>
          <a:r>
            <a:rPr lang="en-US" b="1"/>
            <a:t>Clear definitions</a:t>
          </a:r>
        </a:p>
      </dgm:t>
    </dgm:pt>
    <dgm:pt modelId="{55973B2F-8468-40AA-89A3-20863973924B}" type="parTrans" cxnId="{976067FC-FEDE-421C-BF68-68BB3633CA57}">
      <dgm:prSet/>
      <dgm:spPr/>
      <dgm:t>
        <a:bodyPr/>
        <a:lstStyle/>
        <a:p>
          <a:endParaRPr lang="en-US"/>
        </a:p>
      </dgm:t>
    </dgm:pt>
    <dgm:pt modelId="{0CBF0B8C-F900-445A-8D8C-97EE433BA946}" type="sibTrans" cxnId="{976067FC-FEDE-421C-BF68-68BB3633CA57}">
      <dgm:prSet phldrT="02" phldr="0"/>
      <dgm:spPr/>
      <dgm:t>
        <a:bodyPr/>
        <a:lstStyle/>
        <a:p>
          <a:r>
            <a:rPr lang="en-US"/>
            <a:t>02</a:t>
          </a:r>
        </a:p>
      </dgm:t>
    </dgm:pt>
    <dgm:pt modelId="{172F8FE5-C8A4-44B3-821B-0A30F2220817}">
      <dgm:prSet/>
      <dgm:spPr/>
      <dgm:t>
        <a:bodyPr/>
        <a:lstStyle/>
        <a:p>
          <a:r>
            <a:rPr lang="en-US" b="1"/>
            <a:t>Complainant</a:t>
          </a:r>
        </a:p>
      </dgm:t>
    </dgm:pt>
    <dgm:pt modelId="{DA663C4D-1312-4494-8E99-6F98FB19DB9B}" type="parTrans" cxnId="{D7C7C2BD-EA91-4E55-98D5-5EACBDC4E8E6}">
      <dgm:prSet/>
      <dgm:spPr/>
      <dgm:t>
        <a:bodyPr/>
        <a:lstStyle/>
        <a:p>
          <a:endParaRPr lang="en-US"/>
        </a:p>
      </dgm:t>
    </dgm:pt>
    <dgm:pt modelId="{AD3DBCCF-B9A4-440C-9DF9-0CB4865DE3D5}" type="sibTrans" cxnId="{D7C7C2BD-EA91-4E55-98D5-5EACBDC4E8E6}">
      <dgm:prSet/>
      <dgm:spPr/>
      <dgm:t>
        <a:bodyPr/>
        <a:lstStyle/>
        <a:p>
          <a:endParaRPr lang="en-US"/>
        </a:p>
      </dgm:t>
    </dgm:pt>
    <dgm:pt modelId="{448A3F8B-E86A-489A-972B-A780289182B9}">
      <dgm:prSet/>
      <dgm:spPr/>
      <dgm:t>
        <a:bodyPr/>
        <a:lstStyle/>
        <a:p>
          <a:r>
            <a:rPr lang="en-US" b="1"/>
            <a:t>Respondent</a:t>
          </a:r>
        </a:p>
      </dgm:t>
    </dgm:pt>
    <dgm:pt modelId="{5BF38C57-4566-46CD-AFE1-B626416FD7FB}" type="parTrans" cxnId="{F67ADA13-3B95-481E-8021-D32B53F9BBD5}">
      <dgm:prSet/>
      <dgm:spPr/>
      <dgm:t>
        <a:bodyPr/>
        <a:lstStyle/>
        <a:p>
          <a:endParaRPr lang="en-US"/>
        </a:p>
      </dgm:t>
    </dgm:pt>
    <dgm:pt modelId="{648D2C73-216C-49AF-BDE7-4FF4A7E14B6F}" type="sibTrans" cxnId="{F67ADA13-3B95-481E-8021-D32B53F9BBD5}">
      <dgm:prSet/>
      <dgm:spPr/>
      <dgm:t>
        <a:bodyPr/>
        <a:lstStyle/>
        <a:p>
          <a:endParaRPr lang="en-US"/>
        </a:p>
      </dgm:t>
    </dgm:pt>
    <dgm:pt modelId="{130408FA-324D-4E95-9BE6-59202BBA37D0}">
      <dgm:prSet/>
      <dgm:spPr/>
      <dgm:t>
        <a:bodyPr/>
        <a:lstStyle/>
        <a:p>
          <a:r>
            <a:rPr lang="en-US" b="1"/>
            <a:t>Formal Complaint</a:t>
          </a:r>
        </a:p>
      </dgm:t>
    </dgm:pt>
    <dgm:pt modelId="{3B173611-1267-4CE0-8457-11616FC7C1D9}" type="parTrans" cxnId="{DEB8EA97-4ABA-4A86-A46B-4C95F3FE46CA}">
      <dgm:prSet/>
      <dgm:spPr/>
      <dgm:t>
        <a:bodyPr/>
        <a:lstStyle/>
        <a:p>
          <a:endParaRPr lang="en-US"/>
        </a:p>
      </dgm:t>
    </dgm:pt>
    <dgm:pt modelId="{038B2AC7-0064-4DE7-82A6-F875997BC2D1}" type="sibTrans" cxnId="{DEB8EA97-4ABA-4A86-A46B-4C95F3FE46CA}">
      <dgm:prSet/>
      <dgm:spPr/>
      <dgm:t>
        <a:bodyPr/>
        <a:lstStyle/>
        <a:p>
          <a:endParaRPr lang="en-US"/>
        </a:p>
      </dgm:t>
    </dgm:pt>
    <dgm:pt modelId="{A1381A0A-E5C6-4AD6-B3C0-FD4ACEE2D7DE}">
      <dgm:prSet/>
      <dgm:spPr/>
      <dgm:t>
        <a:bodyPr/>
        <a:lstStyle/>
        <a:p>
          <a:r>
            <a:rPr lang="en-US" b="1"/>
            <a:t>Supportive Measures</a:t>
          </a:r>
        </a:p>
      </dgm:t>
    </dgm:pt>
    <dgm:pt modelId="{E0FB2C66-B74E-47EC-9D46-F8CF1129B530}" type="parTrans" cxnId="{92898ED3-30CE-4066-9767-00E808D4F563}">
      <dgm:prSet/>
      <dgm:spPr/>
      <dgm:t>
        <a:bodyPr/>
        <a:lstStyle/>
        <a:p>
          <a:endParaRPr lang="en-US"/>
        </a:p>
      </dgm:t>
    </dgm:pt>
    <dgm:pt modelId="{622BD2D0-A983-45FB-9CF3-89E8B89ADB5D}" type="sibTrans" cxnId="{92898ED3-30CE-4066-9767-00E808D4F563}">
      <dgm:prSet/>
      <dgm:spPr/>
      <dgm:t>
        <a:bodyPr/>
        <a:lstStyle/>
        <a:p>
          <a:endParaRPr lang="en-US"/>
        </a:p>
      </dgm:t>
    </dgm:pt>
    <dgm:pt modelId="{C932217F-B5B5-4158-AF63-191AFEDCE0B0}">
      <dgm:prSet/>
      <dgm:spPr/>
      <dgm:t>
        <a:bodyPr/>
        <a:lstStyle/>
        <a:p>
          <a:r>
            <a:rPr lang="en-US" b="1"/>
            <a:t>School must investigate sexual </a:t>
          </a:r>
          <a:r>
            <a:rPr lang="en-US" b="1">
              <a:latin typeface="Garamond" panose="02020404030301010803"/>
            </a:rPr>
            <a:t>harassment</a:t>
          </a:r>
          <a:r>
            <a:rPr lang="en-US" b="1"/>
            <a:t> allegations in any formal complaint</a:t>
          </a:r>
        </a:p>
      </dgm:t>
    </dgm:pt>
    <dgm:pt modelId="{C1C2828E-ECD4-4450-92BA-0FB9A2DB8534}" type="parTrans" cxnId="{5ABDA354-29FB-4570-B58D-7B7156ED8DB9}">
      <dgm:prSet/>
      <dgm:spPr/>
      <dgm:t>
        <a:bodyPr/>
        <a:lstStyle/>
        <a:p>
          <a:endParaRPr lang="en-US"/>
        </a:p>
      </dgm:t>
    </dgm:pt>
    <dgm:pt modelId="{6B733000-54D2-4C6A-8B98-FFF0E8849BA7}" type="sibTrans" cxnId="{5ABDA354-29FB-4570-B58D-7B7156ED8DB9}">
      <dgm:prSet phldrT="03" phldr="0"/>
      <dgm:spPr/>
      <dgm:t>
        <a:bodyPr/>
        <a:lstStyle/>
        <a:p>
          <a:r>
            <a:rPr lang="en-US"/>
            <a:t>03</a:t>
          </a:r>
        </a:p>
      </dgm:t>
    </dgm:pt>
    <dgm:pt modelId="{43A8123C-FF4F-43BD-8F65-3FD0F9B19E4B}">
      <dgm:prSet/>
      <dgm:spPr/>
      <dgm:t>
        <a:bodyPr/>
        <a:lstStyle/>
        <a:p>
          <a:r>
            <a:rPr lang="en-US" b="1"/>
            <a:t>Formal complaint can be filed by a Complainant or signed by a Title IX Coordinator</a:t>
          </a:r>
        </a:p>
      </dgm:t>
    </dgm:pt>
    <dgm:pt modelId="{5D21F930-057D-40A3-9B8D-353A77981D92}" type="parTrans" cxnId="{00975FC2-A83F-4E81-BD92-C127108036FD}">
      <dgm:prSet/>
      <dgm:spPr/>
      <dgm:t>
        <a:bodyPr/>
        <a:lstStyle/>
        <a:p>
          <a:endParaRPr lang="en-US"/>
        </a:p>
      </dgm:t>
    </dgm:pt>
    <dgm:pt modelId="{2D4A5ED3-73A9-459E-9B61-19D52E842F9F}" type="sibTrans" cxnId="{00975FC2-A83F-4E81-BD92-C127108036FD}">
      <dgm:prSet phldrT="04" phldr="0"/>
      <dgm:spPr/>
      <dgm:t>
        <a:bodyPr/>
        <a:lstStyle/>
        <a:p>
          <a:r>
            <a:rPr lang="en-US"/>
            <a:t>04</a:t>
          </a:r>
        </a:p>
      </dgm:t>
    </dgm:pt>
    <dgm:pt modelId="{B9CA7F19-1F93-4C57-82D1-4352D2BBEE7D}">
      <dgm:prSet/>
      <dgm:spPr/>
      <dgm:t>
        <a:bodyPr/>
        <a:lstStyle/>
        <a:p>
          <a:pPr rtl="0"/>
          <a:r>
            <a:rPr lang="en-US" b="1"/>
            <a:t>School must follow grievance process before imposition of any disciplinary sanctions</a:t>
          </a:r>
          <a:r>
            <a:rPr lang="en-US" b="1">
              <a:latin typeface="Garamond" panose="02020404030301010803"/>
            </a:rPr>
            <a:t> </a:t>
          </a:r>
          <a:endParaRPr lang="en-US" b="1"/>
        </a:p>
      </dgm:t>
    </dgm:pt>
    <dgm:pt modelId="{FB1D0C88-8B5D-49D2-BD8C-1D40578E8C02}" type="parTrans" cxnId="{05FD5948-8C28-454C-B89E-9ED85240546E}">
      <dgm:prSet/>
      <dgm:spPr/>
      <dgm:t>
        <a:bodyPr/>
        <a:lstStyle/>
        <a:p>
          <a:endParaRPr lang="en-US"/>
        </a:p>
      </dgm:t>
    </dgm:pt>
    <dgm:pt modelId="{FFEC0D7B-5BA7-4A5D-819F-4B46161195CC}" type="sibTrans" cxnId="{05FD5948-8C28-454C-B89E-9ED85240546E}">
      <dgm:prSet phldrT="05" phldr="0"/>
      <dgm:spPr/>
      <dgm:t>
        <a:bodyPr/>
        <a:lstStyle/>
        <a:p>
          <a:r>
            <a:rPr lang="en-US"/>
            <a:t>05</a:t>
          </a:r>
        </a:p>
      </dgm:t>
    </dgm:pt>
    <dgm:pt modelId="{9DEFBD0F-1058-4059-BCBF-BF5F190A59FF}" type="pres">
      <dgm:prSet presAssocID="{DC062E40-DC79-44A3-87EE-734E7EA9708D}" presName="Name0" presStyleCnt="0">
        <dgm:presLayoutVars>
          <dgm:animLvl val="lvl"/>
          <dgm:resizeHandles val="exact"/>
        </dgm:presLayoutVars>
      </dgm:prSet>
      <dgm:spPr/>
    </dgm:pt>
    <dgm:pt modelId="{8E42D48D-C405-46DD-A6B1-88F15F2E8617}" type="pres">
      <dgm:prSet presAssocID="{1D08C7ED-CD17-443F-91E1-29704F946C34}" presName="compositeNode" presStyleCnt="0">
        <dgm:presLayoutVars>
          <dgm:bulletEnabled val="1"/>
        </dgm:presLayoutVars>
      </dgm:prSet>
      <dgm:spPr/>
    </dgm:pt>
    <dgm:pt modelId="{CF8A7D51-2E4F-4E4A-A092-176E429B4E5E}" type="pres">
      <dgm:prSet presAssocID="{1D08C7ED-CD17-443F-91E1-29704F946C34}" presName="bgRect" presStyleLbl="alignNode1" presStyleIdx="0" presStyleCnt="5"/>
      <dgm:spPr/>
    </dgm:pt>
    <dgm:pt modelId="{8AA022F5-B2CD-4E5E-8D20-B7EF059E850A}" type="pres">
      <dgm:prSet presAssocID="{C38862E5-D182-42F3-864A-B8E2EAA9E0DE}" presName="sibTransNodeRect" presStyleLbl="alignNode1" presStyleIdx="0" presStyleCnt="5">
        <dgm:presLayoutVars>
          <dgm:chMax val="0"/>
          <dgm:bulletEnabled val="1"/>
        </dgm:presLayoutVars>
      </dgm:prSet>
      <dgm:spPr/>
    </dgm:pt>
    <dgm:pt modelId="{EA81F8E4-848C-4769-A03A-4CE77567FCC3}" type="pres">
      <dgm:prSet presAssocID="{1D08C7ED-CD17-443F-91E1-29704F946C34}" presName="nodeRect" presStyleLbl="alignNode1" presStyleIdx="0" presStyleCnt="5">
        <dgm:presLayoutVars>
          <dgm:bulletEnabled val="1"/>
        </dgm:presLayoutVars>
      </dgm:prSet>
      <dgm:spPr/>
    </dgm:pt>
    <dgm:pt modelId="{ABA0811B-A7D7-4AFF-A977-A36DAF0D95CA}" type="pres">
      <dgm:prSet presAssocID="{C38862E5-D182-42F3-864A-B8E2EAA9E0DE}" presName="sibTrans" presStyleCnt="0"/>
      <dgm:spPr/>
    </dgm:pt>
    <dgm:pt modelId="{7699ABF7-D33A-4B74-882E-E0617403B21C}" type="pres">
      <dgm:prSet presAssocID="{08F88907-8FEA-4374-B117-61E546AE33B0}" presName="compositeNode" presStyleCnt="0">
        <dgm:presLayoutVars>
          <dgm:bulletEnabled val="1"/>
        </dgm:presLayoutVars>
      </dgm:prSet>
      <dgm:spPr/>
    </dgm:pt>
    <dgm:pt modelId="{C299EA83-CFE0-4F70-B50A-28D7FC4CDAAE}" type="pres">
      <dgm:prSet presAssocID="{08F88907-8FEA-4374-B117-61E546AE33B0}" presName="bgRect" presStyleLbl="alignNode1" presStyleIdx="1" presStyleCnt="5"/>
      <dgm:spPr/>
    </dgm:pt>
    <dgm:pt modelId="{D36E0120-66D9-453C-8757-71456C7BAB88}" type="pres">
      <dgm:prSet presAssocID="{0CBF0B8C-F900-445A-8D8C-97EE433BA946}" presName="sibTransNodeRect" presStyleLbl="alignNode1" presStyleIdx="1" presStyleCnt="5">
        <dgm:presLayoutVars>
          <dgm:chMax val="0"/>
          <dgm:bulletEnabled val="1"/>
        </dgm:presLayoutVars>
      </dgm:prSet>
      <dgm:spPr/>
    </dgm:pt>
    <dgm:pt modelId="{87A87541-2048-4C11-B96E-57BCC5CF12F5}" type="pres">
      <dgm:prSet presAssocID="{08F88907-8FEA-4374-B117-61E546AE33B0}" presName="nodeRect" presStyleLbl="alignNode1" presStyleIdx="1" presStyleCnt="5">
        <dgm:presLayoutVars>
          <dgm:bulletEnabled val="1"/>
        </dgm:presLayoutVars>
      </dgm:prSet>
      <dgm:spPr/>
    </dgm:pt>
    <dgm:pt modelId="{5A30B366-DDBC-40D3-857A-BD8B1DC90F19}" type="pres">
      <dgm:prSet presAssocID="{0CBF0B8C-F900-445A-8D8C-97EE433BA946}" presName="sibTrans" presStyleCnt="0"/>
      <dgm:spPr/>
    </dgm:pt>
    <dgm:pt modelId="{D1B4ABF7-BBBA-4C0C-8922-ECDC709E8B8D}" type="pres">
      <dgm:prSet presAssocID="{C932217F-B5B5-4158-AF63-191AFEDCE0B0}" presName="compositeNode" presStyleCnt="0">
        <dgm:presLayoutVars>
          <dgm:bulletEnabled val="1"/>
        </dgm:presLayoutVars>
      </dgm:prSet>
      <dgm:spPr/>
    </dgm:pt>
    <dgm:pt modelId="{2CC6D762-BC81-4BFD-91D3-A1BDEA5B45C2}" type="pres">
      <dgm:prSet presAssocID="{C932217F-B5B5-4158-AF63-191AFEDCE0B0}" presName="bgRect" presStyleLbl="alignNode1" presStyleIdx="2" presStyleCnt="5"/>
      <dgm:spPr/>
    </dgm:pt>
    <dgm:pt modelId="{B4B66453-CB39-44BA-AC28-031498A1910A}" type="pres">
      <dgm:prSet presAssocID="{6B733000-54D2-4C6A-8B98-FFF0E8849BA7}" presName="sibTransNodeRect" presStyleLbl="alignNode1" presStyleIdx="2" presStyleCnt="5">
        <dgm:presLayoutVars>
          <dgm:chMax val="0"/>
          <dgm:bulletEnabled val="1"/>
        </dgm:presLayoutVars>
      </dgm:prSet>
      <dgm:spPr/>
    </dgm:pt>
    <dgm:pt modelId="{04CBA896-9905-4997-89ED-5E30277A10D3}" type="pres">
      <dgm:prSet presAssocID="{C932217F-B5B5-4158-AF63-191AFEDCE0B0}" presName="nodeRect" presStyleLbl="alignNode1" presStyleIdx="2" presStyleCnt="5">
        <dgm:presLayoutVars>
          <dgm:bulletEnabled val="1"/>
        </dgm:presLayoutVars>
      </dgm:prSet>
      <dgm:spPr/>
    </dgm:pt>
    <dgm:pt modelId="{36270FDA-FD85-4601-9D96-969D28CE8CE1}" type="pres">
      <dgm:prSet presAssocID="{6B733000-54D2-4C6A-8B98-FFF0E8849BA7}" presName="sibTrans" presStyleCnt="0"/>
      <dgm:spPr/>
    </dgm:pt>
    <dgm:pt modelId="{A08E95B8-93DB-4583-8BF9-CAD7EEE6070B}" type="pres">
      <dgm:prSet presAssocID="{43A8123C-FF4F-43BD-8F65-3FD0F9B19E4B}" presName="compositeNode" presStyleCnt="0">
        <dgm:presLayoutVars>
          <dgm:bulletEnabled val="1"/>
        </dgm:presLayoutVars>
      </dgm:prSet>
      <dgm:spPr/>
    </dgm:pt>
    <dgm:pt modelId="{86E2E8F8-1D10-4533-B87E-35194CCDA54F}" type="pres">
      <dgm:prSet presAssocID="{43A8123C-FF4F-43BD-8F65-3FD0F9B19E4B}" presName="bgRect" presStyleLbl="alignNode1" presStyleIdx="3" presStyleCnt="5"/>
      <dgm:spPr/>
    </dgm:pt>
    <dgm:pt modelId="{BF1A1D65-751C-4044-AD41-80C3DA2567EE}" type="pres">
      <dgm:prSet presAssocID="{2D4A5ED3-73A9-459E-9B61-19D52E842F9F}" presName="sibTransNodeRect" presStyleLbl="alignNode1" presStyleIdx="3" presStyleCnt="5">
        <dgm:presLayoutVars>
          <dgm:chMax val="0"/>
          <dgm:bulletEnabled val="1"/>
        </dgm:presLayoutVars>
      </dgm:prSet>
      <dgm:spPr/>
    </dgm:pt>
    <dgm:pt modelId="{F0BA190F-3634-4E38-916E-54F495CE49D5}" type="pres">
      <dgm:prSet presAssocID="{43A8123C-FF4F-43BD-8F65-3FD0F9B19E4B}" presName="nodeRect" presStyleLbl="alignNode1" presStyleIdx="3" presStyleCnt="5">
        <dgm:presLayoutVars>
          <dgm:bulletEnabled val="1"/>
        </dgm:presLayoutVars>
      </dgm:prSet>
      <dgm:spPr/>
    </dgm:pt>
    <dgm:pt modelId="{4D68A7DF-0555-449A-941D-36A7F135083E}" type="pres">
      <dgm:prSet presAssocID="{2D4A5ED3-73A9-459E-9B61-19D52E842F9F}" presName="sibTrans" presStyleCnt="0"/>
      <dgm:spPr/>
    </dgm:pt>
    <dgm:pt modelId="{77B84836-5E88-46D1-8179-7D4D58064313}" type="pres">
      <dgm:prSet presAssocID="{B9CA7F19-1F93-4C57-82D1-4352D2BBEE7D}" presName="compositeNode" presStyleCnt="0">
        <dgm:presLayoutVars>
          <dgm:bulletEnabled val="1"/>
        </dgm:presLayoutVars>
      </dgm:prSet>
      <dgm:spPr/>
    </dgm:pt>
    <dgm:pt modelId="{DEF983A5-869E-477A-A07F-0FB99C573208}" type="pres">
      <dgm:prSet presAssocID="{B9CA7F19-1F93-4C57-82D1-4352D2BBEE7D}" presName="bgRect" presStyleLbl="alignNode1" presStyleIdx="4" presStyleCnt="5"/>
      <dgm:spPr/>
    </dgm:pt>
    <dgm:pt modelId="{1C17A6A5-CF54-47C2-A0C3-DDCBF37BDE13}" type="pres">
      <dgm:prSet presAssocID="{FFEC0D7B-5BA7-4A5D-819F-4B46161195CC}" presName="sibTransNodeRect" presStyleLbl="alignNode1" presStyleIdx="4" presStyleCnt="5">
        <dgm:presLayoutVars>
          <dgm:chMax val="0"/>
          <dgm:bulletEnabled val="1"/>
        </dgm:presLayoutVars>
      </dgm:prSet>
      <dgm:spPr/>
    </dgm:pt>
    <dgm:pt modelId="{EC7D4969-8857-47D0-B0D3-0C70431EB024}" type="pres">
      <dgm:prSet presAssocID="{B9CA7F19-1F93-4C57-82D1-4352D2BBEE7D}" presName="nodeRect" presStyleLbl="alignNode1" presStyleIdx="4" presStyleCnt="5">
        <dgm:presLayoutVars>
          <dgm:bulletEnabled val="1"/>
        </dgm:presLayoutVars>
      </dgm:prSet>
      <dgm:spPr/>
    </dgm:pt>
  </dgm:ptLst>
  <dgm:cxnLst>
    <dgm:cxn modelId="{A23AEA02-96D6-4C56-8F9F-23E2BD9D5E5B}" type="presOf" srcId="{DC062E40-DC79-44A3-87EE-734E7EA9708D}" destId="{9DEFBD0F-1058-4059-BCBF-BF5F190A59FF}" srcOrd="0" destOrd="0" presId="urn:microsoft.com/office/officeart/2016/7/layout/LinearBlockProcessNumbered"/>
    <dgm:cxn modelId="{16D02E05-921D-479E-B309-53D8AE5B1F32}" type="presOf" srcId="{C932217F-B5B5-4158-AF63-191AFEDCE0B0}" destId="{04CBA896-9905-4997-89ED-5E30277A10D3}" srcOrd="1" destOrd="0" presId="urn:microsoft.com/office/officeart/2016/7/layout/LinearBlockProcessNumbered"/>
    <dgm:cxn modelId="{8D33F30D-F61B-472D-B017-4374B9DC27B4}" type="presOf" srcId="{B9CA7F19-1F93-4C57-82D1-4352D2BBEE7D}" destId="{DEF983A5-869E-477A-A07F-0FB99C573208}" srcOrd="0" destOrd="0" presId="urn:microsoft.com/office/officeart/2016/7/layout/LinearBlockProcessNumbered"/>
    <dgm:cxn modelId="{F67ADA13-3B95-481E-8021-D32B53F9BBD5}" srcId="{08F88907-8FEA-4374-B117-61E546AE33B0}" destId="{448A3F8B-E86A-489A-972B-A780289182B9}" srcOrd="1" destOrd="0" parTransId="{5BF38C57-4566-46CD-AFE1-B626416FD7FB}" sibTransId="{648D2C73-216C-49AF-BDE7-4FF4A7E14B6F}"/>
    <dgm:cxn modelId="{8F605F1B-9EAF-465E-966E-84859059AF4D}" type="presOf" srcId="{6B733000-54D2-4C6A-8B98-FFF0E8849BA7}" destId="{B4B66453-CB39-44BA-AC28-031498A1910A}" srcOrd="0" destOrd="0" presId="urn:microsoft.com/office/officeart/2016/7/layout/LinearBlockProcessNumbered"/>
    <dgm:cxn modelId="{3F902820-E961-42BA-BDF1-75AAB33033B7}" type="presOf" srcId="{1D08C7ED-CD17-443F-91E1-29704F946C34}" destId="{EA81F8E4-848C-4769-A03A-4CE77567FCC3}" srcOrd="1" destOrd="0" presId="urn:microsoft.com/office/officeart/2016/7/layout/LinearBlockProcessNumbered"/>
    <dgm:cxn modelId="{4E210646-A17B-40BC-953E-912E9C44E5EE}" type="presOf" srcId="{A1381A0A-E5C6-4AD6-B3C0-FD4ACEE2D7DE}" destId="{87A87541-2048-4C11-B96E-57BCC5CF12F5}" srcOrd="0" destOrd="4" presId="urn:microsoft.com/office/officeart/2016/7/layout/LinearBlockProcessNumbered"/>
    <dgm:cxn modelId="{05FD5948-8C28-454C-B89E-9ED85240546E}" srcId="{DC062E40-DC79-44A3-87EE-734E7EA9708D}" destId="{B9CA7F19-1F93-4C57-82D1-4352D2BBEE7D}" srcOrd="4" destOrd="0" parTransId="{FB1D0C88-8B5D-49D2-BD8C-1D40578E8C02}" sibTransId="{FFEC0D7B-5BA7-4A5D-819F-4B46161195CC}"/>
    <dgm:cxn modelId="{80DC504A-FC22-419E-A85F-93ACCD679DFA}" type="presOf" srcId="{C932217F-B5B5-4158-AF63-191AFEDCE0B0}" destId="{2CC6D762-BC81-4BFD-91D3-A1BDEA5B45C2}" srcOrd="0" destOrd="0" presId="urn:microsoft.com/office/officeart/2016/7/layout/LinearBlockProcessNumbered"/>
    <dgm:cxn modelId="{8039254E-B939-4168-B6DD-2673EB3A6695}" type="presOf" srcId="{B9CA7F19-1F93-4C57-82D1-4352D2BBEE7D}" destId="{EC7D4969-8857-47D0-B0D3-0C70431EB024}" srcOrd="1" destOrd="0" presId="urn:microsoft.com/office/officeart/2016/7/layout/LinearBlockProcessNumbered"/>
    <dgm:cxn modelId="{22170753-2F05-453F-B000-B12F6125BC25}" type="presOf" srcId="{FFEC0D7B-5BA7-4A5D-819F-4B46161195CC}" destId="{1C17A6A5-CF54-47C2-A0C3-DDCBF37BDE13}" srcOrd="0" destOrd="0" presId="urn:microsoft.com/office/officeart/2016/7/layout/LinearBlockProcessNumbered"/>
    <dgm:cxn modelId="{5ABDA354-29FB-4570-B58D-7B7156ED8DB9}" srcId="{DC062E40-DC79-44A3-87EE-734E7EA9708D}" destId="{C932217F-B5B5-4158-AF63-191AFEDCE0B0}" srcOrd="2" destOrd="0" parTransId="{C1C2828E-ECD4-4450-92BA-0FB9A2DB8534}" sibTransId="{6B733000-54D2-4C6A-8B98-FFF0E8849BA7}"/>
    <dgm:cxn modelId="{20D41969-D0FE-4580-A680-F19DD0A807E4}" type="presOf" srcId="{172F8FE5-C8A4-44B3-821B-0A30F2220817}" destId="{87A87541-2048-4C11-B96E-57BCC5CF12F5}" srcOrd="0" destOrd="1" presId="urn:microsoft.com/office/officeart/2016/7/layout/LinearBlockProcessNumbered"/>
    <dgm:cxn modelId="{4EFC8172-2A91-444C-8233-9161DF9530C3}" type="presOf" srcId="{2D4A5ED3-73A9-459E-9B61-19D52E842F9F}" destId="{BF1A1D65-751C-4044-AD41-80C3DA2567EE}" srcOrd="0" destOrd="0" presId="urn:microsoft.com/office/officeart/2016/7/layout/LinearBlockProcessNumbered"/>
    <dgm:cxn modelId="{6B8BC174-31D0-41FD-BED2-06BCFF31F5EB}" type="presOf" srcId="{C38862E5-D182-42F3-864A-B8E2EAA9E0DE}" destId="{8AA022F5-B2CD-4E5E-8D20-B7EF059E850A}" srcOrd="0" destOrd="0" presId="urn:microsoft.com/office/officeart/2016/7/layout/LinearBlockProcessNumbered"/>
    <dgm:cxn modelId="{2E567375-8E0D-413A-8901-A3D484B6279B}" type="presOf" srcId="{130408FA-324D-4E95-9BE6-59202BBA37D0}" destId="{87A87541-2048-4C11-B96E-57BCC5CF12F5}" srcOrd="0" destOrd="3" presId="urn:microsoft.com/office/officeart/2016/7/layout/LinearBlockProcessNumbered"/>
    <dgm:cxn modelId="{77FC1478-2F95-4AA9-849F-387DCF106916}" type="presOf" srcId="{43A8123C-FF4F-43BD-8F65-3FD0F9B19E4B}" destId="{F0BA190F-3634-4E38-916E-54F495CE49D5}" srcOrd="1" destOrd="0" presId="urn:microsoft.com/office/officeart/2016/7/layout/LinearBlockProcessNumbered"/>
    <dgm:cxn modelId="{DEB8EA97-4ABA-4A86-A46B-4C95F3FE46CA}" srcId="{08F88907-8FEA-4374-B117-61E546AE33B0}" destId="{130408FA-324D-4E95-9BE6-59202BBA37D0}" srcOrd="2" destOrd="0" parTransId="{3B173611-1267-4CE0-8457-11616FC7C1D9}" sibTransId="{038B2AC7-0064-4DE7-82A6-F875997BC2D1}"/>
    <dgm:cxn modelId="{1BE5F098-EEE1-4279-ACC5-EF6B442A4DA1}" type="presOf" srcId="{43A8123C-FF4F-43BD-8F65-3FD0F9B19E4B}" destId="{86E2E8F8-1D10-4533-B87E-35194CCDA54F}" srcOrd="0" destOrd="0" presId="urn:microsoft.com/office/officeart/2016/7/layout/LinearBlockProcessNumbered"/>
    <dgm:cxn modelId="{AFFD3F9E-9252-4134-8F49-AB391BDC374B}" type="presOf" srcId="{448A3F8B-E86A-489A-972B-A780289182B9}" destId="{87A87541-2048-4C11-B96E-57BCC5CF12F5}" srcOrd="0" destOrd="2" presId="urn:microsoft.com/office/officeart/2016/7/layout/LinearBlockProcessNumbered"/>
    <dgm:cxn modelId="{1337419E-E2FF-403D-82E9-225871839684}" type="presOf" srcId="{08F88907-8FEA-4374-B117-61E546AE33B0}" destId="{C299EA83-CFE0-4F70-B50A-28D7FC4CDAAE}" srcOrd="0" destOrd="0" presId="urn:microsoft.com/office/officeart/2016/7/layout/LinearBlockProcessNumbered"/>
    <dgm:cxn modelId="{D7C7C2BD-EA91-4E55-98D5-5EACBDC4E8E6}" srcId="{08F88907-8FEA-4374-B117-61E546AE33B0}" destId="{172F8FE5-C8A4-44B3-821B-0A30F2220817}" srcOrd="0" destOrd="0" parTransId="{DA663C4D-1312-4494-8E99-6F98FB19DB9B}" sibTransId="{AD3DBCCF-B9A4-440C-9DF9-0CB4865DE3D5}"/>
    <dgm:cxn modelId="{29213DC1-F38B-42E7-ACAE-13734E69070C}" srcId="{DC062E40-DC79-44A3-87EE-734E7EA9708D}" destId="{1D08C7ED-CD17-443F-91E1-29704F946C34}" srcOrd="0" destOrd="0" parTransId="{0D78949A-5E07-42CA-806E-D44B3FF3CE00}" sibTransId="{C38862E5-D182-42F3-864A-B8E2EAA9E0DE}"/>
    <dgm:cxn modelId="{00975FC2-A83F-4E81-BD92-C127108036FD}" srcId="{DC062E40-DC79-44A3-87EE-734E7EA9708D}" destId="{43A8123C-FF4F-43BD-8F65-3FD0F9B19E4B}" srcOrd="3" destOrd="0" parTransId="{5D21F930-057D-40A3-9B8D-353A77981D92}" sibTransId="{2D4A5ED3-73A9-459E-9B61-19D52E842F9F}"/>
    <dgm:cxn modelId="{92898ED3-30CE-4066-9767-00E808D4F563}" srcId="{08F88907-8FEA-4374-B117-61E546AE33B0}" destId="{A1381A0A-E5C6-4AD6-B3C0-FD4ACEE2D7DE}" srcOrd="3" destOrd="0" parTransId="{E0FB2C66-B74E-47EC-9D46-F8CF1129B530}" sibTransId="{622BD2D0-A983-45FB-9CF3-89E8B89ADB5D}"/>
    <dgm:cxn modelId="{0B21AED4-5484-4C05-B021-D42E40F0CE87}" type="presOf" srcId="{08F88907-8FEA-4374-B117-61E546AE33B0}" destId="{87A87541-2048-4C11-B96E-57BCC5CF12F5}" srcOrd="1" destOrd="0" presId="urn:microsoft.com/office/officeart/2016/7/layout/LinearBlockProcessNumbered"/>
    <dgm:cxn modelId="{BD4294DA-5325-46CF-91E8-A5785D2BBEC8}" type="presOf" srcId="{1D08C7ED-CD17-443F-91E1-29704F946C34}" destId="{CF8A7D51-2E4F-4E4A-A092-176E429B4E5E}" srcOrd="0" destOrd="0" presId="urn:microsoft.com/office/officeart/2016/7/layout/LinearBlockProcessNumbered"/>
    <dgm:cxn modelId="{D093BFF4-B950-492A-915E-9827FED05F93}" type="presOf" srcId="{0CBF0B8C-F900-445A-8D8C-97EE433BA946}" destId="{D36E0120-66D9-453C-8757-71456C7BAB88}" srcOrd="0" destOrd="0" presId="urn:microsoft.com/office/officeart/2016/7/layout/LinearBlockProcessNumbered"/>
    <dgm:cxn modelId="{976067FC-FEDE-421C-BF68-68BB3633CA57}" srcId="{DC062E40-DC79-44A3-87EE-734E7EA9708D}" destId="{08F88907-8FEA-4374-B117-61E546AE33B0}" srcOrd="1" destOrd="0" parTransId="{55973B2F-8468-40AA-89A3-20863973924B}" sibTransId="{0CBF0B8C-F900-445A-8D8C-97EE433BA946}"/>
    <dgm:cxn modelId="{CF6D10FB-035C-4E38-BD58-4702C809D54F}" type="presParOf" srcId="{9DEFBD0F-1058-4059-BCBF-BF5F190A59FF}" destId="{8E42D48D-C405-46DD-A6B1-88F15F2E8617}" srcOrd="0" destOrd="0" presId="urn:microsoft.com/office/officeart/2016/7/layout/LinearBlockProcessNumbered"/>
    <dgm:cxn modelId="{4E106CAB-957B-43AC-8EE1-0A25D84FB335}" type="presParOf" srcId="{8E42D48D-C405-46DD-A6B1-88F15F2E8617}" destId="{CF8A7D51-2E4F-4E4A-A092-176E429B4E5E}" srcOrd="0" destOrd="0" presId="urn:microsoft.com/office/officeart/2016/7/layout/LinearBlockProcessNumbered"/>
    <dgm:cxn modelId="{ACCA0DCA-0A00-4DD3-8B65-8D508D9B8425}" type="presParOf" srcId="{8E42D48D-C405-46DD-A6B1-88F15F2E8617}" destId="{8AA022F5-B2CD-4E5E-8D20-B7EF059E850A}" srcOrd="1" destOrd="0" presId="urn:microsoft.com/office/officeart/2016/7/layout/LinearBlockProcessNumbered"/>
    <dgm:cxn modelId="{73A4E558-17C0-472A-87B0-33381366EECC}" type="presParOf" srcId="{8E42D48D-C405-46DD-A6B1-88F15F2E8617}" destId="{EA81F8E4-848C-4769-A03A-4CE77567FCC3}" srcOrd="2" destOrd="0" presId="urn:microsoft.com/office/officeart/2016/7/layout/LinearBlockProcessNumbered"/>
    <dgm:cxn modelId="{4344B89F-0E73-4C9A-ABAA-40F3FE7E3155}" type="presParOf" srcId="{9DEFBD0F-1058-4059-BCBF-BF5F190A59FF}" destId="{ABA0811B-A7D7-4AFF-A977-A36DAF0D95CA}" srcOrd="1" destOrd="0" presId="urn:microsoft.com/office/officeart/2016/7/layout/LinearBlockProcessNumbered"/>
    <dgm:cxn modelId="{DFFFF1AF-633D-489F-854D-988A845BAFBD}" type="presParOf" srcId="{9DEFBD0F-1058-4059-BCBF-BF5F190A59FF}" destId="{7699ABF7-D33A-4B74-882E-E0617403B21C}" srcOrd="2" destOrd="0" presId="urn:microsoft.com/office/officeart/2016/7/layout/LinearBlockProcessNumbered"/>
    <dgm:cxn modelId="{CA6B93B4-406D-4793-9059-7733295143F0}" type="presParOf" srcId="{7699ABF7-D33A-4B74-882E-E0617403B21C}" destId="{C299EA83-CFE0-4F70-B50A-28D7FC4CDAAE}" srcOrd="0" destOrd="0" presId="urn:microsoft.com/office/officeart/2016/7/layout/LinearBlockProcessNumbered"/>
    <dgm:cxn modelId="{19164601-EE40-42E0-9E8F-4D47B2D94301}" type="presParOf" srcId="{7699ABF7-D33A-4B74-882E-E0617403B21C}" destId="{D36E0120-66D9-453C-8757-71456C7BAB88}" srcOrd="1" destOrd="0" presId="urn:microsoft.com/office/officeart/2016/7/layout/LinearBlockProcessNumbered"/>
    <dgm:cxn modelId="{0C6A8A4B-BB66-4B6F-B6C3-8905CD8FCC05}" type="presParOf" srcId="{7699ABF7-D33A-4B74-882E-E0617403B21C}" destId="{87A87541-2048-4C11-B96E-57BCC5CF12F5}" srcOrd="2" destOrd="0" presId="urn:microsoft.com/office/officeart/2016/7/layout/LinearBlockProcessNumbered"/>
    <dgm:cxn modelId="{765AD032-0D3C-4C53-A990-58DBAA1D66B0}" type="presParOf" srcId="{9DEFBD0F-1058-4059-BCBF-BF5F190A59FF}" destId="{5A30B366-DDBC-40D3-857A-BD8B1DC90F19}" srcOrd="3" destOrd="0" presId="urn:microsoft.com/office/officeart/2016/7/layout/LinearBlockProcessNumbered"/>
    <dgm:cxn modelId="{1ADDE7F2-5B4A-491A-B344-4FDEA7BC7B3F}" type="presParOf" srcId="{9DEFBD0F-1058-4059-BCBF-BF5F190A59FF}" destId="{D1B4ABF7-BBBA-4C0C-8922-ECDC709E8B8D}" srcOrd="4" destOrd="0" presId="urn:microsoft.com/office/officeart/2016/7/layout/LinearBlockProcessNumbered"/>
    <dgm:cxn modelId="{BECFA9BB-4955-44CA-A58C-65CF6F524107}" type="presParOf" srcId="{D1B4ABF7-BBBA-4C0C-8922-ECDC709E8B8D}" destId="{2CC6D762-BC81-4BFD-91D3-A1BDEA5B45C2}" srcOrd="0" destOrd="0" presId="urn:microsoft.com/office/officeart/2016/7/layout/LinearBlockProcessNumbered"/>
    <dgm:cxn modelId="{C9041F0A-7567-40BD-9AF5-A8981A953DB3}" type="presParOf" srcId="{D1B4ABF7-BBBA-4C0C-8922-ECDC709E8B8D}" destId="{B4B66453-CB39-44BA-AC28-031498A1910A}" srcOrd="1" destOrd="0" presId="urn:microsoft.com/office/officeart/2016/7/layout/LinearBlockProcessNumbered"/>
    <dgm:cxn modelId="{6108E769-3D70-4C80-AA51-D20283BB2256}" type="presParOf" srcId="{D1B4ABF7-BBBA-4C0C-8922-ECDC709E8B8D}" destId="{04CBA896-9905-4997-89ED-5E30277A10D3}" srcOrd="2" destOrd="0" presId="urn:microsoft.com/office/officeart/2016/7/layout/LinearBlockProcessNumbered"/>
    <dgm:cxn modelId="{3A2004C9-DA4F-434B-AC43-BD12396D57D4}" type="presParOf" srcId="{9DEFBD0F-1058-4059-BCBF-BF5F190A59FF}" destId="{36270FDA-FD85-4601-9D96-969D28CE8CE1}" srcOrd="5" destOrd="0" presId="urn:microsoft.com/office/officeart/2016/7/layout/LinearBlockProcessNumbered"/>
    <dgm:cxn modelId="{7489E7E8-A978-48DD-8B16-675E2A08CFF7}" type="presParOf" srcId="{9DEFBD0F-1058-4059-BCBF-BF5F190A59FF}" destId="{A08E95B8-93DB-4583-8BF9-CAD7EEE6070B}" srcOrd="6" destOrd="0" presId="urn:microsoft.com/office/officeart/2016/7/layout/LinearBlockProcessNumbered"/>
    <dgm:cxn modelId="{AF0484C9-425C-48FF-8748-074C04DE10EF}" type="presParOf" srcId="{A08E95B8-93DB-4583-8BF9-CAD7EEE6070B}" destId="{86E2E8F8-1D10-4533-B87E-35194CCDA54F}" srcOrd="0" destOrd="0" presId="urn:microsoft.com/office/officeart/2016/7/layout/LinearBlockProcessNumbered"/>
    <dgm:cxn modelId="{7662A848-886B-40C2-89FB-CB5242ED8400}" type="presParOf" srcId="{A08E95B8-93DB-4583-8BF9-CAD7EEE6070B}" destId="{BF1A1D65-751C-4044-AD41-80C3DA2567EE}" srcOrd="1" destOrd="0" presId="urn:microsoft.com/office/officeart/2016/7/layout/LinearBlockProcessNumbered"/>
    <dgm:cxn modelId="{73EA8DDB-BCE8-485C-93BA-AF0ABAD7FD21}" type="presParOf" srcId="{A08E95B8-93DB-4583-8BF9-CAD7EEE6070B}" destId="{F0BA190F-3634-4E38-916E-54F495CE49D5}" srcOrd="2" destOrd="0" presId="urn:microsoft.com/office/officeart/2016/7/layout/LinearBlockProcessNumbered"/>
    <dgm:cxn modelId="{26A97D86-4A5E-4CB5-BE02-0EDFCD87B16D}" type="presParOf" srcId="{9DEFBD0F-1058-4059-BCBF-BF5F190A59FF}" destId="{4D68A7DF-0555-449A-941D-36A7F135083E}" srcOrd="7" destOrd="0" presId="urn:microsoft.com/office/officeart/2016/7/layout/LinearBlockProcessNumbered"/>
    <dgm:cxn modelId="{AE18D3D6-1DEB-4E29-8CB4-CDA13EB5E6C0}" type="presParOf" srcId="{9DEFBD0F-1058-4059-BCBF-BF5F190A59FF}" destId="{77B84836-5E88-46D1-8179-7D4D58064313}" srcOrd="8" destOrd="0" presId="urn:microsoft.com/office/officeart/2016/7/layout/LinearBlockProcessNumbered"/>
    <dgm:cxn modelId="{71D95E1E-9775-4EE7-83F9-94F5706FF2FF}" type="presParOf" srcId="{77B84836-5E88-46D1-8179-7D4D58064313}" destId="{DEF983A5-869E-477A-A07F-0FB99C573208}" srcOrd="0" destOrd="0" presId="urn:microsoft.com/office/officeart/2016/7/layout/LinearBlockProcessNumbered"/>
    <dgm:cxn modelId="{81FFFBBA-4D94-4E86-8832-4B095C47B14E}" type="presParOf" srcId="{77B84836-5E88-46D1-8179-7D4D58064313}" destId="{1C17A6A5-CF54-47C2-A0C3-DDCBF37BDE13}" srcOrd="1" destOrd="0" presId="urn:microsoft.com/office/officeart/2016/7/layout/LinearBlockProcessNumbered"/>
    <dgm:cxn modelId="{E02BE60D-760D-4C36-AFA8-FB897145638D}" type="presParOf" srcId="{77B84836-5E88-46D1-8179-7D4D58064313}" destId="{EC7D4969-8857-47D0-B0D3-0C70431EB02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466230-6670-4932-9030-538B2BE0E413}"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E0D097A-9982-46E6-9519-63AE0C292E33}">
      <dgm:prSet/>
      <dgm:spPr/>
      <dgm:t>
        <a:bodyPr/>
        <a:lstStyle/>
        <a:p>
          <a:r>
            <a:rPr lang="en-US" b="1"/>
            <a:t>Consistent, transparent &amp; equitable</a:t>
          </a:r>
          <a:endParaRPr lang="en-US" b="1" i="0" u="none" strike="noStrike" cap="none" baseline="0" noProof="0">
            <a:solidFill>
              <a:srgbClr val="010000"/>
            </a:solidFill>
            <a:latin typeface="Plantagenet Cherokee"/>
          </a:endParaRPr>
        </a:p>
      </dgm:t>
    </dgm:pt>
    <dgm:pt modelId="{6E0F5594-67B4-469C-AD32-30653B1D83D0}" type="parTrans" cxnId="{40D6CF83-0E99-4C54-A070-A13DF4706F68}">
      <dgm:prSet/>
      <dgm:spPr/>
      <dgm:t>
        <a:bodyPr/>
        <a:lstStyle/>
        <a:p>
          <a:endParaRPr lang="en-US"/>
        </a:p>
      </dgm:t>
    </dgm:pt>
    <dgm:pt modelId="{D03E8272-BC89-412E-9317-A41C241F31E0}" type="sibTrans" cxnId="{40D6CF83-0E99-4C54-A070-A13DF4706F68}">
      <dgm:prSet/>
      <dgm:spPr/>
      <dgm:t>
        <a:bodyPr/>
        <a:lstStyle/>
        <a:p>
          <a:endParaRPr lang="en-US"/>
        </a:p>
      </dgm:t>
    </dgm:pt>
    <dgm:pt modelId="{240DDB6B-7B05-4631-ADB2-7949D137CDBD}">
      <dgm:prSet/>
      <dgm:spPr/>
      <dgm:t>
        <a:bodyPr/>
        <a:lstStyle/>
        <a:p>
          <a:r>
            <a:rPr lang="en-US" b="1"/>
            <a:t>Require objective evaluation of all relevant evidence, inculpatory and exculpatory, and avoid credibility determinations based on a person's status as a complainant, respondent, or witness</a:t>
          </a:r>
        </a:p>
      </dgm:t>
    </dgm:pt>
    <dgm:pt modelId="{89A1687E-D1A0-4BB3-BCBA-CC8AF3741C07}" type="parTrans" cxnId="{F2044279-B0C9-4065-BD17-B6E6A32080CB}">
      <dgm:prSet/>
      <dgm:spPr/>
      <dgm:t>
        <a:bodyPr/>
        <a:lstStyle/>
        <a:p>
          <a:endParaRPr lang="en-US"/>
        </a:p>
      </dgm:t>
    </dgm:pt>
    <dgm:pt modelId="{E04723EC-8227-4597-B6A7-F8688C882D20}" type="sibTrans" cxnId="{F2044279-B0C9-4065-BD17-B6E6A32080CB}">
      <dgm:prSet/>
      <dgm:spPr/>
      <dgm:t>
        <a:bodyPr/>
        <a:lstStyle/>
        <a:p>
          <a:endParaRPr lang="en-US"/>
        </a:p>
      </dgm:t>
    </dgm:pt>
    <dgm:pt modelId="{CB95BAB8-1EA0-4C23-A5E2-4350B0693DFC}" type="pres">
      <dgm:prSet presAssocID="{94466230-6670-4932-9030-538B2BE0E413}" presName="Name0" presStyleCnt="0">
        <dgm:presLayoutVars>
          <dgm:dir/>
          <dgm:animLvl val="lvl"/>
          <dgm:resizeHandles val="exact"/>
        </dgm:presLayoutVars>
      </dgm:prSet>
      <dgm:spPr/>
    </dgm:pt>
    <dgm:pt modelId="{2CC727C3-5778-4548-AB2D-CE6AFD16E229}" type="pres">
      <dgm:prSet presAssocID="{240DDB6B-7B05-4631-ADB2-7949D137CDBD}" presName="boxAndChildren" presStyleCnt="0"/>
      <dgm:spPr/>
    </dgm:pt>
    <dgm:pt modelId="{58EC6E8A-0F3A-4799-B618-135BDCDC710F}" type="pres">
      <dgm:prSet presAssocID="{240DDB6B-7B05-4631-ADB2-7949D137CDBD}" presName="parentTextBox" presStyleLbl="node1" presStyleIdx="0" presStyleCnt="2"/>
      <dgm:spPr/>
    </dgm:pt>
    <dgm:pt modelId="{A298FB44-F85A-4940-9192-A4F4DF8293E2}" type="pres">
      <dgm:prSet presAssocID="{D03E8272-BC89-412E-9317-A41C241F31E0}" presName="sp" presStyleCnt="0"/>
      <dgm:spPr/>
    </dgm:pt>
    <dgm:pt modelId="{5BCA9A97-6849-412E-86ED-4EC7447770BA}" type="pres">
      <dgm:prSet presAssocID="{6E0D097A-9982-46E6-9519-63AE0C292E33}" presName="arrowAndChildren" presStyleCnt="0"/>
      <dgm:spPr/>
    </dgm:pt>
    <dgm:pt modelId="{E4FCD0DF-A0CE-44A9-96D8-3C9595EB0996}" type="pres">
      <dgm:prSet presAssocID="{6E0D097A-9982-46E6-9519-63AE0C292E33}" presName="parentTextArrow" presStyleLbl="node1" presStyleIdx="1" presStyleCnt="2"/>
      <dgm:spPr/>
    </dgm:pt>
  </dgm:ptLst>
  <dgm:cxnLst>
    <dgm:cxn modelId="{5284AC3A-8FC2-402E-BFBE-EE89A7076001}" type="presOf" srcId="{94466230-6670-4932-9030-538B2BE0E413}" destId="{CB95BAB8-1EA0-4C23-A5E2-4350B0693DFC}" srcOrd="0" destOrd="0" presId="urn:microsoft.com/office/officeart/2005/8/layout/process4"/>
    <dgm:cxn modelId="{F2044279-B0C9-4065-BD17-B6E6A32080CB}" srcId="{94466230-6670-4932-9030-538B2BE0E413}" destId="{240DDB6B-7B05-4631-ADB2-7949D137CDBD}" srcOrd="1" destOrd="0" parTransId="{89A1687E-D1A0-4BB3-BCBA-CC8AF3741C07}" sibTransId="{E04723EC-8227-4597-B6A7-F8688C882D20}"/>
    <dgm:cxn modelId="{40D6CF83-0E99-4C54-A070-A13DF4706F68}" srcId="{94466230-6670-4932-9030-538B2BE0E413}" destId="{6E0D097A-9982-46E6-9519-63AE0C292E33}" srcOrd="0" destOrd="0" parTransId="{6E0F5594-67B4-469C-AD32-30653B1D83D0}" sibTransId="{D03E8272-BC89-412E-9317-A41C241F31E0}"/>
    <dgm:cxn modelId="{A8D615BB-3D96-4F56-BD04-3328EA8B2271}" type="presOf" srcId="{6E0D097A-9982-46E6-9519-63AE0C292E33}" destId="{E4FCD0DF-A0CE-44A9-96D8-3C9595EB0996}" srcOrd="0" destOrd="0" presId="urn:microsoft.com/office/officeart/2005/8/layout/process4"/>
    <dgm:cxn modelId="{EA4829FD-3025-4623-8CC8-033CBAD6BF4B}" type="presOf" srcId="{240DDB6B-7B05-4631-ADB2-7949D137CDBD}" destId="{58EC6E8A-0F3A-4799-B618-135BDCDC710F}" srcOrd="0" destOrd="0" presId="urn:microsoft.com/office/officeart/2005/8/layout/process4"/>
    <dgm:cxn modelId="{B65A9111-F561-4BB0-BE10-CA8FFEC7F168}" type="presParOf" srcId="{CB95BAB8-1EA0-4C23-A5E2-4350B0693DFC}" destId="{2CC727C3-5778-4548-AB2D-CE6AFD16E229}" srcOrd="0" destOrd="0" presId="urn:microsoft.com/office/officeart/2005/8/layout/process4"/>
    <dgm:cxn modelId="{61396188-EEFF-4B56-BC8E-E735EEF02EEC}" type="presParOf" srcId="{2CC727C3-5778-4548-AB2D-CE6AFD16E229}" destId="{58EC6E8A-0F3A-4799-B618-135BDCDC710F}" srcOrd="0" destOrd="0" presId="urn:microsoft.com/office/officeart/2005/8/layout/process4"/>
    <dgm:cxn modelId="{16002A5F-4D6A-427A-8E02-42A40096C79E}" type="presParOf" srcId="{CB95BAB8-1EA0-4C23-A5E2-4350B0693DFC}" destId="{A298FB44-F85A-4940-9192-A4F4DF8293E2}" srcOrd="1" destOrd="0" presId="urn:microsoft.com/office/officeart/2005/8/layout/process4"/>
    <dgm:cxn modelId="{1ADEE6F4-A4B9-4A80-A7C8-979F838B7C5A}" type="presParOf" srcId="{CB95BAB8-1EA0-4C23-A5E2-4350B0693DFC}" destId="{5BCA9A97-6849-412E-86ED-4EC7447770BA}" srcOrd="2" destOrd="0" presId="urn:microsoft.com/office/officeart/2005/8/layout/process4"/>
    <dgm:cxn modelId="{DA69D20D-6FC4-440D-9CFD-CE8D523D2223}" type="presParOf" srcId="{5BCA9A97-6849-412E-86ED-4EC7447770BA}" destId="{E4FCD0DF-A0CE-44A9-96D8-3C9595EB09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5719ED-621C-4334-9DE6-DA824BB0ED5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02FDFE6-DACA-4366-B1D4-746656B11695}">
      <dgm:prSet/>
      <dgm:spPr/>
      <dgm:t>
        <a:bodyPr/>
        <a:lstStyle/>
        <a:p>
          <a:r>
            <a:rPr lang="en-US" b="1" dirty="0"/>
            <a:t>Training of Title IX personnel</a:t>
          </a:r>
          <a:endParaRPr lang="en-US" b="1" i="0" u="none" strike="noStrike" cap="none" baseline="0" noProof="0" dirty="0">
            <a:solidFill>
              <a:srgbClr val="010000"/>
            </a:solidFill>
            <a:latin typeface="Garamond"/>
          </a:endParaRPr>
        </a:p>
      </dgm:t>
    </dgm:pt>
    <dgm:pt modelId="{DABA8DA2-D71A-47AA-BD62-11A7819B19ED}" type="parTrans" cxnId="{272E74B9-CCE9-48E2-8D92-D0ED7834EAF2}">
      <dgm:prSet/>
      <dgm:spPr/>
      <dgm:t>
        <a:bodyPr/>
        <a:lstStyle/>
        <a:p>
          <a:endParaRPr lang="en-US"/>
        </a:p>
      </dgm:t>
    </dgm:pt>
    <dgm:pt modelId="{B6DC3615-5D2B-4EED-86FE-5C92F0B36359}" type="sibTrans" cxnId="{272E74B9-CCE9-48E2-8D92-D0ED7834EAF2}">
      <dgm:prSet/>
      <dgm:spPr/>
      <dgm:t>
        <a:bodyPr/>
        <a:lstStyle/>
        <a:p>
          <a:endParaRPr lang="en-US"/>
        </a:p>
      </dgm:t>
    </dgm:pt>
    <dgm:pt modelId="{CFBECDE1-1262-485E-A6D0-B967C704B0A5}">
      <dgm:prSet/>
      <dgm:spPr/>
      <dgm:t>
        <a:bodyPr/>
        <a:lstStyle/>
        <a:p>
          <a:r>
            <a:rPr lang="en-US" b="1" dirty="0"/>
            <a:t>Definition of sexual </a:t>
          </a:r>
          <a:r>
            <a:rPr lang="en-US" b="1" dirty="0">
              <a:latin typeface="Garamond" panose="02020404030301010803"/>
            </a:rPr>
            <a:t>harassment</a:t>
          </a:r>
          <a:endParaRPr lang="en-US" b="1" dirty="0"/>
        </a:p>
      </dgm:t>
    </dgm:pt>
    <dgm:pt modelId="{684E6C16-0707-41AF-842E-60E47B9203DF}" type="parTrans" cxnId="{8F4D8DA3-7D79-4DB9-BAE2-68D632494F83}">
      <dgm:prSet/>
      <dgm:spPr/>
      <dgm:t>
        <a:bodyPr/>
        <a:lstStyle/>
        <a:p>
          <a:endParaRPr lang="en-US"/>
        </a:p>
      </dgm:t>
    </dgm:pt>
    <dgm:pt modelId="{AAC3A1DB-8F3B-4DC3-960A-C1C2F63040D1}" type="sibTrans" cxnId="{8F4D8DA3-7D79-4DB9-BAE2-68D632494F83}">
      <dgm:prSet/>
      <dgm:spPr/>
      <dgm:t>
        <a:bodyPr/>
        <a:lstStyle/>
        <a:p>
          <a:endParaRPr lang="en-US"/>
        </a:p>
      </dgm:t>
    </dgm:pt>
    <dgm:pt modelId="{7DA0AFAF-2ECB-4BD4-B9E7-3E3E8897D966}">
      <dgm:prSet/>
      <dgm:spPr/>
      <dgm:t>
        <a:bodyPr/>
        <a:lstStyle/>
        <a:p>
          <a:r>
            <a:rPr lang="en-US" b="1" dirty="0"/>
            <a:t>Scope of school's education program or activity</a:t>
          </a:r>
        </a:p>
      </dgm:t>
    </dgm:pt>
    <dgm:pt modelId="{FC15BD08-8151-4338-AAD7-A84A5088EB83}" type="parTrans" cxnId="{FB653857-9893-413A-915C-7BCAF6763CA5}">
      <dgm:prSet/>
      <dgm:spPr/>
      <dgm:t>
        <a:bodyPr/>
        <a:lstStyle/>
        <a:p>
          <a:endParaRPr lang="en-US"/>
        </a:p>
      </dgm:t>
    </dgm:pt>
    <dgm:pt modelId="{B29F1E22-907A-4C2C-A0C9-C6E0BFCD32CD}" type="sibTrans" cxnId="{FB653857-9893-413A-915C-7BCAF6763CA5}">
      <dgm:prSet/>
      <dgm:spPr/>
      <dgm:t>
        <a:bodyPr/>
        <a:lstStyle/>
        <a:p>
          <a:endParaRPr lang="en-US"/>
        </a:p>
      </dgm:t>
    </dgm:pt>
    <dgm:pt modelId="{45A613A0-D170-4D7A-8B54-A66D4F5F47C5}">
      <dgm:prSet/>
      <dgm:spPr/>
      <dgm:t>
        <a:bodyPr/>
        <a:lstStyle/>
        <a:p>
          <a:pPr rtl="0"/>
          <a:r>
            <a:rPr lang="en-US" b="1" dirty="0"/>
            <a:t>How to conduct an investigation and grievance process</a:t>
          </a:r>
          <a:r>
            <a:rPr lang="en-US" b="1" dirty="0">
              <a:latin typeface="Garamond" panose="02020404030301010803"/>
            </a:rPr>
            <a:t> </a:t>
          </a:r>
          <a:endParaRPr lang="en-US" b="1" dirty="0"/>
        </a:p>
      </dgm:t>
    </dgm:pt>
    <dgm:pt modelId="{B43F0C87-06DF-4449-A05A-CB1C1E0B1E3C}" type="parTrans" cxnId="{E02F466B-5714-4D80-9D9F-43C70A8992C9}">
      <dgm:prSet/>
      <dgm:spPr/>
      <dgm:t>
        <a:bodyPr/>
        <a:lstStyle/>
        <a:p>
          <a:endParaRPr lang="en-US"/>
        </a:p>
      </dgm:t>
    </dgm:pt>
    <dgm:pt modelId="{7524F855-E2F5-4CC9-AF0A-33ED8F73F6C4}" type="sibTrans" cxnId="{E02F466B-5714-4D80-9D9F-43C70A8992C9}">
      <dgm:prSet/>
      <dgm:spPr/>
      <dgm:t>
        <a:bodyPr/>
        <a:lstStyle/>
        <a:p>
          <a:endParaRPr lang="en-US"/>
        </a:p>
      </dgm:t>
    </dgm:pt>
    <dgm:pt modelId="{C864CF1E-09D3-4588-9322-1026A83C4A71}">
      <dgm:prSet/>
      <dgm:spPr/>
      <dgm:t>
        <a:bodyPr/>
        <a:lstStyle/>
        <a:p>
          <a:r>
            <a:rPr lang="en-US" b="1" dirty="0"/>
            <a:t>How to serve impartially </a:t>
          </a:r>
        </a:p>
      </dgm:t>
    </dgm:pt>
    <dgm:pt modelId="{53CE17C7-3BEF-40BD-A660-18DBCC9BE08B}" type="parTrans" cxnId="{753A4C45-9E1C-4BE7-B570-491445839B20}">
      <dgm:prSet/>
      <dgm:spPr/>
      <dgm:t>
        <a:bodyPr/>
        <a:lstStyle/>
        <a:p>
          <a:endParaRPr lang="en-US"/>
        </a:p>
      </dgm:t>
    </dgm:pt>
    <dgm:pt modelId="{307BF390-7903-45C8-BDB9-F52D67FC5C4A}" type="sibTrans" cxnId="{753A4C45-9E1C-4BE7-B570-491445839B20}">
      <dgm:prSet/>
      <dgm:spPr/>
      <dgm:t>
        <a:bodyPr/>
        <a:lstStyle/>
        <a:p>
          <a:endParaRPr lang="en-US"/>
        </a:p>
      </dgm:t>
    </dgm:pt>
    <dgm:pt modelId="{73006209-6D0B-4C3E-B355-36AC7A3A0428}">
      <dgm:prSet/>
      <dgm:spPr/>
      <dgm:t>
        <a:bodyPr/>
        <a:lstStyle/>
        <a:p>
          <a:r>
            <a:rPr lang="en-US" b="1" dirty="0"/>
            <a:t>Decision-makers must be trained on any technology to be used at a live hearing</a:t>
          </a:r>
        </a:p>
      </dgm:t>
    </dgm:pt>
    <dgm:pt modelId="{10706D45-4B6E-4FAA-8CF3-654454C1974E}" type="parTrans" cxnId="{1B093E03-8E25-43EB-89FC-071F326D632E}">
      <dgm:prSet/>
      <dgm:spPr/>
      <dgm:t>
        <a:bodyPr/>
        <a:lstStyle/>
        <a:p>
          <a:endParaRPr lang="en-US"/>
        </a:p>
      </dgm:t>
    </dgm:pt>
    <dgm:pt modelId="{36C67E0C-3A6E-4461-B5DA-24EC8CA12E53}" type="sibTrans" cxnId="{1B093E03-8E25-43EB-89FC-071F326D632E}">
      <dgm:prSet/>
      <dgm:spPr/>
      <dgm:t>
        <a:bodyPr/>
        <a:lstStyle/>
        <a:p>
          <a:endParaRPr lang="en-US"/>
        </a:p>
      </dgm:t>
    </dgm:pt>
    <dgm:pt modelId="{F921511A-FC88-4A93-AD9B-D2F800F84F7F}">
      <dgm:prSet/>
      <dgm:spPr/>
      <dgm:t>
        <a:bodyPr/>
        <a:lstStyle/>
        <a:p>
          <a:r>
            <a:rPr lang="en-US" b="1" dirty="0"/>
            <a:t>Investigators and decision-makers must receive training on issues of relevance</a:t>
          </a:r>
        </a:p>
      </dgm:t>
    </dgm:pt>
    <dgm:pt modelId="{13C4D8D2-4368-426B-8C03-E7279E3709A7}" type="parTrans" cxnId="{BE0D46C2-B0D2-41CE-BCA9-2EE362F8B263}">
      <dgm:prSet/>
      <dgm:spPr/>
      <dgm:t>
        <a:bodyPr/>
        <a:lstStyle/>
        <a:p>
          <a:endParaRPr lang="en-US"/>
        </a:p>
      </dgm:t>
    </dgm:pt>
    <dgm:pt modelId="{D706753C-9436-4B06-97E7-59FE62C01DB4}" type="sibTrans" cxnId="{BE0D46C2-B0D2-41CE-BCA9-2EE362F8B263}">
      <dgm:prSet/>
      <dgm:spPr/>
      <dgm:t>
        <a:bodyPr/>
        <a:lstStyle/>
        <a:p>
          <a:endParaRPr lang="en-US"/>
        </a:p>
      </dgm:t>
    </dgm:pt>
    <dgm:pt modelId="{6355AF4F-1232-4F17-AB25-1A261657A6B9}">
      <dgm:prSet/>
      <dgm:spPr/>
      <dgm:t>
        <a:bodyPr/>
        <a:lstStyle/>
        <a:p>
          <a:pPr rtl="0"/>
          <a:r>
            <a:rPr lang="en-US" b="1" dirty="0">
              <a:latin typeface="Garamond" panose="02020404030301010803"/>
            </a:rPr>
            <a:t>Materials</a:t>
          </a:r>
          <a:r>
            <a:rPr lang="en-US" b="1" dirty="0"/>
            <a:t> used to train Title IX personnel</a:t>
          </a:r>
          <a:r>
            <a:rPr lang="en-US" b="1" dirty="0">
              <a:latin typeface="Garamond" panose="02020404030301010803"/>
            </a:rPr>
            <a:t> must be posted on school's website</a:t>
          </a:r>
          <a:endParaRPr lang="en-US" b="1" dirty="0"/>
        </a:p>
      </dgm:t>
    </dgm:pt>
    <dgm:pt modelId="{55C98087-5061-49AD-B798-6619D49B6C06}" type="parTrans" cxnId="{BE010878-F1B1-4698-8E50-2AEE19025C7E}">
      <dgm:prSet/>
      <dgm:spPr/>
      <dgm:t>
        <a:bodyPr/>
        <a:lstStyle/>
        <a:p>
          <a:endParaRPr lang="en-US"/>
        </a:p>
      </dgm:t>
    </dgm:pt>
    <dgm:pt modelId="{8BD703D7-6BB4-439F-A16A-2B40C787C304}" type="sibTrans" cxnId="{BE010878-F1B1-4698-8E50-2AEE19025C7E}">
      <dgm:prSet/>
      <dgm:spPr/>
      <dgm:t>
        <a:bodyPr/>
        <a:lstStyle/>
        <a:p>
          <a:endParaRPr lang="en-US"/>
        </a:p>
      </dgm:t>
    </dgm:pt>
    <dgm:pt modelId="{D0545350-D4D6-4308-9188-8A810E933CFC}">
      <dgm:prSet/>
      <dgm:spPr/>
      <dgm:t>
        <a:bodyPr/>
        <a:lstStyle/>
        <a:p>
          <a:r>
            <a:rPr lang="en-US" b="1" dirty="0"/>
            <a:t>Presumption of "not responsible" </a:t>
          </a:r>
        </a:p>
      </dgm:t>
    </dgm:pt>
    <dgm:pt modelId="{AC7AC873-A800-4FBD-9F2B-4E7AC558224F}" type="parTrans" cxnId="{C7018FD1-0056-46C8-AC67-ECDC1C8478C8}">
      <dgm:prSet/>
      <dgm:spPr/>
      <dgm:t>
        <a:bodyPr/>
        <a:lstStyle/>
        <a:p>
          <a:endParaRPr lang="en-US"/>
        </a:p>
      </dgm:t>
    </dgm:pt>
    <dgm:pt modelId="{F0D73BEA-86CD-416E-85C4-A46706BA3F08}" type="sibTrans" cxnId="{C7018FD1-0056-46C8-AC67-ECDC1C8478C8}">
      <dgm:prSet/>
      <dgm:spPr/>
      <dgm:t>
        <a:bodyPr/>
        <a:lstStyle/>
        <a:p>
          <a:endParaRPr lang="en-US"/>
        </a:p>
      </dgm:t>
    </dgm:pt>
    <dgm:pt modelId="{480FA1B0-A7E7-4534-8FE8-DEE078E62FB9}">
      <dgm:prSet/>
      <dgm:spPr/>
      <dgm:t>
        <a:bodyPr/>
        <a:lstStyle/>
        <a:p>
          <a:r>
            <a:rPr lang="en-US" b="1" dirty="0"/>
            <a:t>Preponderance of the evidence vs. Clear and convincing evidence</a:t>
          </a:r>
        </a:p>
      </dgm:t>
    </dgm:pt>
    <dgm:pt modelId="{2A904A7D-DBFF-4645-BDEA-BA84D377B08C}" type="parTrans" cxnId="{228F5551-652C-4934-8957-56D6989E22B2}">
      <dgm:prSet/>
      <dgm:spPr/>
      <dgm:t>
        <a:bodyPr/>
        <a:lstStyle/>
        <a:p>
          <a:endParaRPr lang="en-US"/>
        </a:p>
      </dgm:t>
    </dgm:pt>
    <dgm:pt modelId="{38A629B7-37A7-4F4D-A911-E27A169A129E}" type="sibTrans" cxnId="{228F5551-652C-4934-8957-56D6989E22B2}">
      <dgm:prSet/>
      <dgm:spPr/>
      <dgm:t>
        <a:bodyPr/>
        <a:lstStyle/>
        <a:p>
          <a:endParaRPr lang="en-US"/>
        </a:p>
      </dgm:t>
    </dgm:pt>
    <dgm:pt modelId="{A2FE007D-289D-4B22-B295-28FB8354746D}">
      <dgm:prSet phldr="0"/>
      <dgm:spPr/>
      <dgm:t>
        <a:bodyPr/>
        <a:lstStyle/>
        <a:p>
          <a:pPr rtl="0"/>
          <a:r>
            <a:rPr lang="en-US" b="1" dirty="0">
              <a:latin typeface="Plantagenet Cherokee"/>
            </a:rPr>
            <a:t>Standard of evidence</a:t>
          </a:r>
        </a:p>
      </dgm:t>
    </dgm:pt>
    <dgm:pt modelId="{41C9EEB9-6A46-452F-86AB-D9C2C82674D6}" type="parTrans" cxnId="{0CC51079-DFD2-48C4-9575-2617C3EADDC1}">
      <dgm:prSet/>
      <dgm:spPr/>
    </dgm:pt>
    <dgm:pt modelId="{FB1D3A18-3D22-43AD-82E6-6E4F02A3EF0F}" type="sibTrans" cxnId="{0CC51079-DFD2-48C4-9575-2617C3EADDC1}">
      <dgm:prSet/>
      <dgm:spPr/>
    </dgm:pt>
    <dgm:pt modelId="{867401DC-68A1-4FAD-8BEB-35FAD99A1C95}" type="pres">
      <dgm:prSet presAssocID="{7F5719ED-621C-4334-9DE6-DA824BB0ED58}" presName="linear" presStyleCnt="0">
        <dgm:presLayoutVars>
          <dgm:dir/>
          <dgm:animLvl val="lvl"/>
          <dgm:resizeHandles val="exact"/>
        </dgm:presLayoutVars>
      </dgm:prSet>
      <dgm:spPr/>
    </dgm:pt>
    <dgm:pt modelId="{CD7ABE40-5BC7-4629-A549-8434A31A582E}" type="pres">
      <dgm:prSet presAssocID="{F02FDFE6-DACA-4366-B1D4-746656B11695}" presName="parentLin" presStyleCnt="0"/>
      <dgm:spPr/>
    </dgm:pt>
    <dgm:pt modelId="{92E2D566-50A6-4C85-A167-71711795FBFA}" type="pres">
      <dgm:prSet presAssocID="{F02FDFE6-DACA-4366-B1D4-746656B11695}" presName="parentLeftMargin" presStyleLbl="node1" presStyleIdx="0" presStyleCnt="3"/>
      <dgm:spPr/>
    </dgm:pt>
    <dgm:pt modelId="{B57D67BB-0C59-4D19-A439-F2DACC5DCE3A}" type="pres">
      <dgm:prSet presAssocID="{F02FDFE6-DACA-4366-B1D4-746656B11695}" presName="parentText" presStyleLbl="node1" presStyleIdx="0" presStyleCnt="3">
        <dgm:presLayoutVars>
          <dgm:chMax val="0"/>
          <dgm:bulletEnabled val="1"/>
        </dgm:presLayoutVars>
      </dgm:prSet>
      <dgm:spPr/>
    </dgm:pt>
    <dgm:pt modelId="{B728A310-A4F5-42D6-8D63-BD4CE3E8E840}" type="pres">
      <dgm:prSet presAssocID="{F02FDFE6-DACA-4366-B1D4-746656B11695}" presName="negativeSpace" presStyleCnt="0"/>
      <dgm:spPr/>
    </dgm:pt>
    <dgm:pt modelId="{C76D1ABF-1BE0-4F30-8795-60D76F986A9A}" type="pres">
      <dgm:prSet presAssocID="{F02FDFE6-DACA-4366-B1D4-746656B11695}" presName="childText" presStyleLbl="conFgAcc1" presStyleIdx="0" presStyleCnt="3">
        <dgm:presLayoutVars>
          <dgm:bulletEnabled val="1"/>
        </dgm:presLayoutVars>
      </dgm:prSet>
      <dgm:spPr/>
    </dgm:pt>
    <dgm:pt modelId="{B2755751-4BD5-4310-B097-67BEA781A25F}" type="pres">
      <dgm:prSet presAssocID="{B6DC3615-5D2B-4EED-86FE-5C92F0B36359}" presName="spaceBetweenRectangles" presStyleCnt="0"/>
      <dgm:spPr/>
    </dgm:pt>
    <dgm:pt modelId="{E13CA422-99BC-4AFA-ABD0-DB86E43A4E4A}" type="pres">
      <dgm:prSet presAssocID="{D0545350-D4D6-4308-9188-8A810E933CFC}" presName="parentLin" presStyleCnt="0"/>
      <dgm:spPr/>
    </dgm:pt>
    <dgm:pt modelId="{9D8F8DF2-F890-410F-B7D1-1A7982D8320D}" type="pres">
      <dgm:prSet presAssocID="{D0545350-D4D6-4308-9188-8A810E933CFC}" presName="parentLeftMargin" presStyleLbl="node1" presStyleIdx="0" presStyleCnt="3"/>
      <dgm:spPr/>
    </dgm:pt>
    <dgm:pt modelId="{D5B6EFD1-4D80-4874-BE08-EA3079F769B7}" type="pres">
      <dgm:prSet presAssocID="{D0545350-D4D6-4308-9188-8A810E933CFC}" presName="parentText" presStyleLbl="node1" presStyleIdx="1" presStyleCnt="3">
        <dgm:presLayoutVars>
          <dgm:chMax val="0"/>
          <dgm:bulletEnabled val="1"/>
        </dgm:presLayoutVars>
      </dgm:prSet>
      <dgm:spPr/>
    </dgm:pt>
    <dgm:pt modelId="{D9E4143E-0095-4329-9D29-9049BBCA6CAB}" type="pres">
      <dgm:prSet presAssocID="{D0545350-D4D6-4308-9188-8A810E933CFC}" presName="negativeSpace" presStyleCnt="0"/>
      <dgm:spPr/>
    </dgm:pt>
    <dgm:pt modelId="{0D87D13E-E159-48BD-8296-5A7087249C70}" type="pres">
      <dgm:prSet presAssocID="{D0545350-D4D6-4308-9188-8A810E933CFC}" presName="childText" presStyleLbl="conFgAcc1" presStyleIdx="1" presStyleCnt="3">
        <dgm:presLayoutVars>
          <dgm:bulletEnabled val="1"/>
        </dgm:presLayoutVars>
      </dgm:prSet>
      <dgm:spPr/>
    </dgm:pt>
    <dgm:pt modelId="{5621D791-3BA0-4853-974C-A4CB9154F987}" type="pres">
      <dgm:prSet presAssocID="{F0D73BEA-86CD-416E-85C4-A46706BA3F08}" presName="spaceBetweenRectangles" presStyleCnt="0"/>
      <dgm:spPr/>
    </dgm:pt>
    <dgm:pt modelId="{4913251C-7909-4DAE-AA69-236717C1D9C4}" type="pres">
      <dgm:prSet presAssocID="{A2FE007D-289D-4B22-B295-28FB8354746D}" presName="parentLin" presStyleCnt="0"/>
      <dgm:spPr/>
    </dgm:pt>
    <dgm:pt modelId="{2F7A707B-9303-48BC-9CF5-36752D0340A8}" type="pres">
      <dgm:prSet presAssocID="{A2FE007D-289D-4B22-B295-28FB8354746D}" presName="parentLeftMargin" presStyleLbl="node1" presStyleIdx="1" presStyleCnt="3"/>
      <dgm:spPr/>
    </dgm:pt>
    <dgm:pt modelId="{0DB56B82-41BC-4550-9232-5DAB6FD1272E}" type="pres">
      <dgm:prSet presAssocID="{A2FE007D-289D-4B22-B295-28FB8354746D}" presName="parentText" presStyleLbl="node1" presStyleIdx="2" presStyleCnt="3">
        <dgm:presLayoutVars>
          <dgm:chMax val="0"/>
          <dgm:bulletEnabled val="1"/>
        </dgm:presLayoutVars>
      </dgm:prSet>
      <dgm:spPr/>
    </dgm:pt>
    <dgm:pt modelId="{D42E3B0A-6631-4A34-A5A4-B7DF0CE675E2}" type="pres">
      <dgm:prSet presAssocID="{A2FE007D-289D-4B22-B295-28FB8354746D}" presName="negativeSpace" presStyleCnt="0"/>
      <dgm:spPr/>
    </dgm:pt>
    <dgm:pt modelId="{385A8541-A97C-43AF-88FF-C82FB8E6DD6D}" type="pres">
      <dgm:prSet presAssocID="{A2FE007D-289D-4B22-B295-28FB8354746D}" presName="childText" presStyleLbl="conFgAcc1" presStyleIdx="2" presStyleCnt="3">
        <dgm:presLayoutVars>
          <dgm:bulletEnabled val="1"/>
        </dgm:presLayoutVars>
      </dgm:prSet>
      <dgm:spPr/>
    </dgm:pt>
  </dgm:ptLst>
  <dgm:cxnLst>
    <dgm:cxn modelId="{1B093E03-8E25-43EB-89FC-071F326D632E}" srcId="{F02FDFE6-DACA-4366-B1D4-746656B11695}" destId="{73006209-6D0B-4C3E-B355-36AC7A3A0428}" srcOrd="4" destOrd="0" parTransId="{10706D45-4B6E-4FAA-8CF3-654454C1974E}" sibTransId="{36C67E0C-3A6E-4461-B5DA-24EC8CA12E53}"/>
    <dgm:cxn modelId="{24DE7E0A-8A24-4C2E-A1CD-D596D92FA4A3}" type="presOf" srcId="{D0545350-D4D6-4308-9188-8A810E933CFC}" destId="{9D8F8DF2-F890-410F-B7D1-1A7982D8320D}" srcOrd="0" destOrd="0" presId="urn:microsoft.com/office/officeart/2005/8/layout/list1"/>
    <dgm:cxn modelId="{B3A9B60B-9DC8-4F10-9372-D02C3D1D2DAD}" type="presOf" srcId="{7F5719ED-621C-4334-9DE6-DA824BB0ED58}" destId="{867401DC-68A1-4FAD-8BEB-35FAD99A1C95}" srcOrd="0" destOrd="0" presId="urn:microsoft.com/office/officeart/2005/8/layout/list1"/>
    <dgm:cxn modelId="{A75AC321-1948-4F55-8970-3F284D16E32D}" type="presOf" srcId="{A2FE007D-289D-4B22-B295-28FB8354746D}" destId="{2F7A707B-9303-48BC-9CF5-36752D0340A8}" srcOrd="0" destOrd="0" presId="urn:microsoft.com/office/officeart/2005/8/layout/list1"/>
    <dgm:cxn modelId="{098B502A-4E70-4F00-A43B-A9CA1F50C128}" type="presOf" srcId="{CFBECDE1-1262-485E-A6D0-B967C704B0A5}" destId="{C76D1ABF-1BE0-4F30-8795-60D76F986A9A}" srcOrd="0" destOrd="0" presId="urn:microsoft.com/office/officeart/2005/8/layout/list1"/>
    <dgm:cxn modelId="{8E35B138-750D-40EC-BA61-8F948CAA087C}" type="presOf" srcId="{480FA1B0-A7E7-4534-8FE8-DEE078E62FB9}" destId="{385A8541-A97C-43AF-88FF-C82FB8E6DD6D}" srcOrd="0" destOrd="0" presId="urn:microsoft.com/office/officeart/2005/8/layout/list1"/>
    <dgm:cxn modelId="{03B2AC44-96AE-445E-8E4D-80637DC7D3A9}" type="presOf" srcId="{45A613A0-D170-4D7A-8B54-A66D4F5F47C5}" destId="{C76D1ABF-1BE0-4F30-8795-60D76F986A9A}" srcOrd="0" destOrd="2" presId="urn:microsoft.com/office/officeart/2005/8/layout/list1"/>
    <dgm:cxn modelId="{753A4C45-9E1C-4BE7-B570-491445839B20}" srcId="{F02FDFE6-DACA-4366-B1D4-746656B11695}" destId="{C864CF1E-09D3-4588-9322-1026A83C4A71}" srcOrd="3" destOrd="0" parTransId="{53CE17C7-3BEF-40BD-A660-18DBCC9BE08B}" sibTransId="{307BF390-7903-45C8-BDB9-F52D67FC5C4A}"/>
    <dgm:cxn modelId="{228F5551-652C-4934-8957-56D6989E22B2}" srcId="{A2FE007D-289D-4B22-B295-28FB8354746D}" destId="{480FA1B0-A7E7-4534-8FE8-DEE078E62FB9}" srcOrd="0" destOrd="0" parTransId="{2A904A7D-DBFF-4645-BDEA-BA84D377B08C}" sibTransId="{38A629B7-37A7-4F4D-A911-E27A169A129E}"/>
    <dgm:cxn modelId="{156DD754-AE90-4B3E-AA7F-2C1E66DBB1DD}" type="presOf" srcId="{73006209-6D0B-4C3E-B355-36AC7A3A0428}" destId="{C76D1ABF-1BE0-4F30-8795-60D76F986A9A}" srcOrd="0" destOrd="4" presId="urn:microsoft.com/office/officeart/2005/8/layout/list1"/>
    <dgm:cxn modelId="{FB653857-9893-413A-915C-7BCAF6763CA5}" srcId="{F02FDFE6-DACA-4366-B1D4-746656B11695}" destId="{7DA0AFAF-2ECB-4BD4-B9E7-3E3E8897D966}" srcOrd="1" destOrd="0" parTransId="{FC15BD08-8151-4338-AAD7-A84A5088EB83}" sibTransId="{B29F1E22-907A-4C2C-A0C9-C6E0BFCD32CD}"/>
    <dgm:cxn modelId="{B298596A-8DE0-48ED-B8A8-6ED2C6C01295}" type="presOf" srcId="{F02FDFE6-DACA-4366-B1D4-746656B11695}" destId="{92E2D566-50A6-4C85-A167-71711795FBFA}" srcOrd="0" destOrd="0" presId="urn:microsoft.com/office/officeart/2005/8/layout/list1"/>
    <dgm:cxn modelId="{E02F466B-5714-4D80-9D9F-43C70A8992C9}" srcId="{F02FDFE6-DACA-4366-B1D4-746656B11695}" destId="{45A613A0-D170-4D7A-8B54-A66D4F5F47C5}" srcOrd="2" destOrd="0" parTransId="{B43F0C87-06DF-4449-A05A-CB1C1E0B1E3C}" sibTransId="{7524F855-E2F5-4CC9-AF0A-33ED8F73F6C4}"/>
    <dgm:cxn modelId="{38557D6B-3B86-4D65-865D-464824F3F7C5}" type="presOf" srcId="{D0545350-D4D6-4308-9188-8A810E933CFC}" destId="{D5B6EFD1-4D80-4874-BE08-EA3079F769B7}" srcOrd="1" destOrd="0" presId="urn:microsoft.com/office/officeart/2005/8/layout/list1"/>
    <dgm:cxn modelId="{BE010878-F1B1-4698-8E50-2AEE19025C7E}" srcId="{F02FDFE6-DACA-4366-B1D4-746656B11695}" destId="{6355AF4F-1232-4F17-AB25-1A261657A6B9}" srcOrd="6" destOrd="0" parTransId="{55C98087-5061-49AD-B798-6619D49B6C06}" sibTransId="{8BD703D7-6BB4-439F-A16A-2B40C787C304}"/>
    <dgm:cxn modelId="{0CC51079-DFD2-48C4-9575-2617C3EADDC1}" srcId="{7F5719ED-621C-4334-9DE6-DA824BB0ED58}" destId="{A2FE007D-289D-4B22-B295-28FB8354746D}" srcOrd="2" destOrd="0" parTransId="{41C9EEB9-6A46-452F-86AB-D9C2C82674D6}" sibTransId="{FB1D3A18-3D22-43AD-82E6-6E4F02A3EF0F}"/>
    <dgm:cxn modelId="{812E067A-9012-449B-8B9E-9EE5B7BB2309}" type="presOf" srcId="{F921511A-FC88-4A93-AD9B-D2F800F84F7F}" destId="{C76D1ABF-1BE0-4F30-8795-60D76F986A9A}" srcOrd="0" destOrd="5" presId="urn:microsoft.com/office/officeart/2005/8/layout/list1"/>
    <dgm:cxn modelId="{5E902886-1DF2-4D35-B255-7B868A4F92F6}" type="presOf" srcId="{6355AF4F-1232-4F17-AB25-1A261657A6B9}" destId="{C76D1ABF-1BE0-4F30-8795-60D76F986A9A}" srcOrd="0" destOrd="6" presId="urn:microsoft.com/office/officeart/2005/8/layout/list1"/>
    <dgm:cxn modelId="{BA534B8D-B453-42E7-9413-0616F72D6398}" type="presOf" srcId="{A2FE007D-289D-4B22-B295-28FB8354746D}" destId="{0DB56B82-41BC-4550-9232-5DAB6FD1272E}" srcOrd="1" destOrd="0" presId="urn:microsoft.com/office/officeart/2005/8/layout/list1"/>
    <dgm:cxn modelId="{56D93E92-C2CF-4085-AA21-6DF1F82BCD54}" type="presOf" srcId="{C864CF1E-09D3-4588-9322-1026A83C4A71}" destId="{C76D1ABF-1BE0-4F30-8795-60D76F986A9A}" srcOrd="0" destOrd="3" presId="urn:microsoft.com/office/officeart/2005/8/layout/list1"/>
    <dgm:cxn modelId="{8F4D8DA3-7D79-4DB9-BAE2-68D632494F83}" srcId="{F02FDFE6-DACA-4366-B1D4-746656B11695}" destId="{CFBECDE1-1262-485E-A6D0-B967C704B0A5}" srcOrd="0" destOrd="0" parTransId="{684E6C16-0707-41AF-842E-60E47B9203DF}" sibTransId="{AAC3A1DB-8F3B-4DC3-960A-C1C2F63040D1}"/>
    <dgm:cxn modelId="{272E74B9-CCE9-48E2-8D92-D0ED7834EAF2}" srcId="{7F5719ED-621C-4334-9DE6-DA824BB0ED58}" destId="{F02FDFE6-DACA-4366-B1D4-746656B11695}" srcOrd="0" destOrd="0" parTransId="{DABA8DA2-D71A-47AA-BD62-11A7819B19ED}" sibTransId="{B6DC3615-5D2B-4EED-86FE-5C92F0B36359}"/>
    <dgm:cxn modelId="{BE0D46C2-B0D2-41CE-BCA9-2EE362F8B263}" srcId="{F02FDFE6-DACA-4366-B1D4-746656B11695}" destId="{F921511A-FC88-4A93-AD9B-D2F800F84F7F}" srcOrd="5" destOrd="0" parTransId="{13C4D8D2-4368-426B-8C03-E7279E3709A7}" sibTransId="{D706753C-9436-4B06-97E7-59FE62C01DB4}"/>
    <dgm:cxn modelId="{E021EEC4-B719-4EB1-B70B-18F8DCAFCA9B}" type="presOf" srcId="{7DA0AFAF-2ECB-4BD4-B9E7-3E3E8897D966}" destId="{C76D1ABF-1BE0-4F30-8795-60D76F986A9A}" srcOrd="0" destOrd="1" presId="urn:microsoft.com/office/officeart/2005/8/layout/list1"/>
    <dgm:cxn modelId="{B451D1C6-CFAE-4EB3-9C64-5CAD71E3A60F}" type="presOf" srcId="{F02FDFE6-DACA-4366-B1D4-746656B11695}" destId="{B57D67BB-0C59-4D19-A439-F2DACC5DCE3A}" srcOrd="1" destOrd="0" presId="urn:microsoft.com/office/officeart/2005/8/layout/list1"/>
    <dgm:cxn modelId="{C7018FD1-0056-46C8-AC67-ECDC1C8478C8}" srcId="{7F5719ED-621C-4334-9DE6-DA824BB0ED58}" destId="{D0545350-D4D6-4308-9188-8A810E933CFC}" srcOrd="1" destOrd="0" parTransId="{AC7AC873-A800-4FBD-9F2B-4E7AC558224F}" sibTransId="{F0D73BEA-86CD-416E-85C4-A46706BA3F08}"/>
    <dgm:cxn modelId="{5D349C70-0FD3-4F6E-B700-1A43FEF87FAD}" type="presParOf" srcId="{867401DC-68A1-4FAD-8BEB-35FAD99A1C95}" destId="{CD7ABE40-5BC7-4629-A549-8434A31A582E}" srcOrd="0" destOrd="0" presId="urn:microsoft.com/office/officeart/2005/8/layout/list1"/>
    <dgm:cxn modelId="{5B511B4D-6701-42B7-B1B6-5ED964226208}" type="presParOf" srcId="{CD7ABE40-5BC7-4629-A549-8434A31A582E}" destId="{92E2D566-50A6-4C85-A167-71711795FBFA}" srcOrd="0" destOrd="0" presId="urn:microsoft.com/office/officeart/2005/8/layout/list1"/>
    <dgm:cxn modelId="{303AFB81-06B4-43ED-8616-3E1A6BAF0025}" type="presParOf" srcId="{CD7ABE40-5BC7-4629-A549-8434A31A582E}" destId="{B57D67BB-0C59-4D19-A439-F2DACC5DCE3A}" srcOrd="1" destOrd="0" presId="urn:microsoft.com/office/officeart/2005/8/layout/list1"/>
    <dgm:cxn modelId="{446257B7-EDD6-48A2-BA7F-65CBE3F68E7A}" type="presParOf" srcId="{867401DC-68A1-4FAD-8BEB-35FAD99A1C95}" destId="{B728A310-A4F5-42D6-8D63-BD4CE3E8E840}" srcOrd="1" destOrd="0" presId="urn:microsoft.com/office/officeart/2005/8/layout/list1"/>
    <dgm:cxn modelId="{9F41605D-92EF-424A-9F38-DCE5B46941DC}" type="presParOf" srcId="{867401DC-68A1-4FAD-8BEB-35FAD99A1C95}" destId="{C76D1ABF-1BE0-4F30-8795-60D76F986A9A}" srcOrd="2" destOrd="0" presId="urn:microsoft.com/office/officeart/2005/8/layout/list1"/>
    <dgm:cxn modelId="{30315643-FC62-42E2-BD0B-694BC119A1F6}" type="presParOf" srcId="{867401DC-68A1-4FAD-8BEB-35FAD99A1C95}" destId="{B2755751-4BD5-4310-B097-67BEA781A25F}" srcOrd="3" destOrd="0" presId="urn:microsoft.com/office/officeart/2005/8/layout/list1"/>
    <dgm:cxn modelId="{40140A38-98CB-4238-B63C-D935D1722426}" type="presParOf" srcId="{867401DC-68A1-4FAD-8BEB-35FAD99A1C95}" destId="{E13CA422-99BC-4AFA-ABD0-DB86E43A4E4A}" srcOrd="4" destOrd="0" presId="urn:microsoft.com/office/officeart/2005/8/layout/list1"/>
    <dgm:cxn modelId="{D522B0D5-906D-4FA4-8E56-E6ECDD077852}" type="presParOf" srcId="{E13CA422-99BC-4AFA-ABD0-DB86E43A4E4A}" destId="{9D8F8DF2-F890-410F-B7D1-1A7982D8320D}" srcOrd="0" destOrd="0" presId="urn:microsoft.com/office/officeart/2005/8/layout/list1"/>
    <dgm:cxn modelId="{C2FED06A-82E0-44E7-B5F9-72C07E435203}" type="presParOf" srcId="{E13CA422-99BC-4AFA-ABD0-DB86E43A4E4A}" destId="{D5B6EFD1-4D80-4874-BE08-EA3079F769B7}" srcOrd="1" destOrd="0" presId="urn:microsoft.com/office/officeart/2005/8/layout/list1"/>
    <dgm:cxn modelId="{FEDB68E3-A94F-402B-BA51-42EB634F155C}" type="presParOf" srcId="{867401DC-68A1-4FAD-8BEB-35FAD99A1C95}" destId="{D9E4143E-0095-4329-9D29-9049BBCA6CAB}" srcOrd="5" destOrd="0" presId="urn:microsoft.com/office/officeart/2005/8/layout/list1"/>
    <dgm:cxn modelId="{4C543303-7746-4206-A32E-7ADD6A1E3355}" type="presParOf" srcId="{867401DC-68A1-4FAD-8BEB-35FAD99A1C95}" destId="{0D87D13E-E159-48BD-8296-5A7087249C70}" srcOrd="6" destOrd="0" presId="urn:microsoft.com/office/officeart/2005/8/layout/list1"/>
    <dgm:cxn modelId="{9271EBB3-8029-4ECE-98C9-1FECB4272D9D}" type="presParOf" srcId="{867401DC-68A1-4FAD-8BEB-35FAD99A1C95}" destId="{5621D791-3BA0-4853-974C-A4CB9154F987}" srcOrd="7" destOrd="0" presId="urn:microsoft.com/office/officeart/2005/8/layout/list1"/>
    <dgm:cxn modelId="{659C5547-7073-4F7F-92F4-55C27E4E1704}" type="presParOf" srcId="{867401DC-68A1-4FAD-8BEB-35FAD99A1C95}" destId="{4913251C-7909-4DAE-AA69-236717C1D9C4}" srcOrd="8" destOrd="0" presId="urn:microsoft.com/office/officeart/2005/8/layout/list1"/>
    <dgm:cxn modelId="{444A06EC-1F00-48EF-8FCB-176EC3AC94D3}" type="presParOf" srcId="{4913251C-7909-4DAE-AA69-236717C1D9C4}" destId="{2F7A707B-9303-48BC-9CF5-36752D0340A8}" srcOrd="0" destOrd="0" presId="urn:microsoft.com/office/officeart/2005/8/layout/list1"/>
    <dgm:cxn modelId="{6E676828-37C4-4068-8B97-D10192C59079}" type="presParOf" srcId="{4913251C-7909-4DAE-AA69-236717C1D9C4}" destId="{0DB56B82-41BC-4550-9232-5DAB6FD1272E}" srcOrd="1" destOrd="0" presId="urn:microsoft.com/office/officeart/2005/8/layout/list1"/>
    <dgm:cxn modelId="{41A0EDE9-6847-484D-B7A5-382FF90DB904}" type="presParOf" srcId="{867401DC-68A1-4FAD-8BEB-35FAD99A1C95}" destId="{D42E3B0A-6631-4A34-A5A4-B7DF0CE675E2}" srcOrd="9" destOrd="0" presId="urn:microsoft.com/office/officeart/2005/8/layout/list1"/>
    <dgm:cxn modelId="{6DD7A37A-67B4-4FBC-8C10-83CE2717F7EC}" type="presParOf" srcId="{867401DC-68A1-4FAD-8BEB-35FAD99A1C95}" destId="{385A8541-A97C-43AF-88FF-C82FB8E6DD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4BBEE-5EFF-4083-BF11-9FFF2854F890}">
      <dsp:nvSpPr>
        <dsp:cNvPr id="0" name=""/>
        <dsp:cNvSpPr/>
      </dsp:nvSpPr>
      <dsp:spPr>
        <a:xfrm>
          <a:off x="271908" y="121"/>
          <a:ext cx="3881733" cy="2464901"/>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B0CEE-2CC7-4671-9EE0-269A28233EB3}">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a:t>Mandatory reporters vs. Confidential resources</a:t>
          </a:r>
          <a:endParaRPr lang="en-US" sz="3900" b="1" i="0" u="none" strike="noStrike" kern="1200" cap="none" baseline="0" noProof="0">
            <a:latin typeface="Garamond"/>
          </a:endParaRPr>
        </a:p>
      </dsp:txBody>
      <dsp:txXfrm>
        <a:off x="775406" y="482054"/>
        <a:ext cx="3737345" cy="2320513"/>
      </dsp:txXfrm>
    </dsp:sp>
    <dsp:sp modelId="{8EE6D4DA-5C1D-4FCC-B55D-CFC47ADCBB0D}">
      <dsp:nvSpPr>
        <dsp:cNvPr id="0" name=""/>
        <dsp:cNvSpPr/>
      </dsp:nvSpPr>
      <dsp:spPr>
        <a:xfrm>
          <a:off x="5016250" y="121"/>
          <a:ext cx="3881733" cy="2464901"/>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4C7A8-7E70-48C0-B33F-74AD9DA8AACA}">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a:t>Actual vs. Constructive</a:t>
          </a:r>
        </a:p>
      </dsp:txBody>
      <dsp:txXfrm>
        <a:off x="5519748" y="482054"/>
        <a:ext cx="3737345" cy="2320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D2A89-0D4C-47E6-87A1-F527E357EA4F}">
      <dsp:nvSpPr>
        <dsp:cNvPr id="0" name=""/>
        <dsp:cNvSpPr/>
      </dsp:nvSpPr>
      <dsp:spPr>
        <a:xfrm>
          <a:off x="0" y="399440"/>
          <a:ext cx="9454055" cy="1767150"/>
        </a:xfrm>
        <a:prstGeom prst="rect">
          <a:avLst/>
        </a:prstGeom>
        <a:solidFill>
          <a:schemeClr val="lt1">
            <a:alpha val="9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740" tIns="354076" rIns="733740" bIns="120904" numCol="1" spcCol="1270" anchor="t" anchorCtr="0">
          <a:noAutofit/>
        </a:bodyPr>
        <a:lstStyle/>
        <a:p>
          <a:pPr marL="171450" lvl="1" indent="-171450" algn="l" defTabSz="755650">
            <a:lnSpc>
              <a:spcPct val="100000"/>
            </a:lnSpc>
            <a:spcBef>
              <a:spcPct val="0"/>
            </a:spcBef>
            <a:spcAft>
              <a:spcPct val="15000"/>
            </a:spcAft>
            <a:buChar char="•"/>
          </a:pPr>
          <a:r>
            <a:rPr lang="en-US" sz="1700" b="1" kern="1200"/>
            <a:t>Quid pro quo by a school's employee</a:t>
          </a:r>
        </a:p>
        <a:p>
          <a:pPr marL="171450" lvl="1" indent="-171450" algn="l" defTabSz="755650">
            <a:lnSpc>
              <a:spcPct val="100000"/>
            </a:lnSpc>
            <a:spcBef>
              <a:spcPct val="0"/>
            </a:spcBef>
            <a:spcAft>
              <a:spcPct val="15000"/>
            </a:spcAft>
            <a:buChar char="•"/>
          </a:pPr>
          <a:r>
            <a:rPr lang="en-US" sz="1700" b="1" kern="1200">
              <a:latin typeface="Garamond" panose="02020404030301010803"/>
            </a:rPr>
            <a:t>Unwelcome</a:t>
          </a:r>
          <a:r>
            <a:rPr lang="en-US" sz="1700" b="1" kern="1200"/>
            <a:t> conduct that a reasonable person would find so severe, pervasive, and objectively offensive that it denies a person equal educational access</a:t>
          </a:r>
        </a:p>
        <a:p>
          <a:pPr marL="171450" lvl="1" indent="-171450" algn="l" defTabSz="755650">
            <a:lnSpc>
              <a:spcPct val="100000"/>
            </a:lnSpc>
            <a:spcBef>
              <a:spcPct val="0"/>
            </a:spcBef>
            <a:spcAft>
              <a:spcPct val="15000"/>
            </a:spcAft>
            <a:buChar char="•"/>
          </a:pPr>
          <a:r>
            <a:rPr lang="en-US" sz="1700" b="1" kern="1200"/>
            <a:t>Any instance of sexual assault (as defined by the Clery Act), dating violence, domestic violence, or stalking as defined in the Violence Against Women Act (VAWA)</a:t>
          </a:r>
        </a:p>
      </dsp:txBody>
      <dsp:txXfrm>
        <a:off x="0" y="399440"/>
        <a:ext cx="9454055" cy="1767150"/>
      </dsp:txXfrm>
    </dsp:sp>
    <dsp:sp modelId="{DBC88B1E-A3F3-44C3-AB27-812CEE0E7805}">
      <dsp:nvSpPr>
        <dsp:cNvPr id="0" name=""/>
        <dsp:cNvSpPr/>
      </dsp:nvSpPr>
      <dsp:spPr>
        <a:xfrm>
          <a:off x="472702" y="148520"/>
          <a:ext cx="6617838" cy="501840"/>
        </a:xfrm>
        <a:prstGeom prst="roundRect">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139" tIns="0" rIns="250139" bIns="0" numCol="1" spcCol="1270" anchor="ctr" anchorCtr="0">
          <a:noAutofit/>
        </a:bodyPr>
        <a:lstStyle/>
        <a:p>
          <a:pPr marL="0" lvl="0" indent="0" algn="l" defTabSz="755650">
            <a:lnSpc>
              <a:spcPct val="100000"/>
            </a:lnSpc>
            <a:spcBef>
              <a:spcPct val="0"/>
            </a:spcBef>
            <a:spcAft>
              <a:spcPct val="35000"/>
            </a:spcAft>
            <a:buNone/>
            <a:defRPr b="1"/>
          </a:pPr>
          <a:r>
            <a:rPr lang="en-US" sz="1700" kern="1200"/>
            <a:t>New definition  </a:t>
          </a:r>
        </a:p>
      </dsp:txBody>
      <dsp:txXfrm>
        <a:off x="497200" y="173018"/>
        <a:ext cx="6568842" cy="452844"/>
      </dsp:txXfrm>
    </dsp:sp>
    <dsp:sp modelId="{2E47E742-308D-41B9-85E2-3007BF9DA82C}">
      <dsp:nvSpPr>
        <dsp:cNvPr id="0" name=""/>
        <dsp:cNvSpPr/>
      </dsp:nvSpPr>
      <dsp:spPr>
        <a:xfrm>
          <a:off x="0" y="2509310"/>
          <a:ext cx="9454055" cy="428400"/>
        </a:xfrm>
        <a:prstGeom prst="rect">
          <a:avLst/>
        </a:prstGeom>
        <a:solidFill>
          <a:schemeClr val="lt1">
            <a:alpha val="90000"/>
            <a:hueOff val="0"/>
            <a:satOff val="0"/>
            <a:lumOff val="0"/>
            <a:alphaOff val="0"/>
          </a:schemeClr>
        </a:solidFill>
        <a:ln w="15875" cap="flat" cmpd="sng" algn="ctr">
          <a:solidFill>
            <a:schemeClr val="accent3">
              <a:shade val="80000"/>
              <a:hueOff val="-79273"/>
              <a:satOff val="-5337"/>
              <a:lumOff val="14165"/>
              <a:alphaOff val="0"/>
            </a:schemeClr>
          </a:solidFill>
          <a:prstDash val="solid"/>
        </a:ln>
        <a:effectLst/>
      </dsp:spPr>
      <dsp:style>
        <a:lnRef idx="2">
          <a:scrgbClr r="0" g="0" b="0"/>
        </a:lnRef>
        <a:fillRef idx="1">
          <a:scrgbClr r="0" g="0" b="0"/>
        </a:fillRef>
        <a:effectRef idx="0">
          <a:scrgbClr r="0" g="0" b="0"/>
        </a:effectRef>
        <a:fontRef idx="minor"/>
      </dsp:style>
    </dsp:sp>
    <dsp:sp modelId="{571E4221-FF45-4D8C-81D6-4E715219A2C2}">
      <dsp:nvSpPr>
        <dsp:cNvPr id="0" name=""/>
        <dsp:cNvSpPr/>
      </dsp:nvSpPr>
      <dsp:spPr>
        <a:xfrm>
          <a:off x="472702" y="2258391"/>
          <a:ext cx="6617838" cy="501840"/>
        </a:xfrm>
        <a:prstGeom prst="roundRect">
          <a:avLst/>
        </a:prstGeom>
        <a:solidFill>
          <a:schemeClr val="accent3">
            <a:shade val="80000"/>
            <a:hueOff val="-79273"/>
            <a:satOff val="-5337"/>
            <a:lumOff val="14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139" tIns="0" rIns="250139" bIns="0" numCol="1" spcCol="1270" anchor="ctr" anchorCtr="0">
          <a:noAutofit/>
        </a:bodyPr>
        <a:lstStyle/>
        <a:p>
          <a:pPr marL="0" lvl="0" indent="0" algn="l" defTabSz="755650">
            <a:lnSpc>
              <a:spcPct val="100000"/>
            </a:lnSpc>
            <a:spcBef>
              <a:spcPct val="0"/>
            </a:spcBef>
            <a:spcAft>
              <a:spcPct val="35000"/>
            </a:spcAft>
            <a:buNone/>
            <a:defRPr b="1"/>
          </a:pPr>
          <a:r>
            <a:rPr lang="en-US" sz="1700" kern="1200"/>
            <a:t>Occurring in a school's "education program or activity"</a:t>
          </a:r>
        </a:p>
      </dsp:txBody>
      <dsp:txXfrm>
        <a:off x="497200" y="2282889"/>
        <a:ext cx="6568842" cy="452844"/>
      </dsp:txXfrm>
    </dsp:sp>
    <dsp:sp modelId="{489E0F52-1A9B-42EC-A151-B85C8122248C}">
      <dsp:nvSpPr>
        <dsp:cNvPr id="0" name=""/>
        <dsp:cNvSpPr/>
      </dsp:nvSpPr>
      <dsp:spPr>
        <a:xfrm>
          <a:off x="0" y="3280431"/>
          <a:ext cx="9454055" cy="428400"/>
        </a:xfrm>
        <a:prstGeom prst="rect">
          <a:avLst/>
        </a:prstGeom>
        <a:solidFill>
          <a:schemeClr val="lt1">
            <a:alpha val="90000"/>
            <a:hueOff val="0"/>
            <a:satOff val="0"/>
            <a:lumOff val="0"/>
            <a:alphaOff val="0"/>
          </a:schemeClr>
        </a:solidFill>
        <a:ln w="15875" cap="flat" cmpd="sng" algn="ctr">
          <a:solidFill>
            <a:schemeClr val="accent3">
              <a:shade val="80000"/>
              <a:hueOff val="-158547"/>
              <a:satOff val="-10673"/>
              <a:lumOff val="28331"/>
              <a:alphaOff val="0"/>
            </a:schemeClr>
          </a:solidFill>
          <a:prstDash val="solid"/>
        </a:ln>
        <a:effectLst/>
      </dsp:spPr>
      <dsp:style>
        <a:lnRef idx="2">
          <a:scrgbClr r="0" g="0" b="0"/>
        </a:lnRef>
        <a:fillRef idx="1">
          <a:scrgbClr r="0" g="0" b="0"/>
        </a:fillRef>
        <a:effectRef idx="0">
          <a:scrgbClr r="0" g="0" b="0"/>
        </a:effectRef>
        <a:fontRef idx="minor"/>
      </dsp:style>
    </dsp:sp>
    <dsp:sp modelId="{32137682-9FD1-40B0-9D59-26663E27055C}">
      <dsp:nvSpPr>
        <dsp:cNvPr id="0" name=""/>
        <dsp:cNvSpPr/>
      </dsp:nvSpPr>
      <dsp:spPr>
        <a:xfrm>
          <a:off x="472702" y="3029511"/>
          <a:ext cx="6617838" cy="501840"/>
        </a:xfrm>
        <a:prstGeom prst="roundRect">
          <a:avLst/>
        </a:prstGeom>
        <a:solidFill>
          <a:schemeClr val="accent3">
            <a:shade val="80000"/>
            <a:hueOff val="-158547"/>
            <a:satOff val="-10673"/>
            <a:lumOff val="283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139" tIns="0" rIns="250139" bIns="0" numCol="1" spcCol="1270" anchor="ctr" anchorCtr="0">
          <a:noAutofit/>
        </a:bodyPr>
        <a:lstStyle/>
        <a:p>
          <a:pPr marL="0" lvl="0" indent="0" algn="l" defTabSz="755650">
            <a:lnSpc>
              <a:spcPct val="100000"/>
            </a:lnSpc>
            <a:spcBef>
              <a:spcPct val="0"/>
            </a:spcBef>
            <a:spcAft>
              <a:spcPct val="35000"/>
            </a:spcAft>
            <a:buNone/>
            <a:defRPr b="1"/>
          </a:pPr>
          <a:r>
            <a:rPr lang="en-US" sz="1700" kern="1200"/>
            <a:t>In the United States</a:t>
          </a:r>
        </a:p>
      </dsp:txBody>
      <dsp:txXfrm>
        <a:off x="497200" y="3054009"/>
        <a:ext cx="656884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A7D51-2E4F-4E4A-A092-176E429B4E5E}">
      <dsp:nvSpPr>
        <dsp:cNvPr id="0" name=""/>
        <dsp:cNvSpPr/>
      </dsp:nvSpPr>
      <dsp:spPr>
        <a:xfrm>
          <a:off x="5982" y="869730"/>
          <a:ext cx="1870011" cy="224401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16" tIns="0" rIns="184716" bIns="330200" numCol="1" spcCol="1270" anchor="t" anchorCtr="0">
          <a:noAutofit/>
        </a:bodyPr>
        <a:lstStyle/>
        <a:p>
          <a:pPr marL="0" lvl="0" indent="0" algn="l" defTabSz="622300">
            <a:lnSpc>
              <a:spcPct val="90000"/>
            </a:lnSpc>
            <a:spcBef>
              <a:spcPct val="0"/>
            </a:spcBef>
            <a:spcAft>
              <a:spcPct val="35000"/>
            </a:spcAft>
            <a:buNone/>
          </a:pPr>
          <a:r>
            <a:rPr lang="en-US" sz="1400" b="1" kern="1200"/>
            <a:t>Deliberate Indifference Standard</a:t>
          </a:r>
          <a:endParaRPr lang="en-US" sz="1400" b="1" i="0" u="none" strike="noStrike" kern="1200" cap="none" baseline="0" noProof="0">
            <a:latin typeface="Garamond"/>
          </a:endParaRPr>
        </a:p>
      </dsp:txBody>
      <dsp:txXfrm>
        <a:off x="5982" y="1767336"/>
        <a:ext cx="1870011" cy="1346408"/>
      </dsp:txXfrm>
    </dsp:sp>
    <dsp:sp modelId="{8AA022F5-B2CD-4E5E-8D20-B7EF059E850A}">
      <dsp:nvSpPr>
        <dsp:cNvPr id="0" name=""/>
        <dsp:cNvSpPr/>
      </dsp:nvSpPr>
      <dsp:spPr>
        <a:xfrm>
          <a:off x="5982" y="869730"/>
          <a:ext cx="1870011" cy="8976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4716" tIns="165100" rIns="184716" bIns="165100" numCol="1" spcCol="1270" anchor="ctr" anchorCtr="0">
          <a:noAutofit/>
        </a:bodyPr>
        <a:lstStyle/>
        <a:p>
          <a:pPr marL="0" lvl="0" indent="0" algn="l" defTabSz="1911350">
            <a:lnSpc>
              <a:spcPct val="90000"/>
            </a:lnSpc>
            <a:spcBef>
              <a:spcPct val="0"/>
            </a:spcBef>
            <a:spcAft>
              <a:spcPct val="35000"/>
            </a:spcAft>
            <a:buNone/>
          </a:pPr>
          <a:r>
            <a:rPr lang="en-US" sz="4300" kern="1200"/>
            <a:t>01</a:t>
          </a:r>
        </a:p>
      </dsp:txBody>
      <dsp:txXfrm>
        <a:off x="5982" y="869730"/>
        <a:ext cx="1870011" cy="897605"/>
      </dsp:txXfrm>
    </dsp:sp>
    <dsp:sp modelId="{C299EA83-CFE0-4F70-B50A-28D7FC4CDAAE}">
      <dsp:nvSpPr>
        <dsp:cNvPr id="0" name=""/>
        <dsp:cNvSpPr/>
      </dsp:nvSpPr>
      <dsp:spPr>
        <a:xfrm>
          <a:off x="2025595" y="869730"/>
          <a:ext cx="1870011" cy="224401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16" tIns="0" rIns="184716" bIns="330200" numCol="1" spcCol="1270" anchor="t" anchorCtr="0">
          <a:noAutofit/>
        </a:bodyPr>
        <a:lstStyle/>
        <a:p>
          <a:pPr marL="0" lvl="0" indent="0" algn="l" defTabSz="622300">
            <a:lnSpc>
              <a:spcPct val="90000"/>
            </a:lnSpc>
            <a:spcBef>
              <a:spcPct val="0"/>
            </a:spcBef>
            <a:spcAft>
              <a:spcPct val="35000"/>
            </a:spcAft>
            <a:buNone/>
          </a:pPr>
          <a:r>
            <a:rPr lang="en-US" sz="1400" b="1" kern="1200"/>
            <a:t>Clear definitions</a:t>
          </a:r>
        </a:p>
        <a:p>
          <a:pPr marL="57150" lvl="1" indent="-57150" algn="l" defTabSz="488950">
            <a:lnSpc>
              <a:spcPct val="90000"/>
            </a:lnSpc>
            <a:spcBef>
              <a:spcPct val="0"/>
            </a:spcBef>
            <a:spcAft>
              <a:spcPct val="15000"/>
            </a:spcAft>
            <a:buChar char="•"/>
          </a:pPr>
          <a:r>
            <a:rPr lang="en-US" sz="1100" b="1" kern="1200"/>
            <a:t>Complainant</a:t>
          </a:r>
        </a:p>
        <a:p>
          <a:pPr marL="57150" lvl="1" indent="-57150" algn="l" defTabSz="488950">
            <a:lnSpc>
              <a:spcPct val="90000"/>
            </a:lnSpc>
            <a:spcBef>
              <a:spcPct val="0"/>
            </a:spcBef>
            <a:spcAft>
              <a:spcPct val="15000"/>
            </a:spcAft>
            <a:buChar char="•"/>
          </a:pPr>
          <a:r>
            <a:rPr lang="en-US" sz="1100" b="1" kern="1200"/>
            <a:t>Respondent</a:t>
          </a:r>
        </a:p>
        <a:p>
          <a:pPr marL="57150" lvl="1" indent="-57150" algn="l" defTabSz="488950">
            <a:lnSpc>
              <a:spcPct val="90000"/>
            </a:lnSpc>
            <a:spcBef>
              <a:spcPct val="0"/>
            </a:spcBef>
            <a:spcAft>
              <a:spcPct val="15000"/>
            </a:spcAft>
            <a:buChar char="•"/>
          </a:pPr>
          <a:r>
            <a:rPr lang="en-US" sz="1100" b="1" kern="1200"/>
            <a:t>Formal Complaint</a:t>
          </a:r>
        </a:p>
        <a:p>
          <a:pPr marL="57150" lvl="1" indent="-57150" algn="l" defTabSz="488950">
            <a:lnSpc>
              <a:spcPct val="90000"/>
            </a:lnSpc>
            <a:spcBef>
              <a:spcPct val="0"/>
            </a:spcBef>
            <a:spcAft>
              <a:spcPct val="15000"/>
            </a:spcAft>
            <a:buChar char="•"/>
          </a:pPr>
          <a:r>
            <a:rPr lang="en-US" sz="1100" b="1" kern="1200"/>
            <a:t>Supportive Measures</a:t>
          </a:r>
        </a:p>
      </dsp:txBody>
      <dsp:txXfrm>
        <a:off x="2025595" y="1767336"/>
        <a:ext cx="1870011" cy="1346408"/>
      </dsp:txXfrm>
    </dsp:sp>
    <dsp:sp modelId="{D36E0120-66D9-453C-8757-71456C7BAB88}">
      <dsp:nvSpPr>
        <dsp:cNvPr id="0" name=""/>
        <dsp:cNvSpPr/>
      </dsp:nvSpPr>
      <dsp:spPr>
        <a:xfrm>
          <a:off x="2025595" y="869730"/>
          <a:ext cx="1870011" cy="8976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4716" tIns="165100" rIns="184716" bIns="165100" numCol="1" spcCol="1270" anchor="ctr" anchorCtr="0">
          <a:noAutofit/>
        </a:bodyPr>
        <a:lstStyle/>
        <a:p>
          <a:pPr marL="0" lvl="0" indent="0" algn="l" defTabSz="1911350">
            <a:lnSpc>
              <a:spcPct val="90000"/>
            </a:lnSpc>
            <a:spcBef>
              <a:spcPct val="0"/>
            </a:spcBef>
            <a:spcAft>
              <a:spcPct val="35000"/>
            </a:spcAft>
            <a:buNone/>
          </a:pPr>
          <a:r>
            <a:rPr lang="en-US" sz="4300" kern="1200"/>
            <a:t>02</a:t>
          </a:r>
        </a:p>
      </dsp:txBody>
      <dsp:txXfrm>
        <a:off x="2025595" y="869730"/>
        <a:ext cx="1870011" cy="897605"/>
      </dsp:txXfrm>
    </dsp:sp>
    <dsp:sp modelId="{2CC6D762-BC81-4BFD-91D3-A1BDEA5B45C2}">
      <dsp:nvSpPr>
        <dsp:cNvPr id="0" name=""/>
        <dsp:cNvSpPr/>
      </dsp:nvSpPr>
      <dsp:spPr>
        <a:xfrm>
          <a:off x="4045208" y="869730"/>
          <a:ext cx="1870011" cy="224401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16" tIns="0" rIns="184716" bIns="330200" numCol="1" spcCol="1270" anchor="t" anchorCtr="0">
          <a:noAutofit/>
        </a:bodyPr>
        <a:lstStyle/>
        <a:p>
          <a:pPr marL="0" lvl="0" indent="0" algn="l" defTabSz="622300">
            <a:lnSpc>
              <a:spcPct val="90000"/>
            </a:lnSpc>
            <a:spcBef>
              <a:spcPct val="0"/>
            </a:spcBef>
            <a:spcAft>
              <a:spcPct val="35000"/>
            </a:spcAft>
            <a:buNone/>
          </a:pPr>
          <a:r>
            <a:rPr lang="en-US" sz="1400" b="1" kern="1200"/>
            <a:t>School must investigate sexual </a:t>
          </a:r>
          <a:r>
            <a:rPr lang="en-US" sz="1400" b="1" kern="1200">
              <a:latin typeface="Garamond" panose="02020404030301010803"/>
            </a:rPr>
            <a:t>harassment</a:t>
          </a:r>
          <a:r>
            <a:rPr lang="en-US" sz="1400" b="1" kern="1200"/>
            <a:t> allegations in any formal complaint</a:t>
          </a:r>
        </a:p>
      </dsp:txBody>
      <dsp:txXfrm>
        <a:off x="4045208" y="1767336"/>
        <a:ext cx="1870011" cy="1346408"/>
      </dsp:txXfrm>
    </dsp:sp>
    <dsp:sp modelId="{B4B66453-CB39-44BA-AC28-031498A1910A}">
      <dsp:nvSpPr>
        <dsp:cNvPr id="0" name=""/>
        <dsp:cNvSpPr/>
      </dsp:nvSpPr>
      <dsp:spPr>
        <a:xfrm>
          <a:off x="4045208" y="869730"/>
          <a:ext cx="1870011" cy="8976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4716" tIns="165100" rIns="184716" bIns="165100" numCol="1" spcCol="1270" anchor="ctr" anchorCtr="0">
          <a:noAutofit/>
        </a:bodyPr>
        <a:lstStyle/>
        <a:p>
          <a:pPr marL="0" lvl="0" indent="0" algn="l" defTabSz="1911350">
            <a:lnSpc>
              <a:spcPct val="90000"/>
            </a:lnSpc>
            <a:spcBef>
              <a:spcPct val="0"/>
            </a:spcBef>
            <a:spcAft>
              <a:spcPct val="35000"/>
            </a:spcAft>
            <a:buNone/>
          </a:pPr>
          <a:r>
            <a:rPr lang="en-US" sz="4300" kern="1200"/>
            <a:t>03</a:t>
          </a:r>
        </a:p>
      </dsp:txBody>
      <dsp:txXfrm>
        <a:off x="4045208" y="869730"/>
        <a:ext cx="1870011" cy="897605"/>
      </dsp:txXfrm>
    </dsp:sp>
    <dsp:sp modelId="{86E2E8F8-1D10-4533-B87E-35194CCDA54F}">
      <dsp:nvSpPr>
        <dsp:cNvPr id="0" name=""/>
        <dsp:cNvSpPr/>
      </dsp:nvSpPr>
      <dsp:spPr>
        <a:xfrm>
          <a:off x="6064820" y="869730"/>
          <a:ext cx="1870011" cy="224401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16" tIns="0" rIns="184716" bIns="330200" numCol="1" spcCol="1270" anchor="t" anchorCtr="0">
          <a:noAutofit/>
        </a:bodyPr>
        <a:lstStyle/>
        <a:p>
          <a:pPr marL="0" lvl="0" indent="0" algn="l" defTabSz="622300">
            <a:lnSpc>
              <a:spcPct val="90000"/>
            </a:lnSpc>
            <a:spcBef>
              <a:spcPct val="0"/>
            </a:spcBef>
            <a:spcAft>
              <a:spcPct val="35000"/>
            </a:spcAft>
            <a:buNone/>
          </a:pPr>
          <a:r>
            <a:rPr lang="en-US" sz="1400" b="1" kern="1200"/>
            <a:t>Formal complaint can be filed by a Complainant or signed by a Title IX Coordinator</a:t>
          </a:r>
        </a:p>
      </dsp:txBody>
      <dsp:txXfrm>
        <a:off x="6064820" y="1767336"/>
        <a:ext cx="1870011" cy="1346408"/>
      </dsp:txXfrm>
    </dsp:sp>
    <dsp:sp modelId="{BF1A1D65-751C-4044-AD41-80C3DA2567EE}">
      <dsp:nvSpPr>
        <dsp:cNvPr id="0" name=""/>
        <dsp:cNvSpPr/>
      </dsp:nvSpPr>
      <dsp:spPr>
        <a:xfrm>
          <a:off x="6064820" y="869730"/>
          <a:ext cx="1870011" cy="8976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4716" tIns="165100" rIns="184716" bIns="165100" numCol="1" spcCol="1270" anchor="ctr" anchorCtr="0">
          <a:noAutofit/>
        </a:bodyPr>
        <a:lstStyle/>
        <a:p>
          <a:pPr marL="0" lvl="0" indent="0" algn="l" defTabSz="1911350">
            <a:lnSpc>
              <a:spcPct val="90000"/>
            </a:lnSpc>
            <a:spcBef>
              <a:spcPct val="0"/>
            </a:spcBef>
            <a:spcAft>
              <a:spcPct val="35000"/>
            </a:spcAft>
            <a:buNone/>
          </a:pPr>
          <a:r>
            <a:rPr lang="en-US" sz="4300" kern="1200"/>
            <a:t>04</a:t>
          </a:r>
        </a:p>
      </dsp:txBody>
      <dsp:txXfrm>
        <a:off x="6064820" y="869730"/>
        <a:ext cx="1870011" cy="897605"/>
      </dsp:txXfrm>
    </dsp:sp>
    <dsp:sp modelId="{DEF983A5-869E-477A-A07F-0FB99C573208}">
      <dsp:nvSpPr>
        <dsp:cNvPr id="0" name=""/>
        <dsp:cNvSpPr/>
      </dsp:nvSpPr>
      <dsp:spPr>
        <a:xfrm>
          <a:off x="8084433" y="869730"/>
          <a:ext cx="1870011" cy="224401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716" tIns="0" rIns="184716" bIns="330200" numCol="1" spcCol="1270" anchor="t" anchorCtr="0">
          <a:noAutofit/>
        </a:bodyPr>
        <a:lstStyle/>
        <a:p>
          <a:pPr marL="0" lvl="0" indent="0" algn="l" defTabSz="622300" rtl="0">
            <a:lnSpc>
              <a:spcPct val="90000"/>
            </a:lnSpc>
            <a:spcBef>
              <a:spcPct val="0"/>
            </a:spcBef>
            <a:spcAft>
              <a:spcPct val="35000"/>
            </a:spcAft>
            <a:buNone/>
          </a:pPr>
          <a:r>
            <a:rPr lang="en-US" sz="1400" b="1" kern="1200"/>
            <a:t>School must follow grievance process before imposition of any disciplinary sanctions</a:t>
          </a:r>
          <a:r>
            <a:rPr lang="en-US" sz="1400" b="1" kern="1200">
              <a:latin typeface="Garamond" panose="02020404030301010803"/>
            </a:rPr>
            <a:t> </a:t>
          </a:r>
          <a:endParaRPr lang="en-US" sz="1400" b="1" kern="1200"/>
        </a:p>
      </dsp:txBody>
      <dsp:txXfrm>
        <a:off x="8084433" y="1767336"/>
        <a:ext cx="1870011" cy="1346408"/>
      </dsp:txXfrm>
    </dsp:sp>
    <dsp:sp modelId="{1C17A6A5-CF54-47C2-A0C3-DDCBF37BDE13}">
      <dsp:nvSpPr>
        <dsp:cNvPr id="0" name=""/>
        <dsp:cNvSpPr/>
      </dsp:nvSpPr>
      <dsp:spPr>
        <a:xfrm>
          <a:off x="8084433" y="869730"/>
          <a:ext cx="1870011" cy="8976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4716" tIns="165100" rIns="184716" bIns="165100" numCol="1" spcCol="1270" anchor="ctr" anchorCtr="0">
          <a:noAutofit/>
        </a:bodyPr>
        <a:lstStyle/>
        <a:p>
          <a:pPr marL="0" lvl="0" indent="0" algn="l" defTabSz="1911350">
            <a:lnSpc>
              <a:spcPct val="90000"/>
            </a:lnSpc>
            <a:spcBef>
              <a:spcPct val="0"/>
            </a:spcBef>
            <a:spcAft>
              <a:spcPct val="35000"/>
            </a:spcAft>
            <a:buNone/>
          </a:pPr>
          <a:r>
            <a:rPr lang="en-US" sz="4300" kern="1200"/>
            <a:t>05</a:t>
          </a:r>
        </a:p>
      </dsp:txBody>
      <dsp:txXfrm>
        <a:off x="8084433" y="869730"/>
        <a:ext cx="1870011" cy="897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C6E8A-0F3A-4799-B618-135BDCDC710F}">
      <dsp:nvSpPr>
        <dsp:cNvPr id="0" name=""/>
        <dsp:cNvSpPr/>
      </dsp:nvSpPr>
      <dsp:spPr>
        <a:xfrm>
          <a:off x="0" y="1798430"/>
          <a:ext cx="7204843" cy="117996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Require objective evaluation of all relevant evidence, inculpatory and exculpatory, and avoid credibility determinations based on a person's status as a complainant, respondent, or witness</a:t>
          </a:r>
        </a:p>
      </dsp:txBody>
      <dsp:txXfrm>
        <a:off x="0" y="1798430"/>
        <a:ext cx="7204843" cy="1179965"/>
      </dsp:txXfrm>
    </dsp:sp>
    <dsp:sp modelId="{E4FCD0DF-A0CE-44A9-96D8-3C9595EB0996}">
      <dsp:nvSpPr>
        <dsp:cNvPr id="0" name=""/>
        <dsp:cNvSpPr/>
      </dsp:nvSpPr>
      <dsp:spPr>
        <a:xfrm rot="10800000">
          <a:off x="0" y="1343"/>
          <a:ext cx="7204843" cy="1814786"/>
        </a:xfrm>
        <a:prstGeom prst="upArrowCallout">
          <a:avLst/>
        </a:prstGeom>
        <a:solidFill>
          <a:schemeClr val="accent2">
            <a:hueOff val="2250410"/>
            <a:satOff val="-39578"/>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a:t>Consistent, transparent &amp; equitable</a:t>
          </a:r>
          <a:endParaRPr lang="en-US" sz="1900" b="1" i="0" u="none" strike="noStrike" kern="1200" cap="none" baseline="0" noProof="0">
            <a:solidFill>
              <a:srgbClr val="010000"/>
            </a:solidFill>
            <a:latin typeface="Plantagenet Cherokee"/>
          </a:endParaRPr>
        </a:p>
      </dsp:txBody>
      <dsp:txXfrm rot="10800000">
        <a:off x="0" y="1343"/>
        <a:ext cx="7204843" cy="1179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D1ABF-1BE0-4F30-8795-60D76F986A9A}">
      <dsp:nvSpPr>
        <dsp:cNvPr id="0" name=""/>
        <dsp:cNvSpPr/>
      </dsp:nvSpPr>
      <dsp:spPr>
        <a:xfrm>
          <a:off x="0" y="219863"/>
          <a:ext cx="9366052" cy="1852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6910" tIns="291592" rIns="726910"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Definition of sexual </a:t>
          </a:r>
          <a:r>
            <a:rPr lang="en-US" sz="1400" b="1" kern="1200" dirty="0">
              <a:latin typeface="Garamond" panose="02020404030301010803"/>
            </a:rPr>
            <a:t>harassment</a:t>
          </a:r>
          <a:endParaRPr lang="en-US" sz="1400" b="1" kern="1200" dirty="0"/>
        </a:p>
        <a:p>
          <a:pPr marL="114300" lvl="1" indent="-114300" algn="l" defTabSz="622300">
            <a:lnSpc>
              <a:spcPct val="90000"/>
            </a:lnSpc>
            <a:spcBef>
              <a:spcPct val="0"/>
            </a:spcBef>
            <a:spcAft>
              <a:spcPct val="15000"/>
            </a:spcAft>
            <a:buChar char="•"/>
          </a:pPr>
          <a:r>
            <a:rPr lang="en-US" sz="1400" b="1" kern="1200" dirty="0"/>
            <a:t>Scope of school's education program or activity</a:t>
          </a:r>
        </a:p>
        <a:p>
          <a:pPr marL="114300" lvl="1" indent="-114300" algn="l" defTabSz="622300" rtl="0">
            <a:lnSpc>
              <a:spcPct val="90000"/>
            </a:lnSpc>
            <a:spcBef>
              <a:spcPct val="0"/>
            </a:spcBef>
            <a:spcAft>
              <a:spcPct val="15000"/>
            </a:spcAft>
            <a:buChar char="•"/>
          </a:pPr>
          <a:r>
            <a:rPr lang="en-US" sz="1400" b="1" kern="1200" dirty="0"/>
            <a:t>How to conduct an investigation and grievance process</a:t>
          </a:r>
          <a:r>
            <a:rPr lang="en-US" sz="1400" b="1" kern="1200" dirty="0">
              <a:latin typeface="Garamond" panose="02020404030301010803"/>
            </a:rPr>
            <a:t> </a:t>
          </a:r>
          <a:endParaRPr lang="en-US" sz="1400" b="1" kern="1200" dirty="0"/>
        </a:p>
        <a:p>
          <a:pPr marL="114300" lvl="1" indent="-114300" algn="l" defTabSz="622300">
            <a:lnSpc>
              <a:spcPct val="90000"/>
            </a:lnSpc>
            <a:spcBef>
              <a:spcPct val="0"/>
            </a:spcBef>
            <a:spcAft>
              <a:spcPct val="15000"/>
            </a:spcAft>
            <a:buChar char="•"/>
          </a:pPr>
          <a:r>
            <a:rPr lang="en-US" sz="1400" b="1" kern="1200" dirty="0"/>
            <a:t>How to serve impartially </a:t>
          </a:r>
        </a:p>
        <a:p>
          <a:pPr marL="114300" lvl="1" indent="-114300" algn="l" defTabSz="622300">
            <a:lnSpc>
              <a:spcPct val="90000"/>
            </a:lnSpc>
            <a:spcBef>
              <a:spcPct val="0"/>
            </a:spcBef>
            <a:spcAft>
              <a:spcPct val="15000"/>
            </a:spcAft>
            <a:buChar char="•"/>
          </a:pPr>
          <a:r>
            <a:rPr lang="en-US" sz="1400" b="1" kern="1200" dirty="0"/>
            <a:t>Decision-makers must be trained on any technology to be used at a live hearing</a:t>
          </a:r>
        </a:p>
        <a:p>
          <a:pPr marL="114300" lvl="1" indent="-114300" algn="l" defTabSz="622300">
            <a:lnSpc>
              <a:spcPct val="90000"/>
            </a:lnSpc>
            <a:spcBef>
              <a:spcPct val="0"/>
            </a:spcBef>
            <a:spcAft>
              <a:spcPct val="15000"/>
            </a:spcAft>
            <a:buChar char="•"/>
          </a:pPr>
          <a:r>
            <a:rPr lang="en-US" sz="1400" b="1" kern="1200" dirty="0"/>
            <a:t>Investigators and decision-makers must receive training on issues of relevance</a:t>
          </a:r>
        </a:p>
        <a:p>
          <a:pPr marL="114300" lvl="1" indent="-114300" algn="l" defTabSz="622300" rtl="0">
            <a:lnSpc>
              <a:spcPct val="90000"/>
            </a:lnSpc>
            <a:spcBef>
              <a:spcPct val="0"/>
            </a:spcBef>
            <a:spcAft>
              <a:spcPct val="15000"/>
            </a:spcAft>
            <a:buChar char="•"/>
          </a:pPr>
          <a:r>
            <a:rPr lang="en-US" sz="1400" b="1" kern="1200" dirty="0">
              <a:latin typeface="Garamond" panose="02020404030301010803"/>
            </a:rPr>
            <a:t>Materials</a:t>
          </a:r>
          <a:r>
            <a:rPr lang="en-US" sz="1400" b="1" kern="1200" dirty="0"/>
            <a:t> used to train Title IX personnel</a:t>
          </a:r>
          <a:r>
            <a:rPr lang="en-US" sz="1400" b="1" kern="1200" dirty="0">
              <a:latin typeface="Garamond" panose="02020404030301010803"/>
            </a:rPr>
            <a:t> must be posted on school's website</a:t>
          </a:r>
          <a:endParaRPr lang="en-US" sz="1400" b="1" kern="1200" dirty="0"/>
        </a:p>
      </dsp:txBody>
      <dsp:txXfrm>
        <a:off x="0" y="219863"/>
        <a:ext cx="9366052" cy="1852200"/>
      </dsp:txXfrm>
    </dsp:sp>
    <dsp:sp modelId="{B57D67BB-0C59-4D19-A439-F2DACC5DCE3A}">
      <dsp:nvSpPr>
        <dsp:cNvPr id="0" name=""/>
        <dsp:cNvSpPr/>
      </dsp:nvSpPr>
      <dsp:spPr>
        <a:xfrm>
          <a:off x="468302" y="13223"/>
          <a:ext cx="6556236" cy="413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810" tIns="0" rIns="247810" bIns="0" numCol="1" spcCol="1270" anchor="ctr" anchorCtr="0">
          <a:noAutofit/>
        </a:bodyPr>
        <a:lstStyle/>
        <a:p>
          <a:pPr marL="0" lvl="0" indent="0" algn="l" defTabSz="622300">
            <a:lnSpc>
              <a:spcPct val="90000"/>
            </a:lnSpc>
            <a:spcBef>
              <a:spcPct val="0"/>
            </a:spcBef>
            <a:spcAft>
              <a:spcPct val="35000"/>
            </a:spcAft>
            <a:buNone/>
          </a:pPr>
          <a:r>
            <a:rPr lang="en-US" sz="1400" b="1" kern="1200" dirty="0"/>
            <a:t>Training of Title IX personnel</a:t>
          </a:r>
          <a:endParaRPr lang="en-US" sz="1400" b="1" i="0" u="none" strike="noStrike" kern="1200" cap="none" baseline="0" noProof="0" dirty="0">
            <a:solidFill>
              <a:srgbClr val="010000"/>
            </a:solidFill>
            <a:latin typeface="Garamond"/>
          </a:endParaRPr>
        </a:p>
      </dsp:txBody>
      <dsp:txXfrm>
        <a:off x="488477" y="33398"/>
        <a:ext cx="6515886" cy="372930"/>
      </dsp:txXfrm>
    </dsp:sp>
    <dsp:sp modelId="{0D87D13E-E159-48BD-8296-5A7087249C70}">
      <dsp:nvSpPr>
        <dsp:cNvPr id="0" name=""/>
        <dsp:cNvSpPr/>
      </dsp:nvSpPr>
      <dsp:spPr>
        <a:xfrm>
          <a:off x="0" y="2354303"/>
          <a:ext cx="9366052" cy="352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B6EFD1-4D80-4874-BE08-EA3079F769B7}">
      <dsp:nvSpPr>
        <dsp:cNvPr id="0" name=""/>
        <dsp:cNvSpPr/>
      </dsp:nvSpPr>
      <dsp:spPr>
        <a:xfrm>
          <a:off x="468302" y="2147663"/>
          <a:ext cx="6556236" cy="41328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810" tIns="0" rIns="247810" bIns="0" numCol="1" spcCol="1270" anchor="ctr" anchorCtr="0">
          <a:noAutofit/>
        </a:bodyPr>
        <a:lstStyle/>
        <a:p>
          <a:pPr marL="0" lvl="0" indent="0" algn="l" defTabSz="622300">
            <a:lnSpc>
              <a:spcPct val="90000"/>
            </a:lnSpc>
            <a:spcBef>
              <a:spcPct val="0"/>
            </a:spcBef>
            <a:spcAft>
              <a:spcPct val="35000"/>
            </a:spcAft>
            <a:buNone/>
          </a:pPr>
          <a:r>
            <a:rPr lang="en-US" sz="1400" b="1" kern="1200" dirty="0"/>
            <a:t>Presumption of "not responsible" </a:t>
          </a:r>
        </a:p>
      </dsp:txBody>
      <dsp:txXfrm>
        <a:off x="488477" y="2167838"/>
        <a:ext cx="6515886" cy="372930"/>
      </dsp:txXfrm>
    </dsp:sp>
    <dsp:sp modelId="{385A8541-A97C-43AF-88FF-C82FB8E6DD6D}">
      <dsp:nvSpPr>
        <dsp:cNvPr id="0" name=""/>
        <dsp:cNvSpPr/>
      </dsp:nvSpPr>
      <dsp:spPr>
        <a:xfrm>
          <a:off x="0" y="2989343"/>
          <a:ext cx="9366052" cy="5733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6910" tIns="291592" rIns="726910"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Preponderance of the evidence vs. Clear and convincing evidence</a:t>
          </a:r>
        </a:p>
      </dsp:txBody>
      <dsp:txXfrm>
        <a:off x="0" y="2989343"/>
        <a:ext cx="9366052" cy="573300"/>
      </dsp:txXfrm>
    </dsp:sp>
    <dsp:sp modelId="{0DB56B82-41BC-4550-9232-5DAB6FD1272E}">
      <dsp:nvSpPr>
        <dsp:cNvPr id="0" name=""/>
        <dsp:cNvSpPr/>
      </dsp:nvSpPr>
      <dsp:spPr>
        <a:xfrm>
          <a:off x="468302" y="2782703"/>
          <a:ext cx="6556236" cy="41328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810" tIns="0" rIns="247810" bIns="0" numCol="1" spcCol="1270" anchor="ctr" anchorCtr="0">
          <a:noAutofit/>
        </a:bodyPr>
        <a:lstStyle/>
        <a:p>
          <a:pPr marL="0" lvl="0" indent="0" algn="l" defTabSz="622300" rtl="0">
            <a:lnSpc>
              <a:spcPct val="90000"/>
            </a:lnSpc>
            <a:spcBef>
              <a:spcPct val="0"/>
            </a:spcBef>
            <a:spcAft>
              <a:spcPct val="35000"/>
            </a:spcAft>
            <a:buNone/>
          </a:pPr>
          <a:r>
            <a:rPr lang="en-US" sz="1400" b="1" kern="1200" dirty="0">
              <a:latin typeface="Plantagenet Cherokee"/>
            </a:rPr>
            <a:t>Standard of evidence</a:t>
          </a:r>
        </a:p>
      </dsp:txBody>
      <dsp:txXfrm>
        <a:off x="488477" y="2802878"/>
        <a:ext cx="6515886"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4" y="0"/>
            <a:ext cx="2971801" cy="458788"/>
          </a:xfrm>
          <a:prstGeom prst="rect">
            <a:avLst/>
          </a:prstGeom>
        </p:spPr>
        <p:txBody>
          <a:bodyPr vert="horz" lIns="91440" tIns="45720" rIns="91440" bIns="45720" rtlCol="0"/>
          <a:lstStyle>
            <a:lvl1pPr algn="r">
              <a:defRPr sz="1200"/>
            </a:lvl1pPr>
          </a:lstStyle>
          <a:p>
            <a:fld id="{23CEAAF3-9831-450B-8D59-2C09DB96C8FC}" type="datetimeFigureOut">
              <a:rPr lang="en-US"/>
              <a:t>6/9/20</a:t>
            </a:fld>
            <a:endParaRPr/>
          </a:p>
        </p:txBody>
      </p:sp>
      <p:sp>
        <p:nvSpPr>
          <p:cNvPr id="4" name="Footer Placeholder 3"/>
          <p:cNvSpPr>
            <a:spLocks noGrp="1"/>
          </p:cNvSpPr>
          <p:nvPr>
            <p:ph type="ftr" sz="quarter" idx="2"/>
          </p:nvPr>
        </p:nvSpPr>
        <p:spPr>
          <a:xfrm>
            <a:off x="0" y="8685214"/>
            <a:ext cx="2971801"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4" y="8685214"/>
            <a:ext cx="2971801"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1"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4" y="0"/>
            <a:ext cx="2971801" cy="458788"/>
          </a:xfrm>
          <a:prstGeom prst="rect">
            <a:avLst/>
          </a:prstGeom>
        </p:spPr>
        <p:txBody>
          <a:bodyPr vert="horz" lIns="91440" tIns="45720" rIns="91440" bIns="45720" rtlCol="0"/>
          <a:lstStyle>
            <a:lvl1pPr algn="r">
              <a:defRPr sz="1200"/>
            </a:lvl1pPr>
          </a:lstStyle>
          <a:p>
            <a:fld id="{2D50CD79-FC16-4410-AB61-17F26E6D3BC8}" type="datetimeFigureOut">
              <a:rPr lang="en-US"/>
              <a:t>6/9/20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4"/>
            <a:ext cx="2971801"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4" y="8685214"/>
            <a:ext cx="2971801"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hired by Eastern as a UA in Jan of this </a:t>
            </a:r>
            <a:r>
              <a:rPr lang="en-US" dirty="0" err="1">
                <a:latin typeface="Calibri"/>
                <a:cs typeface="Calibri"/>
              </a:rPr>
              <a:t>yesr</a:t>
            </a:r>
            <a:endParaRPr lang="en-US" dirty="0">
              <a:latin typeface="Calibri"/>
              <a:cs typeface="Calibri"/>
            </a:endParaRPr>
          </a:p>
          <a:p>
            <a:r>
              <a:rPr lang="en-US" dirty="0">
                <a:latin typeface="Calibri"/>
                <a:cs typeface="Calibri"/>
              </a:rPr>
              <a:t>Prior to coming to Eastern, I spent 20 years as a Special Agent with the FBI, having retired in 2017.</a:t>
            </a:r>
          </a:p>
        </p:txBody>
      </p:sp>
      <p:sp>
        <p:nvSpPr>
          <p:cNvPr id="4" name="Slide Number Placeholder 3"/>
          <p:cNvSpPr>
            <a:spLocks noGrp="1"/>
          </p:cNvSpPr>
          <p:nvPr>
            <p:ph type="sldNum" sz="quarter" idx="5"/>
          </p:nvPr>
        </p:nvSpPr>
        <p:spPr/>
        <p:txBody>
          <a:bodyPr/>
          <a:lstStyle/>
          <a:p>
            <a:fld id="{0A3C37BE-C303-496D-B5CD-85F2937540FC}" type="slidenum">
              <a:rPr lang="en-US"/>
              <a:t>1</a:t>
            </a:fld>
            <a:endParaRPr lang="en-US"/>
          </a:p>
        </p:txBody>
      </p:sp>
    </p:spTree>
    <p:extLst>
      <p:ext uri="{BB962C8B-B14F-4D97-AF65-F5344CB8AC3E}">
        <p14:creationId xmlns:p14="http://schemas.microsoft.com/office/powerpoint/2010/main" val="274191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Hearings will now resemble quasi-trials rather than a more administrative type hearing</a:t>
            </a:r>
          </a:p>
          <a:p>
            <a:endParaRPr lang="en-US" dirty="0">
              <a:latin typeface="Calibri"/>
              <a:cs typeface="Calibri"/>
            </a:endParaRPr>
          </a:p>
          <a:p>
            <a:r>
              <a:rPr lang="en-US" dirty="0">
                <a:latin typeface="Calibri"/>
                <a:cs typeface="Calibri"/>
              </a:rPr>
              <a:t>Hearing does not have to take place in one room – either party can request to be in separate rooms with technology enabling the parties to see and hear each other</a:t>
            </a:r>
            <a:endParaRPr lang="en-US" dirty="0"/>
          </a:p>
          <a:p>
            <a:endParaRPr lang="en-US" dirty="0">
              <a:latin typeface="Calibri"/>
              <a:cs typeface="Calibri"/>
            </a:endParaRPr>
          </a:p>
          <a:p>
            <a:r>
              <a:rPr lang="en-US" dirty="0">
                <a:latin typeface="Calibri"/>
                <a:cs typeface="Calibri"/>
              </a:rPr>
              <a:t>If school is providing advisor, it is the school's choice, not the party's and school must provide the advisor free of charge</a:t>
            </a:r>
          </a:p>
          <a:p>
            <a:endParaRPr lang="en-US" dirty="0">
              <a:latin typeface="Calibri"/>
              <a:cs typeface="Calibri"/>
            </a:endParaRPr>
          </a:p>
          <a:p>
            <a:r>
              <a:rPr lang="en-US" dirty="0">
                <a:latin typeface="Calibri"/>
                <a:cs typeface="Calibri"/>
              </a:rPr>
              <a:t>Hearing Officer or Hearing Panel chair must provide an on the record rationale for any questions not allowed</a:t>
            </a: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a:t>10</a:t>
            </a:fld>
            <a:endParaRPr lang="en-US"/>
          </a:p>
        </p:txBody>
      </p:sp>
    </p:spTree>
    <p:extLst>
      <p:ext uri="{BB962C8B-B14F-4D97-AF65-F5344CB8AC3E}">
        <p14:creationId xmlns:p14="http://schemas.microsoft.com/office/powerpoint/2010/main" val="66417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Either party has the right to appeal a determination of responsibility </a:t>
            </a:r>
          </a:p>
          <a:p>
            <a:endParaRPr lang="en-US" dirty="0">
              <a:latin typeface="Calibri"/>
              <a:cs typeface="Calibri"/>
            </a:endParaRPr>
          </a:p>
          <a:p>
            <a:r>
              <a:rPr lang="en-US" dirty="0">
                <a:latin typeface="Calibri"/>
                <a:cs typeface="Calibri"/>
              </a:rPr>
              <a:t>Complainant can also appeal school's dismissal of a formal complaint</a:t>
            </a: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a:t>11</a:t>
            </a:fld>
            <a:endParaRPr lang="en-US"/>
          </a:p>
        </p:txBody>
      </p:sp>
    </p:spTree>
    <p:extLst>
      <p:ext uri="{BB962C8B-B14F-4D97-AF65-F5344CB8AC3E}">
        <p14:creationId xmlns:p14="http://schemas.microsoft.com/office/powerpoint/2010/main" val="411500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Informal resolution not permitted if employee alleged to have sexually harassed a student</a:t>
            </a:r>
          </a:p>
        </p:txBody>
      </p:sp>
      <p:sp>
        <p:nvSpPr>
          <p:cNvPr id="4" name="Slide Number Placeholder 3"/>
          <p:cNvSpPr>
            <a:spLocks noGrp="1"/>
          </p:cNvSpPr>
          <p:nvPr>
            <p:ph type="sldNum" sz="quarter" idx="5"/>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269001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Likely</a:t>
            </a:r>
            <a:r>
              <a:rPr lang="en-US" b="1" dirty="0">
                <a:latin typeface="Calibri"/>
                <a:cs typeface="Calibri"/>
              </a:rPr>
              <a:t> many</a:t>
            </a:r>
            <a:r>
              <a:rPr lang="en-US" dirty="0">
                <a:latin typeface="Calibri"/>
                <a:cs typeface="Calibri"/>
              </a:rPr>
              <a:t> changes needed to get </a:t>
            </a:r>
            <a:r>
              <a:rPr lang="en-US" dirty="0" err="1">
                <a:latin typeface="Calibri"/>
                <a:cs typeface="Calibri"/>
              </a:rPr>
              <a:t>Eastern's</a:t>
            </a:r>
            <a:r>
              <a:rPr lang="en-US" dirty="0">
                <a:latin typeface="Calibri"/>
                <a:cs typeface="Calibri"/>
              </a:rPr>
              <a:t> policy, process, and practices in compliance</a:t>
            </a:r>
          </a:p>
          <a:p>
            <a:endParaRPr lang="en-US" dirty="0">
              <a:latin typeface="Calibri"/>
              <a:cs typeface="Calibri"/>
            </a:endParaRPr>
          </a:p>
          <a:p>
            <a:r>
              <a:rPr lang="en-US" dirty="0">
                <a:latin typeface="Calibri"/>
                <a:cs typeface="Calibri"/>
              </a:rPr>
              <a:t>OCR's intent was to provide Respondents with more due process protections – in doing so, very real likelihood that Complainants will be less likely to come forward to file a formal complaint under the new regulations</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0A3C37BE-C303-496D-B5CD-85F2937540FC}" type="slidenum">
              <a:rPr lang="en-US"/>
              <a:t>13</a:t>
            </a:fld>
            <a:endParaRPr lang="en-US"/>
          </a:p>
        </p:txBody>
      </p:sp>
    </p:spTree>
    <p:extLst>
      <p:ext uri="{BB962C8B-B14F-4D97-AF65-F5344CB8AC3E}">
        <p14:creationId xmlns:p14="http://schemas.microsoft.com/office/powerpoint/2010/main" val="3706892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Dedicated portion of website they've named R3 for Regs Rapid Response – there they have publications, checklists, summaries, webinars and compliance guidance; some resources are currently available, some are pending completion by ATIXA –  Eastern currently has an Institutional level membership with ATIXA which includes some of the ATIXA products, others are available for an additional fee</a:t>
            </a:r>
            <a:endParaRPr lang="en-US" dirty="0"/>
          </a:p>
          <a:p>
            <a:endParaRPr lang="en-US" dirty="0">
              <a:latin typeface="Calibri"/>
              <a:cs typeface="Calibri"/>
            </a:endParaRPr>
          </a:p>
          <a:p>
            <a:r>
              <a:rPr lang="en-US" dirty="0">
                <a:latin typeface="Calibri"/>
                <a:cs typeface="Calibri"/>
              </a:rPr>
              <a:t>ATIXA is also offering various virtual events over the summer for training and certification purposes</a:t>
            </a:r>
            <a:endParaRPr lang="en-US" dirty="0">
              <a:latin typeface="Euphemia"/>
              <a:cs typeface="Calibri"/>
            </a:endParaRPr>
          </a:p>
          <a:p>
            <a:endParaRPr lang="en-US" dirty="0">
              <a:latin typeface="Calibri"/>
              <a:cs typeface="Calibri"/>
            </a:endParaRPr>
          </a:p>
          <a:p>
            <a:r>
              <a:rPr lang="en-US" dirty="0">
                <a:latin typeface="Calibri"/>
                <a:cs typeface="Calibri"/>
              </a:rPr>
              <a:t>CSCU - for example Hearing Officers, to be shared among the institutions</a:t>
            </a:r>
          </a:p>
          <a:p>
            <a:endParaRPr lang="en-US" dirty="0">
              <a:latin typeface="Calibri"/>
              <a:cs typeface="Calibri"/>
            </a:endParaRPr>
          </a:p>
          <a:p>
            <a:r>
              <a:rPr lang="en-US" dirty="0">
                <a:latin typeface="Calibri"/>
                <a:cs typeface="Calibri"/>
              </a:rPr>
              <a:t>Outsourcing – for example advisors – since the role of the advisor is dramatically different under the new regs, if might be difficult to find personnel willing and able to be effective advisors </a:t>
            </a:r>
          </a:p>
        </p:txBody>
      </p:sp>
      <p:sp>
        <p:nvSpPr>
          <p:cNvPr id="4" name="Slide Number Placeholder 3"/>
          <p:cNvSpPr>
            <a:spLocks noGrp="1"/>
          </p:cNvSpPr>
          <p:nvPr>
            <p:ph type="sldNum" sz="quarter" idx="5"/>
          </p:nvPr>
        </p:nvSpPr>
        <p:spPr/>
        <p:txBody>
          <a:bodyPr/>
          <a:lstStyle/>
          <a:p>
            <a:fld id="{0A3C37BE-C303-496D-B5CD-85F2937540FC}" type="slidenum">
              <a:rPr lang="en-US"/>
              <a:t>14</a:t>
            </a:fld>
            <a:endParaRPr lang="en-US"/>
          </a:p>
        </p:txBody>
      </p:sp>
    </p:spTree>
    <p:extLst>
      <p:ext uri="{BB962C8B-B14F-4D97-AF65-F5344CB8AC3E}">
        <p14:creationId xmlns:p14="http://schemas.microsoft.com/office/powerpoint/2010/main" val="95822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96953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latin typeface="Calibri" panose="020F0502020204030204" pitchFamily="34" charset="0"/>
                <a:cs typeface="Calibri" panose="020F0502020204030204" pitchFamily="34" charset="0"/>
              </a:rPr>
              <a:t>Office for Civil Rights (OCR) Final Rule is over 2000 pages</a:t>
            </a:r>
          </a:p>
          <a:p>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Regulations released May 6, published in the Federal Register May 19, with a compliance deadline of Aug 14</a:t>
            </a:r>
          </a:p>
          <a:p>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New regulations set the floor, not the ceiling, for sexual misconduct investigations and in speaking to Student Conduct Director Ambrosio, </a:t>
            </a:r>
            <a:r>
              <a:rPr lang="en-US" b="0" dirty="0" err="1">
                <a:latin typeface="Calibri" panose="020F0502020204030204" pitchFamily="34" charset="0"/>
                <a:cs typeface="Calibri" panose="020F0502020204030204" pitchFamily="34" charset="0"/>
              </a:rPr>
              <a:t>Eastern's</a:t>
            </a:r>
            <a:r>
              <a:rPr lang="en-US" b="0" dirty="0">
                <a:latin typeface="Calibri" panose="020F0502020204030204" pitchFamily="34" charset="0"/>
                <a:cs typeface="Calibri" panose="020F0502020204030204" pitchFamily="34" charset="0"/>
              </a:rPr>
              <a:t> new sexual misconduct policy with keep the bar raised higher than the minimum standard</a:t>
            </a:r>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Eastern can now choose whether to have mandatory reporting for all employees or designate some employees to be confidential resources for students to discuss sexual harassment w/o automatically triggering a report to the Title IX office</a:t>
            </a:r>
          </a:p>
          <a:p>
            <a:endParaRPr lang="en-US" dirty="0">
              <a:latin typeface="Calibri"/>
              <a:cs typeface="Calibri"/>
            </a:endParaRPr>
          </a:p>
          <a:p>
            <a:r>
              <a:rPr lang="en-US" dirty="0">
                <a:latin typeface="Calibri"/>
                <a:cs typeface="Calibri"/>
              </a:rPr>
              <a:t>Actual notice is notice to a Title IX Coordinator (Dr. Close or Lori </a:t>
            </a:r>
            <a:r>
              <a:rPr lang="en-US" dirty="0" err="1">
                <a:latin typeface="Calibri"/>
                <a:cs typeface="Calibri"/>
              </a:rPr>
              <a:t>Runskmeier</a:t>
            </a:r>
            <a:r>
              <a:rPr lang="en-US" dirty="0">
                <a:latin typeface="Calibri"/>
                <a:cs typeface="Calibri"/>
              </a:rPr>
              <a:t> as Dep. Coordinator),  or to an official with authority to institute corrective measures on </a:t>
            </a:r>
            <a:r>
              <a:rPr lang="en-US" dirty="0" err="1">
                <a:latin typeface="Calibri"/>
                <a:cs typeface="Calibri"/>
              </a:rPr>
              <a:t>Eastern's</a:t>
            </a:r>
            <a:r>
              <a:rPr lang="en-US" dirty="0">
                <a:latin typeface="Calibri"/>
                <a:cs typeface="Calibri"/>
              </a:rPr>
              <a:t> behalf,  and trigger's our obligation to respond</a:t>
            </a:r>
          </a:p>
          <a:p>
            <a:endParaRPr lang="en-US" dirty="0">
              <a:latin typeface="Calibri"/>
              <a:cs typeface="Calibri"/>
            </a:endParaRPr>
          </a:p>
          <a:p>
            <a:r>
              <a:rPr lang="en-US" dirty="0">
                <a:latin typeface="Calibri"/>
                <a:cs typeface="Calibri"/>
              </a:rPr>
              <a:t>We can still act on constructive notice, OCR just isn't requiring it now</a:t>
            </a:r>
          </a:p>
        </p:txBody>
      </p:sp>
      <p:sp>
        <p:nvSpPr>
          <p:cNvPr id="4" name="Slide Number Placeholder 3"/>
          <p:cNvSpPr>
            <a:spLocks noGrp="1"/>
          </p:cNvSpPr>
          <p:nvPr>
            <p:ph type="sldNum" sz="quarter" idx="5"/>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364599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OCR intends definitions to be adopted as policy – Eastern can add to the definitions beyond what OCR provides, for instance Eastern can create it's own definition of consent, so long as OCR's basic definitions are incorporated; OCR's definition of retaliation should also be incorporated into our policy </a:t>
            </a:r>
            <a:endParaRPr lang="en-US" dirty="0"/>
          </a:p>
          <a:p>
            <a:endParaRPr lang="en-US" dirty="0">
              <a:latin typeface="Calibri"/>
              <a:cs typeface="Calibri"/>
            </a:endParaRPr>
          </a:p>
          <a:p>
            <a:r>
              <a:rPr lang="en-US" dirty="0">
                <a:latin typeface="Calibri"/>
                <a:cs typeface="Calibri"/>
              </a:rPr>
              <a:t>School's program or activity includes locations, events, or circumstances over which the school exercised substantial control over both the Respondent and the context in which the sexual harassment occurred, whether on-campus or off-campus</a:t>
            </a:r>
          </a:p>
          <a:p>
            <a:endParaRPr lang="en-US" dirty="0">
              <a:latin typeface="Calibri"/>
              <a:cs typeface="Calibri"/>
            </a:endParaRPr>
          </a:p>
          <a:p>
            <a:r>
              <a:rPr lang="en-US" dirty="0">
                <a:latin typeface="Calibri"/>
                <a:cs typeface="Calibri"/>
              </a:rPr>
              <a:t>Just because an incident falls outside of Title IX, it doesn't mean we can't address it. A school can address sexual harassment affecting it's students or employees that falls outside of Title IX in any manner it chooses, for instance sexual misconduct policies, harassment or discrimination policies, or code of conduct policies</a:t>
            </a:r>
          </a:p>
          <a:p>
            <a:endParaRPr lang="en-US" dirty="0">
              <a:latin typeface="Calibri"/>
              <a:cs typeface="Calibri"/>
            </a:endParaRPr>
          </a:p>
          <a:p>
            <a:endParaRPr lang="en-US" dirty="0">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a:t>4</a:t>
            </a:fld>
            <a:endParaRPr lang="en-US"/>
          </a:p>
        </p:txBody>
      </p:sp>
    </p:spTree>
    <p:extLst>
      <p:ext uri="{BB962C8B-B14F-4D97-AF65-F5344CB8AC3E}">
        <p14:creationId xmlns:p14="http://schemas.microsoft.com/office/powerpoint/2010/main" val="144953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Employee designated to coordinate Title IX compliance responsibilities MUST be referred to as the Title IX Coordinator</a:t>
            </a:r>
          </a:p>
          <a:p>
            <a:endParaRPr lang="en-US" dirty="0">
              <a:latin typeface="Calibri"/>
              <a:cs typeface="Calibri"/>
            </a:endParaRPr>
          </a:p>
          <a:p>
            <a:r>
              <a:rPr lang="en-US" dirty="0">
                <a:latin typeface="Calibri"/>
                <a:cs typeface="Calibri"/>
              </a:rPr>
              <a:t>Reporting can still take place through the various avenues Eastern currently utilizes</a:t>
            </a:r>
          </a:p>
        </p:txBody>
      </p:sp>
      <p:sp>
        <p:nvSpPr>
          <p:cNvPr id="4" name="Slide Number Placeholder 3"/>
          <p:cNvSpPr>
            <a:spLocks noGrp="1"/>
          </p:cNvSpPr>
          <p:nvPr>
            <p:ph type="sldNum" sz="quarter" idx="5"/>
          </p:nvPr>
        </p:nvSpPr>
        <p:spPr/>
        <p:txBody>
          <a:bodyPr/>
          <a:lstStyle/>
          <a:p>
            <a:fld id="{0A3C37BE-C303-496D-B5CD-85F2937540FC}" type="slidenum">
              <a:rPr lang="en-US"/>
              <a:t>5</a:t>
            </a:fld>
            <a:endParaRPr lang="en-US"/>
          </a:p>
        </p:txBody>
      </p:sp>
    </p:spTree>
    <p:extLst>
      <p:ext uri="{BB962C8B-B14F-4D97-AF65-F5344CB8AC3E}">
        <p14:creationId xmlns:p14="http://schemas.microsoft.com/office/powerpoint/2010/main" val="40380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1-School must respond promptly in a manner that is </a:t>
            </a:r>
            <a:r>
              <a:rPr lang="en-US" b="1" dirty="0">
                <a:latin typeface="Calibri"/>
                <a:cs typeface="Calibri"/>
              </a:rPr>
              <a:t>not</a:t>
            </a:r>
            <a:r>
              <a:rPr lang="en-US" dirty="0">
                <a:latin typeface="Calibri"/>
                <a:cs typeface="Calibri"/>
              </a:rPr>
              <a:t> deliberately indifferent</a:t>
            </a:r>
          </a:p>
          <a:p>
            <a:endParaRPr lang="en-US" dirty="0">
              <a:latin typeface="Calibri"/>
              <a:cs typeface="Calibri"/>
            </a:endParaRPr>
          </a:p>
          <a:p>
            <a:r>
              <a:rPr lang="en-US" dirty="0">
                <a:latin typeface="Calibri"/>
                <a:cs typeface="Calibri"/>
              </a:rPr>
              <a:t>1-Complainant (person alleged to have been the victim) must be contacted confidentially to discuss availability of supportive measures,  Complainant's wishes with respect to supportive measures must be considered, Complainant must be informed of availability of supportive measures w/ or w/o filing of a formal complaint and the process for filing a formal complaint must be explained</a:t>
            </a:r>
            <a:endParaRPr lang="en-US" dirty="0">
              <a:latin typeface="Euphemia"/>
              <a:cs typeface="Calibri"/>
            </a:endParaRPr>
          </a:p>
          <a:p>
            <a:endParaRPr lang="en-US" dirty="0">
              <a:latin typeface="Calibri"/>
              <a:cs typeface="Calibri"/>
            </a:endParaRPr>
          </a:p>
          <a:p>
            <a:r>
              <a:rPr lang="en-US" dirty="0">
                <a:latin typeface="Calibri"/>
                <a:cs typeface="Calibri"/>
              </a:rPr>
              <a:t>4-At time of filing of a formal complaint, Complainant must be participating in or attempting to participate in an Eastern education program or activity </a:t>
            </a:r>
          </a:p>
        </p:txBody>
      </p:sp>
      <p:sp>
        <p:nvSpPr>
          <p:cNvPr id="4" name="Slide Number Placeholder 3"/>
          <p:cNvSpPr>
            <a:spLocks noGrp="1"/>
          </p:cNvSpPr>
          <p:nvPr>
            <p:ph type="sldNum" sz="quarter" idx="5"/>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124805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latin typeface="Calibri" panose="020F0502020204030204" pitchFamily="34" charset="0"/>
                <a:cs typeface="Calibri" panose="020F0502020204030204" pitchFamily="34" charset="0"/>
              </a:rPr>
              <a:t>….Process including investigations, hearings, appeals, informal resolution</a:t>
            </a:r>
          </a:p>
        </p:txBody>
      </p:sp>
      <p:sp>
        <p:nvSpPr>
          <p:cNvPr id="4" name="Slide Number Placeholder 3"/>
          <p:cNvSpPr>
            <a:spLocks noGrp="1"/>
          </p:cNvSpPr>
          <p:nvPr>
            <p:ph type="sldNum" sz="quarter" idx="5"/>
          </p:nvPr>
        </p:nvSpPr>
        <p:spPr/>
        <p:txBody>
          <a:bodyPr/>
          <a:lstStyle/>
          <a:p>
            <a:fld id="{0A3C37BE-C303-496D-B5CD-85F2937540FC}" type="slidenum">
              <a:rPr lang="en-US"/>
              <a:t>7</a:t>
            </a:fld>
            <a:endParaRPr lang="en-US"/>
          </a:p>
        </p:txBody>
      </p:sp>
    </p:spTree>
    <p:extLst>
      <p:ext uri="{BB962C8B-B14F-4D97-AF65-F5344CB8AC3E}">
        <p14:creationId xmlns:p14="http://schemas.microsoft.com/office/powerpoint/2010/main" val="236733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In order to be compliant in the grievance process, Title IX personnel must be trained in.......</a:t>
            </a:r>
          </a:p>
          <a:p>
            <a:endParaRPr lang="en-US" dirty="0">
              <a:latin typeface="Calibri"/>
              <a:cs typeface="Calibri"/>
            </a:endParaRPr>
          </a:p>
          <a:p>
            <a:r>
              <a:rPr lang="en-US" dirty="0">
                <a:latin typeface="Calibri"/>
                <a:cs typeface="Calibri"/>
              </a:rPr>
              <a:t>Even materials that are proprietary and/or copyrighted must  be posted in full-ATIXA will provide a link to their training materials that can be included on ECSU's website</a:t>
            </a:r>
            <a:endParaRPr lang="en-US" dirty="0">
              <a:latin typeface="Euphemia"/>
              <a:cs typeface="Calibri"/>
            </a:endParaRPr>
          </a:p>
          <a:p>
            <a:endParaRPr lang="en-US" dirty="0">
              <a:latin typeface="Calibri"/>
              <a:cs typeface="Calibri"/>
            </a:endParaRPr>
          </a:p>
          <a:p>
            <a:r>
              <a:rPr lang="en-US" dirty="0">
                <a:latin typeface="Calibri"/>
                <a:cs typeface="Calibri"/>
              </a:rPr>
              <a:t>Instead of a neutral stance</a:t>
            </a:r>
            <a:endParaRPr lang="en-US" dirty="0"/>
          </a:p>
          <a:p>
            <a:endParaRPr lang="en-US" dirty="0">
              <a:latin typeface="Calibri"/>
              <a:cs typeface="Calibri"/>
            </a:endParaRPr>
          </a:p>
          <a:p>
            <a:r>
              <a:rPr lang="en-US" dirty="0">
                <a:latin typeface="Calibri"/>
                <a:cs typeface="Calibri"/>
              </a:rPr>
              <a:t>As to standard of evidence, OCR requires identical procedures regardless of whether the parties are students, faculty, administrators or staff – it's my understanding that the AAUP utilizes the "clear and convincing" standard so that same standard must be used in all Title IX proceedings; if AAUP were to lower their standard of evidence to preponderance of the evidence, then Title IX could use that standard in all Title IX proceedings</a:t>
            </a:r>
          </a:p>
        </p:txBody>
      </p:sp>
      <p:sp>
        <p:nvSpPr>
          <p:cNvPr id="4" name="Slide Number Placeholder 3"/>
          <p:cNvSpPr>
            <a:spLocks noGrp="1"/>
          </p:cNvSpPr>
          <p:nvPr>
            <p:ph type="sldNum" sz="quarter" idx="5"/>
          </p:nvPr>
        </p:nvSpPr>
        <p:spPr/>
        <p:txBody>
          <a:bodyPr/>
          <a:lstStyle/>
          <a:p>
            <a:fld id="{0A3C37BE-C303-496D-B5CD-85F2937540FC}" type="slidenum">
              <a:rPr lang="en-US"/>
              <a:t>8</a:t>
            </a:fld>
            <a:endParaRPr lang="en-US"/>
          </a:p>
        </p:txBody>
      </p:sp>
    </p:spTree>
    <p:extLst>
      <p:ext uri="{BB962C8B-B14F-4D97-AF65-F5344CB8AC3E}">
        <p14:creationId xmlns:p14="http://schemas.microsoft.com/office/powerpoint/2010/main" val="219553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latin typeface="Calibri"/>
                <a:cs typeface="Calibri"/>
              </a:rPr>
              <a:t>Parties must have the opportunity to present fact and expert witnesses and other inculpatory and exculpatory evidence during the investigation</a:t>
            </a:r>
          </a:p>
          <a:p>
            <a:endParaRPr lang="en-US" dirty="0">
              <a:latin typeface="Calibri"/>
              <a:cs typeface="Calibri"/>
            </a:endParaRPr>
          </a:p>
          <a:p>
            <a:r>
              <a:rPr lang="en-US" dirty="0">
                <a:latin typeface="Calibri"/>
                <a:cs typeface="Calibri"/>
              </a:rPr>
              <a:t>Each party must be given the opportunity to select an advisor of their choosing</a:t>
            </a:r>
          </a:p>
          <a:p>
            <a:endParaRPr lang="en-US" dirty="0">
              <a:latin typeface="Calibri"/>
              <a:cs typeface="Calibri"/>
            </a:endParaRPr>
          </a:p>
          <a:p>
            <a:r>
              <a:rPr lang="en-US" dirty="0">
                <a:latin typeface="Calibri"/>
                <a:cs typeface="Calibri"/>
              </a:rPr>
              <a:t>Schools cannot restrict the ability of the parties to discuss the allegations or gather evidence</a:t>
            </a:r>
          </a:p>
        </p:txBody>
      </p:sp>
      <p:sp>
        <p:nvSpPr>
          <p:cNvPr id="4" name="Slide Number Placeholder 3"/>
          <p:cNvSpPr>
            <a:spLocks noGrp="1"/>
          </p:cNvSpPr>
          <p:nvPr>
            <p:ph type="sldNum" sz="quarter" idx="5"/>
          </p:nvPr>
        </p:nvSpPr>
        <p:spPr/>
        <p:txBody>
          <a:bodyPr/>
          <a:lstStyle/>
          <a:p>
            <a:fld id="{0A3C37BE-C303-496D-B5CD-85F2937540FC}" type="slidenum">
              <a:rPr lang="en-US"/>
              <a:t>9</a:t>
            </a:fld>
            <a:endParaRPr lang="en-US"/>
          </a:p>
        </p:txBody>
      </p:sp>
    </p:spTree>
    <p:extLst>
      <p:ext uri="{BB962C8B-B14F-4D97-AF65-F5344CB8AC3E}">
        <p14:creationId xmlns:p14="http://schemas.microsoft.com/office/powerpoint/2010/main" val="287624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1"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503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248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12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82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395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72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4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79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Picture">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3" name="Group 12"/>
          <p:cNvGrpSpPr/>
          <p:nvPr/>
        </p:nvGrpSpPr>
        <p:grpSpPr>
          <a:xfrm rot="10800000">
            <a:off x="0" y="5645512"/>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2"/>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104900" y="2292096"/>
            <a:ext cx="5734051"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spTree>
    <p:extLst>
      <p:ext uri="{BB962C8B-B14F-4D97-AF65-F5344CB8AC3E}">
        <p14:creationId xmlns:p14="http://schemas.microsoft.com/office/powerpoint/2010/main" val="8274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15816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0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6/9/20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05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19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76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74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14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11165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2"/>
            <a:ext cx="12188825" cy="6856215"/>
            <a:chOff x="0" y="0"/>
            <a:chExt cx="12188825" cy="6856215"/>
          </a:xfrm>
        </p:grpSpPr>
        <p:pic>
          <p:nvPicPr>
            <p:cNvPr id="8" name="Picture 7" descr="H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a:t>
            </a:fld>
            <a:endParaRPr lang="en-US" dirty="0"/>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755418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notesSlide" Target="../notesSlides/notesSlide5.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C6ACE3-6F9A-4917-AE2A-177F7DCE46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5" name="Rectangle 24">
              <a:extLst>
                <a:ext uri="{FF2B5EF4-FFF2-40B4-BE49-F238E27FC236}">
                  <a16:creationId xmlns:a16="http://schemas.microsoft.com/office/drawing/2014/main" id="{34494E22-E7A8-40D0-8975-D53574642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3184661-811A-4B16-9F4D-0CD4CC287FC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7" name="Picture 26">
                <a:extLst>
                  <a:ext uri="{FF2B5EF4-FFF2-40B4-BE49-F238E27FC236}">
                    <a16:creationId xmlns:a16="http://schemas.microsoft.com/office/drawing/2014/main" id="{B2D55463-8137-46CA-B362-56347D62C9A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27">
                <a:extLst>
                  <a:ext uri="{FF2B5EF4-FFF2-40B4-BE49-F238E27FC236}">
                    <a16:creationId xmlns:a16="http://schemas.microsoft.com/office/drawing/2014/main" id="{2F16858C-45E5-4837-87EB-F34A521C6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90AE4D1D-A266-4D29-AEE6-BA760E75904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0" name="Picture 29">
                <a:extLst>
                  <a:ext uri="{FF2B5EF4-FFF2-40B4-BE49-F238E27FC236}">
                    <a16:creationId xmlns:a16="http://schemas.microsoft.com/office/drawing/2014/main" id="{6EBC6603-F4BF-41E9-A775-2EA35F2CA7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89FE2AE-632B-45A6-8A83-3DDE6712DA56}"/>
              </a:ext>
            </a:extLst>
          </p:cNvPr>
          <p:cNvSpPr>
            <a:spLocks noGrp="1"/>
          </p:cNvSpPr>
          <p:nvPr>
            <p:ph type="ctrTitle"/>
          </p:nvPr>
        </p:nvSpPr>
        <p:spPr>
          <a:xfrm>
            <a:off x="4636482" y="1041401"/>
            <a:ext cx="6455815" cy="2345264"/>
          </a:xfrm>
        </p:spPr>
        <p:txBody>
          <a:bodyPr>
            <a:normAutofit/>
          </a:bodyPr>
          <a:lstStyle/>
          <a:p>
            <a:r>
              <a:rPr lang="en-US" b="1" dirty="0"/>
              <a:t>Overview of New </a:t>
            </a:r>
            <a:br>
              <a:rPr lang="en-US" b="1" dirty="0"/>
            </a:br>
            <a:r>
              <a:rPr lang="en-US" b="1" dirty="0"/>
              <a:t>Title IX Regulations</a:t>
            </a:r>
          </a:p>
        </p:txBody>
      </p:sp>
      <p:sp>
        <p:nvSpPr>
          <p:cNvPr id="3" name="Subtitle 2">
            <a:extLst>
              <a:ext uri="{FF2B5EF4-FFF2-40B4-BE49-F238E27FC236}">
                <a16:creationId xmlns:a16="http://schemas.microsoft.com/office/drawing/2014/main" id="{EEEC92A2-A12B-4F9D-BB82-3CDF56B00CA8}"/>
              </a:ext>
            </a:extLst>
          </p:cNvPr>
          <p:cNvSpPr>
            <a:spLocks noGrp="1"/>
          </p:cNvSpPr>
          <p:nvPr>
            <p:ph type="subTitle" idx="1"/>
          </p:nvPr>
        </p:nvSpPr>
        <p:spPr>
          <a:xfrm>
            <a:off x="4636481" y="3759197"/>
            <a:ext cx="6455816" cy="1949707"/>
          </a:xfrm>
        </p:spPr>
        <p:txBody>
          <a:bodyPr vert="horz" lIns="91440" tIns="45720" rIns="91440" bIns="45720" rtlCol="0" anchor="t">
            <a:normAutofit/>
          </a:bodyPr>
          <a:lstStyle/>
          <a:p>
            <a:pPr>
              <a:lnSpc>
                <a:spcPct val="90000"/>
              </a:lnSpc>
            </a:pPr>
            <a:r>
              <a:rPr lang="en-US" sz="1900" dirty="0">
                <a:ea typeface="+mn-lt"/>
                <a:cs typeface="+mn-lt"/>
              </a:rPr>
              <a:t>By:  Tonya </a:t>
            </a:r>
            <a:r>
              <a:rPr lang="en-US" sz="1900" dirty="0" err="1">
                <a:ea typeface="+mn-lt"/>
                <a:cs typeface="+mn-lt"/>
              </a:rPr>
              <a:t>DeSa</a:t>
            </a:r>
            <a:r>
              <a:rPr lang="en-US" sz="1900" dirty="0">
                <a:ea typeface="+mn-lt"/>
                <a:cs typeface="+mn-lt"/>
              </a:rPr>
              <a:t>, Ph.D., J.D.</a:t>
            </a:r>
          </a:p>
          <a:p>
            <a:pPr>
              <a:lnSpc>
                <a:spcPct val="90000"/>
              </a:lnSpc>
            </a:pPr>
            <a:r>
              <a:rPr lang="en-US" sz="1900" dirty="0">
                <a:ea typeface="+mn-lt"/>
                <a:cs typeface="+mn-lt"/>
              </a:rPr>
              <a:t>Title IX Investigator</a:t>
            </a:r>
          </a:p>
          <a:p>
            <a:pPr>
              <a:lnSpc>
                <a:spcPct val="90000"/>
              </a:lnSpc>
            </a:pPr>
            <a:r>
              <a:rPr lang="en-US" sz="1900" dirty="0">
                <a:ea typeface="+mn-lt"/>
                <a:cs typeface="+mn-lt"/>
              </a:rPr>
              <a:t>Office of Equity &amp; Diversity</a:t>
            </a:r>
          </a:p>
          <a:p>
            <a:pPr>
              <a:lnSpc>
                <a:spcPct val="90000"/>
              </a:lnSpc>
            </a:pPr>
            <a:endParaRPr lang="en-US" sz="1900">
              <a:ea typeface="+mn-lt"/>
              <a:cs typeface="+mn-lt"/>
            </a:endParaRPr>
          </a:p>
          <a:p>
            <a:pPr>
              <a:lnSpc>
                <a:spcPct val="90000"/>
              </a:lnSpc>
            </a:pPr>
            <a:r>
              <a:rPr lang="en-US" sz="1900" dirty="0">
                <a:ea typeface="+mn-lt"/>
                <a:cs typeface="+mn-lt"/>
              </a:rPr>
              <a:t>June 11, 2020  </a:t>
            </a:r>
            <a:endParaRPr lang="en-US" sz="1900" dirty="0"/>
          </a:p>
        </p:txBody>
      </p:sp>
      <p:sp>
        <p:nvSpPr>
          <p:cNvPr id="32" name="Rectangle 31">
            <a:extLst>
              <a:ext uri="{FF2B5EF4-FFF2-40B4-BE49-F238E27FC236}">
                <a16:creationId xmlns:a16="http://schemas.microsoft.com/office/drawing/2014/main" id="{01D74287-F315-4FF2-B600-9623C134F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5" y="1092200"/>
            <a:ext cx="305920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generated with very high confidence">
            <a:extLst>
              <a:ext uri="{FF2B5EF4-FFF2-40B4-BE49-F238E27FC236}">
                <a16:creationId xmlns:a16="http://schemas.microsoft.com/office/drawing/2014/main" id="{A9A68D41-2B23-4573-A6AF-D15EAD251BA7}"/>
              </a:ext>
            </a:extLst>
          </p:cNvPr>
          <p:cNvPicPr>
            <a:picLocks noChangeAspect="1"/>
          </p:cNvPicPr>
          <p:nvPr/>
        </p:nvPicPr>
        <p:blipFill rotWithShape="1">
          <a:blip r:embed="rId6"/>
          <a:srcRect t="11270" r="1" b="1"/>
          <a:stretch/>
        </p:blipFill>
        <p:spPr>
          <a:xfrm>
            <a:off x="1412685" y="2259848"/>
            <a:ext cx="2433793" cy="2159501"/>
          </a:xfrm>
          <a:prstGeom prst="rect">
            <a:avLst/>
          </a:prstGeom>
        </p:spPr>
      </p:pic>
      <p:cxnSp>
        <p:nvCxnSpPr>
          <p:cNvPr id="34" name="Straight Connector 33">
            <a:extLst>
              <a:ext uri="{FF2B5EF4-FFF2-40B4-BE49-F238E27FC236}">
                <a16:creationId xmlns:a16="http://schemas.microsoft.com/office/drawing/2014/main" id="{1BCA112A-FFD8-4829-BAD7-F01D26758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2" y="3522131"/>
            <a:ext cx="64379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04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0E5C52-C8E2-49E5-8B8E-DCEA049191B6}"/>
              </a:ext>
            </a:extLst>
          </p:cNvPr>
          <p:cNvGrpSpPr/>
          <p:nvPr/>
        </p:nvGrpSpPr>
        <p:grpSpPr>
          <a:xfrm>
            <a:off x="1403133" y="1311167"/>
            <a:ext cx="9385737" cy="914400"/>
            <a:chOff x="1403131" y="1311166"/>
            <a:chExt cx="9385737" cy="914400"/>
          </a:xfrm>
        </p:grpSpPr>
        <p:sp>
          <p:nvSpPr>
            <p:cNvPr id="5" name="Rectangle 4">
              <a:extLst>
                <a:ext uri="{FF2B5EF4-FFF2-40B4-BE49-F238E27FC236}">
                  <a16:creationId xmlns:a16="http://schemas.microsoft.com/office/drawing/2014/main" id="{C9346C97-C915-4FC3-B01F-6EAB8C277625}"/>
                </a:ext>
              </a:extLst>
            </p:cNvPr>
            <p:cNvSpPr/>
            <p:nvPr/>
          </p:nvSpPr>
          <p:spPr>
            <a:xfrm>
              <a:off x="1403131" y="1311166"/>
              <a:ext cx="9385737"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4B7AAB-C116-43E8-A330-BB0ED5671237}"/>
                </a:ext>
              </a:extLst>
            </p:cNvPr>
            <p:cNvSpPr/>
            <p:nvPr/>
          </p:nvSpPr>
          <p:spPr>
            <a:xfrm>
              <a:off x="1913868" y="1438275"/>
              <a:ext cx="8334703" cy="662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4F0E37C-5340-4E2C-BD50-4C9145D04115}"/>
              </a:ext>
            </a:extLst>
          </p:cNvPr>
          <p:cNvSpPr>
            <a:spLocks noGrp="1"/>
          </p:cNvSpPr>
          <p:nvPr>
            <p:ph type="title"/>
          </p:nvPr>
        </p:nvSpPr>
        <p:spPr>
          <a:xfrm>
            <a:off x="4269831" y="1532061"/>
            <a:ext cx="3489431" cy="473551"/>
          </a:xfrm>
        </p:spPr>
        <p:txBody>
          <a:bodyPr>
            <a:normAutofit fontScale="90000"/>
          </a:bodyPr>
          <a:lstStyle/>
          <a:p>
            <a:r>
              <a:rPr lang="en-US" sz="4000" b="1" dirty="0"/>
              <a:t>7. Hearings</a:t>
            </a:r>
          </a:p>
        </p:txBody>
      </p:sp>
      <p:sp>
        <p:nvSpPr>
          <p:cNvPr id="3" name="Content Placeholder 2">
            <a:extLst>
              <a:ext uri="{FF2B5EF4-FFF2-40B4-BE49-F238E27FC236}">
                <a16:creationId xmlns:a16="http://schemas.microsoft.com/office/drawing/2014/main" id="{EFA9F3A7-FC4E-42AC-9C07-A78F331B5802}"/>
              </a:ext>
            </a:extLst>
          </p:cNvPr>
          <p:cNvSpPr>
            <a:spLocks noGrp="1"/>
          </p:cNvSpPr>
          <p:nvPr>
            <p:ph idx="1"/>
          </p:nvPr>
        </p:nvSpPr>
        <p:spPr>
          <a:xfrm>
            <a:off x="1401133" y="2672889"/>
            <a:ext cx="9454052" cy="3318936"/>
          </a:xfrm>
        </p:spPr>
        <p:txBody>
          <a:bodyPr vert="horz" lIns="0" tIns="45720" rIns="0" bIns="45720" rtlCol="0" anchor="t">
            <a:normAutofit/>
          </a:bodyPr>
          <a:lstStyle/>
          <a:p>
            <a:r>
              <a:rPr lang="en-US" sz="2000" b="1" dirty="0"/>
              <a:t>Postsecondary institutions </a:t>
            </a:r>
            <a:r>
              <a:rPr lang="en-US" sz="2000" b="1" i="1" dirty="0"/>
              <a:t>must </a:t>
            </a:r>
            <a:r>
              <a:rPr lang="en-US" sz="2000" b="1" dirty="0"/>
              <a:t>have a live hearing with cross-examination</a:t>
            </a:r>
          </a:p>
          <a:p>
            <a:r>
              <a:rPr lang="en-US" sz="2000" b="1" dirty="0"/>
              <a:t>Cross-examination must be by the advisor</a:t>
            </a:r>
          </a:p>
          <a:p>
            <a:r>
              <a:rPr lang="en-US" sz="2000" b="1" dirty="0"/>
              <a:t>Questions by the advisor must be posed to the decision-maker for a relevance determination before a party or witness answers</a:t>
            </a:r>
          </a:p>
          <a:p>
            <a:r>
              <a:rPr lang="en-US" sz="2000" b="1" dirty="0"/>
              <a:t>School must provide an advisor for the hearing if party doesn't have one</a:t>
            </a:r>
          </a:p>
          <a:p>
            <a:r>
              <a:rPr lang="en-US" sz="2000" b="1" dirty="0"/>
              <a:t>Can be either a Hearing Officer or Hearing Panel</a:t>
            </a:r>
          </a:p>
          <a:p>
            <a:r>
              <a:rPr lang="en-US" sz="2000" b="1" dirty="0"/>
              <a:t>School must create an audio or audiovisual recording, or a transcript</a:t>
            </a:r>
          </a:p>
        </p:txBody>
      </p:sp>
      <p:pic>
        <p:nvPicPr>
          <p:cNvPr id="4" name="Graphic 4" descr="Gavel">
            <a:extLst>
              <a:ext uri="{FF2B5EF4-FFF2-40B4-BE49-F238E27FC236}">
                <a16:creationId xmlns:a16="http://schemas.microsoft.com/office/drawing/2014/main" id="{B91A4338-6502-4520-A5FB-AA5BF2DD73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0600" y="878739"/>
            <a:ext cx="1343323" cy="1343323"/>
          </a:xfrm>
          <a:prstGeom prst="rect">
            <a:avLst/>
          </a:prstGeom>
        </p:spPr>
      </p:pic>
    </p:spTree>
    <p:extLst>
      <p:ext uri="{BB962C8B-B14F-4D97-AF65-F5344CB8AC3E}">
        <p14:creationId xmlns:p14="http://schemas.microsoft.com/office/powerpoint/2010/main" val="26293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9DC7877-88FE-4DA3-81E3-AA8D185DC050}"/>
              </a:ext>
            </a:extLst>
          </p:cNvPr>
          <p:cNvGrpSpPr/>
          <p:nvPr/>
        </p:nvGrpSpPr>
        <p:grpSpPr>
          <a:xfrm>
            <a:off x="1429407" y="1321676"/>
            <a:ext cx="9343696" cy="914400"/>
            <a:chOff x="1429407" y="1321676"/>
            <a:chExt cx="9343696" cy="914400"/>
          </a:xfrm>
        </p:grpSpPr>
        <p:sp>
          <p:nvSpPr>
            <p:cNvPr id="5" name="Rectangle 4">
              <a:extLst>
                <a:ext uri="{FF2B5EF4-FFF2-40B4-BE49-F238E27FC236}">
                  <a16:creationId xmlns:a16="http://schemas.microsoft.com/office/drawing/2014/main" id="{EF77396B-C280-415A-B903-5ECBA7E77F6A}"/>
                </a:ext>
              </a:extLst>
            </p:cNvPr>
            <p:cNvSpPr/>
            <p:nvPr/>
          </p:nvSpPr>
          <p:spPr>
            <a:xfrm>
              <a:off x="1429407" y="1321676"/>
              <a:ext cx="9343696"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258250E-6759-42E4-AAAD-38D83B01117A}"/>
                </a:ext>
              </a:extLst>
            </p:cNvPr>
            <p:cNvSpPr/>
            <p:nvPr/>
          </p:nvSpPr>
          <p:spPr>
            <a:xfrm>
              <a:off x="1987441" y="1438274"/>
              <a:ext cx="8250620" cy="693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9B0C96A-A31F-47B5-9153-BF49B09B9647}"/>
              </a:ext>
            </a:extLst>
          </p:cNvPr>
          <p:cNvSpPr>
            <a:spLocks noGrp="1"/>
          </p:cNvSpPr>
          <p:nvPr>
            <p:ph type="title"/>
          </p:nvPr>
        </p:nvSpPr>
        <p:spPr>
          <a:xfrm>
            <a:off x="4243555" y="1560202"/>
            <a:ext cx="3720659" cy="505081"/>
          </a:xfrm>
        </p:spPr>
        <p:txBody>
          <a:bodyPr>
            <a:normAutofit fontScale="90000"/>
          </a:bodyPr>
          <a:lstStyle/>
          <a:p>
            <a:r>
              <a:rPr lang="en-US" sz="4000" b="1" dirty="0"/>
              <a:t>8. Appeals</a:t>
            </a:r>
          </a:p>
        </p:txBody>
      </p:sp>
      <p:sp>
        <p:nvSpPr>
          <p:cNvPr id="3" name="Content Placeholder 2">
            <a:extLst>
              <a:ext uri="{FF2B5EF4-FFF2-40B4-BE49-F238E27FC236}">
                <a16:creationId xmlns:a16="http://schemas.microsoft.com/office/drawing/2014/main" id="{EC11A62A-C98A-4196-AEF4-2719132F132E}"/>
              </a:ext>
            </a:extLst>
          </p:cNvPr>
          <p:cNvSpPr>
            <a:spLocks noGrp="1"/>
          </p:cNvSpPr>
          <p:nvPr>
            <p:ph idx="1"/>
          </p:nvPr>
        </p:nvSpPr>
        <p:spPr/>
        <p:txBody>
          <a:bodyPr vert="horz" lIns="0" tIns="45720" rIns="0" bIns="45720" rtlCol="0" anchor="t">
            <a:normAutofit/>
          </a:bodyPr>
          <a:lstStyle/>
          <a:p>
            <a:r>
              <a:rPr lang="en-US" b="1" dirty="0"/>
              <a:t>Bases for appeal</a:t>
            </a:r>
          </a:p>
          <a:p>
            <a:pPr lvl="1"/>
            <a:r>
              <a:rPr lang="en-US" sz="2400" b="1" dirty="0"/>
              <a:t>Procedural irregularity that affected the outcome</a:t>
            </a:r>
          </a:p>
          <a:p>
            <a:pPr lvl="1"/>
            <a:r>
              <a:rPr lang="en-US" sz="2400" b="1" dirty="0"/>
              <a:t>Newly discovered evidence that could affect the outcome</a:t>
            </a:r>
          </a:p>
          <a:p>
            <a:pPr lvl="1"/>
            <a:r>
              <a:rPr lang="en-US" sz="2400" b="1" dirty="0"/>
              <a:t>Conflict of interest or bias by Title IX personnel that affected the outcome</a:t>
            </a:r>
          </a:p>
          <a:p>
            <a:pPr lvl="1"/>
            <a:endParaRPr lang="en-US" sz="2400" b="1" dirty="0"/>
          </a:p>
        </p:txBody>
      </p:sp>
      <p:pic>
        <p:nvPicPr>
          <p:cNvPr id="4" name="Graphic 4" descr="Badge Question Mark">
            <a:extLst>
              <a:ext uri="{FF2B5EF4-FFF2-40B4-BE49-F238E27FC236}">
                <a16:creationId xmlns:a16="http://schemas.microsoft.com/office/drawing/2014/main" id="{44391A00-66C5-4C30-9B93-D3A4097317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2506" y="1127518"/>
            <a:ext cx="1407885" cy="1299028"/>
          </a:xfrm>
          <a:prstGeom prst="rect">
            <a:avLst/>
          </a:prstGeom>
        </p:spPr>
      </p:pic>
    </p:spTree>
    <p:extLst>
      <p:ext uri="{BB962C8B-B14F-4D97-AF65-F5344CB8AC3E}">
        <p14:creationId xmlns:p14="http://schemas.microsoft.com/office/powerpoint/2010/main" val="182017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7629E31-BC48-40DD-B5FD-1B6E0BA2B57E}"/>
              </a:ext>
            </a:extLst>
          </p:cNvPr>
          <p:cNvGrpSpPr/>
          <p:nvPr/>
        </p:nvGrpSpPr>
        <p:grpSpPr>
          <a:xfrm>
            <a:off x="1413642" y="1174531"/>
            <a:ext cx="9364717" cy="914400"/>
            <a:chOff x="1413641" y="1174531"/>
            <a:chExt cx="9364717" cy="914400"/>
          </a:xfrm>
        </p:grpSpPr>
        <p:sp>
          <p:nvSpPr>
            <p:cNvPr id="5" name="Rectangle 4">
              <a:extLst>
                <a:ext uri="{FF2B5EF4-FFF2-40B4-BE49-F238E27FC236}">
                  <a16:creationId xmlns:a16="http://schemas.microsoft.com/office/drawing/2014/main" id="{AB98A795-0DEF-4C21-AE61-D23347FA9EE6}"/>
                </a:ext>
              </a:extLst>
            </p:cNvPr>
            <p:cNvSpPr/>
            <p:nvPr/>
          </p:nvSpPr>
          <p:spPr>
            <a:xfrm>
              <a:off x="1413641" y="1174531"/>
              <a:ext cx="9364717"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D48EBDF-AE94-41A7-AB26-BA3E2F1937E5}"/>
                </a:ext>
              </a:extLst>
            </p:cNvPr>
            <p:cNvSpPr/>
            <p:nvPr/>
          </p:nvSpPr>
          <p:spPr>
            <a:xfrm>
              <a:off x="1924378" y="1291129"/>
              <a:ext cx="8324193" cy="6936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B03904F-43D4-4A59-BAEB-8F308E4FF2D6}"/>
              </a:ext>
            </a:extLst>
          </p:cNvPr>
          <p:cNvSpPr>
            <a:spLocks noGrp="1"/>
          </p:cNvSpPr>
          <p:nvPr>
            <p:ph type="title"/>
          </p:nvPr>
        </p:nvSpPr>
        <p:spPr/>
        <p:txBody>
          <a:bodyPr>
            <a:normAutofit/>
          </a:bodyPr>
          <a:lstStyle/>
          <a:p>
            <a:r>
              <a:rPr lang="en-US" sz="3600" b="1" dirty="0"/>
              <a:t>9. Informal Resolution</a:t>
            </a:r>
          </a:p>
        </p:txBody>
      </p:sp>
      <p:sp>
        <p:nvSpPr>
          <p:cNvPr id="3" name="Content Placeholder 2">
            <a:extLst>
              <a:ext uri="{FF2B5EF4-FFF2-40B4-BE49-F238E27FC236}">
                <a16:creationId xmlns:a16="http://schemas.microsoft.com/office/drawing/2014/main" id="{EC16FA7B-BFE8-491B-B784-D7F4B0FD0925}"/>
              </a:ext>
            </a:extLst>
          </p:cNvPr>
          <p:cNvSpPr>
            <a:spLocks noGrp="1"/>
          </p:cNvSpPr>
          <p:nvPr>
            <p:ph idx="1"/>
          </p:nvPr>
        </p:nvSpPr>
        <p:spPr>
          <a:xfrm>
            <a:off x="1287119" y="2689455"/>
            <a:ext cx="9601196" cy="3318936"/>
          </a:xfrm>
        </p:spPr>
        <p:txBody>
          <a:bodyPr vert="horz" lIns="0" tIns="45720" rIns="0" bIns="45720" rtlCol="0" anchor="t">
            <a:noAutofit/>
          </a:bodyPr>
          <a:lstStyle/>
          <a:p>
            <a:r>
              <a:rPr lang="en-US" b="1"/>
              <a:t>Mediation or restorative justice type resolutions permitted if:</a:t>
            </a:r>
          </a:p>
          <a:p>
            <a:pPr lvl="1"/>
            <a:r>
              <a:rPr lang="en-US" sz="2400" b="1">
                <a:ea typeface="+mn-lt"/>
                <a:cs typeface="+mn-lt"/>
              </a:rPr>
              <a:t>Formal complaint filed</a:t>
            </a:r>
          </a:p>
          <a:p>
            <a:pPr lvl="1"/>
            <a:r>
              <a:rPr lang="en-US" sz="2400" b="1">
                <a:ea typeface="+mn-lt"/>
                <a:cs typeface="+mn-lt"/>
              </a:rPr>
              <a:t>Both parties give voluntary, informed, written consent to attempt informal resolution</a:t>
            </a:r>
          </a:p>
          <a:p>
            <a:pPr lvl="1"/>
            <a:r>
              <a:rPr lang="en-US" sz="2400" b="1">
                <a:ea typeface="+mn-lt"/>
                <a:cs typeface="+mn-lt"/>
              </a:rPr>
              <a:t>Both parties are students</a:t>
            </a:r>
          </a:p>
          <a:p>
            <a:r>
              <a:rPr lang="en-US" b="1"/>
              <a:t>Prior to agreement to a resolution, either party has the right to withdraw from informal resolution and resume the grievance process </a:t>
            </a:r>
          </a:p>
          <a:p>
            <a:endParaRPr lang="en-US" dirty="0"/>
          </a:p>
        </p:txBody>
      </p:sp>
      <p:pic>
        <p:nvPicPr>
          <p:cNvPr id="4" name="Graphic 4" descr="Scales of justice">
            <a:extLst>
              <a:ext uri="{FF2B5EF4-FFF2-40B4-BE49-F238E27FC236}">
                <a16:creationId xmlns:a16="http://schemas.microsoft.com/office/drawing/2014/main" id="{628449C9-F32C-4A0C-98C7-3B14CBC498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6470" y="650765"/>
            <a:ext cx="1465943" cy="1451427"/>
          </a:xfrm>
          <a:prstGeom prst="rect">
            <a:avLst/>
          </a:prstGeom>
        </p:spPr>
      </p:pic>
    </p:spTree>
    <p:extLst>
      <p:ext uri="{BB962C8B-B14F-4D97-AF65-F5344CB8AC3E}">
        <p14:creationId xmlns:p14="http://schemas.microsoft.com/office/powerpoint/2010/main" val="158173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1391EAD-DA00-46D7-8D4E-D9C243DA7D25}"/>
              </a:ext>
            </a:extLst>
          </p:cNvPr>
          <p:cNvGrpSpPr/>
          <p:nvPr/>
        </p:nvGrpSpPr>
        <p:grpSpPr>
          <a:xfrm>
            <a:off x="1403132" y="1258615"/>
            <a:ext cx="9364717" cy="914400"/>
            <a:chOff x="1403131" y="1258614"/>
            <a:chExt cx="9364717" cy="914400"/>
          </a:xfrm>
        </p:grpSpPr>
        <p:sp>
          <p:nvSpPr>
            <p:cNvPr id="5" name="Rectangle 4">
              <a:extLst>
                <a:ext uri="{FF2B5EF4-FFF2-40B4-BE49-F238E27FC236}">
                  <a16:creationId xmlns:a16="http://schemas.microsoft.com/office/drawing/2014/main" id="{2729118C-8724-4DB0-908A-5E636A50CDF3}"/>
                </a:ext>
              </a:extLst>
            </p:cNvPr>
            <p:cNvSpPr/>
            <p:nvPr/>
          </p:nvSpPr>
          <p:spPr>
            <a:xfrm>
              <a:off x="1403131" y="1258614"/>
              <a:ext cx="9364717" cy="914400"/>
            </a:xfrm>
            <a:prstGeom prst="rect">
              <a:avLst/>
            </a:prstGeom>
            <a:solidFill>
              <a:schemeClr val="accent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063167-01DC-4F3A-81EB-1267FF1317A2}"/>
                </a:ext>
              </a:extLst>
            </p:cNvPr>
            <p:cNvSpPr/>
            <p:nvPr/>
          </p:nvSpPr>
          <p:spPr>
            <a:xfrm>
              <a:off x="1917246" y="1356632"/>
              <a:ext cx="8196942" cy="71845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2ED829F-FAA9-4ED4-949D-94F95040C4C1}"/>
              </a:ext>
            </a:extLst>
          </p:cNvPr>
          <p:cNvSpPr>
            <a:spLocks noGrp="1"/>
          </p:cNvSpPr>
          <p:nvPr>
            <p:ph type="title"/>
          </p:nvPr>
        </p:nvSpPr>
        <p:spPr>
          <a:xfrm>
            <a:off x="3935189" y="1423003"/>
            <a:ext cx="4321625" cy="585411"/>
          </a:xfrm>
        </p:spPr>
        <p:txBody>
          <a:bodyPr>
            <a:normAutofit fontScale="90000"/>
          </a:bodyPr>
          <a:lstStyle/>
          <a:p>
            <a:r>
              <a:rPr lang="en-US" b="1"/>
              <a:t>Challenges</a:t>
            </a:r>
          </a:p>
        </p:txBody>
      </p:sp>
      <p:sp>
        <p:nvSpPr>
          <p:cNvPr id="3" name="Content Placeholder 2">
            <a:extLst>
              <a:ext uri="{FF2B5EF4-FFF2-40B4-BE49-F238E27FC236}">
                <a16:creationId xmlns:a16="http://schemas.microsoft.com/office/drawing/2014/main" id="{D1308337-132A-4263-A9B4-3FDDAC6481C1}"/>
              </a:ext>
            </a:extLst>
          </p:cNvPr>
          <p:cNvSpPr>
            <a:spLocks noGrp="1"/>
          </p:cNvSpPr>
          <p:nvPr>
            <p:ph idx="1"/>
          </p:nvPr>
        </p:nvSpPr>
        <p:spPr>
          <a:xfrm>
            <a:off x="1400506" y="2622247"/>
            <a:ext cx="9430991" cy="3450032"/>
          </a:xfrm>
        </p:spPr>
        <p:txBody>
          <a:bodyPr vert="horz" lIns="0" tIns="45720" rIns="0" bIns="45720" rtlCol="0" anchor="t">
            <a:noAutofit/>
          </a:bodyPr>
          <a:lstStyle/>
          <a:p>
            <a:pPr>
              <a:lnSpc>
                <a:spcPct val="90000"/>
              </a:lnSpc>
            </a:pPr>
            <a:r>
              <a:rPr lang="en-US" sz="2000" b="1" dirty="0"/>
              <a:t>Policy, process, and practices in compliance with new regs</a:t>
            </a:r>
          </a:p>
          <a:p>
            <a:pPr>
              <a:lnSpc>
                <a:spcPct val="90000"/>
              </a:lnSpc>
            </a:pPr>
            <a:r>
              <a:rPr lang="en-US" sz="2000" b="1" dirty="0"/>
              <a:t>Informing/educating entire Eastern community of new policy and practices</a:t>
            </a:r>
          </a:p>
          <a:p>
            <a:pPr>
              <a:lnSpc>
                <a:spcPct val="90000"/>
              </a:lnSpc>
            </a:pPr>
            <a:r>
              <a:rPr lang="en-US" sz="2000" b="1" dirty="0"/>
              <a:t>Training for Title IX personnel</a:t>
            </a:r>
          </a:p>
          <a:p>
            <a:pPr lvl="1">
              <a:lnSpc>
                <a:spcPct val="90000"/>
              </a:lnSpc>
            </a:pPr>
            <a:r>
              <a:rPr lang="en-US" b="1" dirty="0"/>
              <a:t>Coordinator</a:t>
            </a:r>
          </a:p>
          <a:p>
            <a:pPr lvl="1">
              <a:lnSpc>
                <a:spcPct val="90000"/>
              </a:lnSpc>
            </a:pPr>
            <a:r>
              <a:rPr lang="en-US" b="1" dirty="0"/>
              <a:t>Deputy Coordinator</a:t>
            </a:r>
          </a:p>
          <a:p>
            <a:pPr lvl="1">
              <a:lnSpc>
                <a:spcPct val="90000"/>
              </a:lnSpc>
            </a:pPr>
            <a:r>
              <a:rPr lang="en-US" b="1" dirty="0"/>
              <a:t>Investigator</a:t>
            </a:r>
          </a:p>
          <a:p>
            <a:pPr lvl="1">
              <a:lnSpc>
                <a:spcPct val="90000"/>
              </a:lnSpc>
            </a:pPr>
            <a:r>
              <a:rPr lang="en-US" b="1" dirty="0"/>
              <a:t>Hearing Officer/Hearing Panel</a:t>
            </a:r>
          </a:p>
          <a:p>
            <a:pPr lvl="1">
              <a:lnSpc>
                <a:spcPct val="90000"/>
              </a:lnSpc>
            </a:pPr>
            <a:r>
              <a:rPr lang="en-US" b="1" dirty="0"/>
              <a:t>Advisors</a:t>
            </a:r>
          </a:p>
          <a:p>
            <a:pPr lvl="1">
              <a:lnSpc>
                <a:spcPct val="90000"/>
              </a:lnSpc>
            </a:pPr>
            <a:endParaRPr lang="en-US" sz="1800" dirty="0"/>
          </a:p>
          <a:p>
            <a:pPr lvl="1">
              <a:lnSpc>
                <a:spcPct val="90000"/>
              </a:lnSpc>
            </a:pPr>
            <a:endParaRPr lang="en-US" sz="1800" dirty="0"/>
          </a:p>
        </p:txBody>
      </p:sp>
      <p:pic>
        <p:nvPicPr>
          <p:cNvPr id="7" name="Graphic 7" descr="Playbook">
            <a:extLst>
              <a:ext uri="{FF2B5EF4-FFF2-40B4-BE49-F238E27FC236}">
                <a16:creationId xmlns:a16="http://schemas.microsoft.com/office/drawing/2014/main" id="{39C26623-1CEE-4CD8-B95F-89C4738859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928" y="898074"/>
            <a:ext cx="1377043" cy="1371599"/>
          </a:xfrm>
          <a:prstGeom prst="rect">
            <a:avLst/>
          </a:prstGeom>
        </p:spPr>
      </p:pic>
    </p:spTree>
    <p:extLst>
      <p:ext uri="{BB962C8B-B14F-4D97-AF65-F5344CB8AC3E}">
        <p14:creationId xmlns:p14="http://schemas.microsoft.com/office/powerpoint/2010/main" val="299948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C2E0D64-D1F6-4011-AEFF-63AF35B84F12}"/>
              </a:ext>
            </a:extLst>
          </p:cNvPr>
          <p:cNvGrpSpPr/>
          <p:nvPr/>
        </p:nvGrpSpPr>
        <p:grpSpPr>
          <a:xfrm>
            <a:off x="1403132" y="1284891"/>
            <a:ext cx="9364717" cy="914400"/>
            <a:chOff x="1403131" y="1284890"/>
            <a:chExt cx="9364717" cy="914400"/>
          </a:xfrm>
        </p:grpSpPr>
        <p:sp>
          <p:nvSpPr>
            <p:cNvPr id="7" name="Rectangle 6">
              <a:extLst>
                <a:ext uri="{FF2B5EF4-FFF2-40B4-BE49-F238E27FC236}">
                  <a16:creationId xmlns:a16="http://schemas.microsoft.com/office/drawing/2014/main" id="{992592A6-A8BF-42E8-B9E2-A4342BFDBF09}"/>
                </a:ext>
              </a:extLst>
            </p:cNvPr>
            <p:cNvSpPr/>
            <p:nvPr/>
          </p:nvSpPr>
          <p:spPr>
            <a:xfrm>
              <a:off x="1403131" y="1284890"/>
              <a:ext cx="9364717" cy="914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C620A94-5B18-44B6-955F-8F1F2B80AE5A}"/>
                </a:ext>
              </a:extLst>
            </p:cNvPr>
            <p:cNvSpPr/>
            <p:nvPr/>
          </p:nvSpPr>
          <p:spPr>
            <a:xfrm>
              <a:off x="1976930" y="1390978"/>
              <a:ext cx="8282151" cy="68317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CD6E9DE-6D61-49B9-B672-4FF8795224FA}"/>
              </a:ext>
            </a:extLst>
          </p:cNvPr>
          <p:cNvSpPr>
            <a:spLocks noGrp="1"/>
          </p:cNvSpPr>
          <p:nvPr>
            <p:ph type="title"/>
          </p:nvPr>
        </p:nvSpPr>
        <p:spPr>
          <a:xfrm>
            <a:off x="4317127" y="1502394"/>
            <a:ext cx="3557748" cy="484061"/>
          </a:xfrm>
        </p:spPr>
        <p:txBody>
          <a:bodyPr>
            <a:noAutofit/>
          </a:bodyPr>
          <a:lstStyle/>
          <a:p>
            <a:r>
              <a:rPr lang="en-US" sz="3600" b="1" dirty="0"/>
              <a:t>Resources</a:t>
            </a:r>
          </a:p>
        </p:txBody>
      </p:sp>
      <p:sp>
        <p:nvSpPr>
          <p:cNvPr id="3" name="Content Placeholder 2">
            <a:extLst>
              <a:ext uri="{FF2B5EF4-FFF2-40B4-BE49-F238E27FC236}">
                <a16:creationId xmlns:a16="http://schemas.microsoft.com/office/drawing/2014/main" id="{232A7732-F961-4E5A-BA23-95F01272C548}"/>
              </a:ext>
            </a:extLst>
          </p:cNvPr>
          <p:cNvSpPr>
            <a:spLocks noGrp="1"/>
          </p:cNvSpPr>
          <p:nvPr>
            <p:ph idx="1"/>
          </p:nvPr>
        </p:nvSpPr>
        <p:spPr>
          <a:xfrm>
            <a:off x="1287027" y="2791393"/>
            <a:ext cx="9601196" cy="3318936"/>
          </a:xfrm>
        </p:spPr>
        <p:txBody>
          <a:bodyPr vert="horz" lIns="0" tIns="45720" rIns="0" bIns="45720" rtlCol="0" anchor="t">
            <a:normAutofit/>
          </a:bodyPr>
          <a:lstStyle/>
          <a:p>
            <a:r>
              <a:rPr lang="en-US" b="1"/>
              <a:t>Association of Title IX Administrators (ATIXA)</a:t>
            </a:r>
          </a:p>
          <a:p>
            <a:pPr lvl="1"/>
            <a:r>
              <a:rPr lang="en-US" sz="2400" b="1">
                <a:ea typeface="+mn-lt"/>
                <a:cs typeface="+mn-lt"/>
              </a:rPr>
              <a:t>R</a:t>
            </a:r>
            <a:r>
              <a:rPr lang="en-US" sz="2400" b="1" baseline="30000">
                <a:ea typeface="+mn-lt"/>
                <a:cs typeface="+mn-lt"/>
              </a:rPr>
              <a:t>3 </a:t>
            </a:r>
            <a:r>
              <a:rPr lang="en-US" sz="2400" b="1">
                <a:ea typeface="+mn-lt"/>
                <a:cs typeface="+mn-lt"/>
              </a:rPr>
              <a:t>website</a:t>
            </a:r>
            <a:endParaRPr lang="en-US" sz="2400">
              <a:ea typeface="+mn-lt"/>
              <a:cs typeface="+mn-lt"/>
            </a:endParaRPr>
          </a:p>
          <a:p>
            <a:pPr lvl="1"/>
            <a:r>
              <a:rPr lang="en-US" sz="2400" b="1">
                <a:ea typeface="+mn-lt"/>
                <a:cs typeface="+mn-lt"/>
              </a:rPr>
              <a:t>Virtual training and certification events </a:t>
            </a:r>
            <a:endParaRPr lang="en-US" sz="2400">
              <a:ea typeface="+mn-lt"/>
              <a:cs typeface="+mn-lt"/>
            </a:endParaRPr>
          </a:p>
          <a:p>
            <a:r>
              <a:rPr lang="en-US" b="1">
                <a:ea typeface="+mn-lt"/>
                <a:cs typeface="+mn-lt"/>
              </a:rPr>
              <a:t>Form a "coalition" within CSCU of trained personnel</a:t>
            </a:r>
            <a:endParaRPr lang="en-US" b="1" dirty="0"/>
          </a:p>
          <a:p>
            <a:r>
              <a:rPr lang="en-US" b="1">
                <a:ea typeface="+mn-lt"/>
                <a:cs typeface="+mn-lt"/>
              </a:rPr>
              <a:t>Outsourcing of certain components</a:t>
            </a:r>
            <a:endParaRPr lang="en-US">
              <a:ea typeface="+mn-lt"/>
              <a:cs typeface="+mn-lt"/>
            </a:endParaRPr>
          </a:p>
          <a:p>
            <a:endParaRPr lang="en-US" b="1" dirty="0"/>
          </a:p>
          <a:p>
            <a:endParaRPr lang="en-US" b="1" dirty="0"/>
          </a:p>
          <a:p>
            <a:pPr marL="457189" lvl="1" indent="0">
              <a:buNone/>
            </a:pPr>
            <a:endParaRPr lang="en-US" b="1"/>
          </a:p>
        </p:txBody>
      </p:sp>
      <p:pic>
        <p:nvPicPr>
          <p:cNvPr id="6" name="Graphic 6" descr="Books">
            <a:extLst>
              <a:ext uri="{FF2B5EF4-FFF2-40B4-BE49-F238E27FC236}">
                <a16:creationId xmlns:a16="http://schemas.microsoft.com/office/drawing/2014/main" id="{9AAFB89F-FE07-49BE-9DAF-C11AF5A81E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2393" y="1029875"/>
            <a:ext cx="1138871" cy="1160077"/>
          </a:xfrm>
          <a:prstGeom prst="rect">
            <a:avLst/>
          </a:prstGeom>
        </p:spPr>
      </p:pic>
    </p:spTree>
    <p:extLst>
      <p:ext uri="{BB962C8B-B14F-4D97-AF65-F5344CB8AC3E}">
        <p14:creationId xmlns:p14="http://schemas.microsoft.com/office/powerpoint/2010/main" val="36761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180685-57AE-400C-990C-24CDFF12E285}"/>
              </a:ext>
            </a:extLst>
          </p:cNvPr>
          <p:cNvSpPr/>
          <p:nvPr/>
        </p:nvSpPr>
        <p:spPr>
          <a:xfrm>
            <a:off x="2627588" y="1847195"/>
            <a:ext cx="6947337" cy="319514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F338BF-CFEC-4DC6-B348-03625436F7AE}"/>
              </a:ext>
            </a:extLst>
          </p:cNvPr>
          <p:cNvSpPr>
            <a:spLocks noGrp="1"/>
          </p:cNvSpPr>
          <p:nvPr>
            <p:ph type="ctrTitle"/>
          </p:nvPr>
        </p:nvSpPr>
        <p:spPr>
          <a:xfrm>
            <a:off x="3159407" y="2326622"/>
            <a:ext cx="5876179" cy="1238237"/>
          </a:xfrm>
        </p:spPr>
        <p:txBody>
          <a:bodyPr anchor="ctr">
            <a:normAutofit/>
          </a:bodyPr>
          <a:lstStyle/>
          <a:p>
            <a:r>
              <a:rPr lang="en-US" sz="6600" b="1" dirty="0">
                <a:solidFill>
                  <a:srgbClr val="FFFFFF"/>
                </a:solidFill>
              </a:rPr>
              <a:t>Any Questions?</a:t>
            </a:r>
          </a:p>
        </p:txBody>
      </p:sp>
      <p:sp>
        <p:nvSpPr>
          <p:cNvPr id="3" name="Subtitle 2">
            <a:extLst>
              <a:ext uri="{FF2B5EF4-FFF2-40B4-BE49-F238E27FC236}">
                <a16:creationId xmlns:a16="http://schemas.microsoft.com/office/drawing/2014/main" id="{F25F0D15-4F1F-4284-8763-49A8391DE189}"/>
              </a:ext>
            </a:extLst>
          </p:cNvPr>
          <p:cNvSpPr>
            <a:spLocks noGrp="1"/>
          </p:cNvSpPr>
          <p:nvPr>
            <p:ph type="subTitle" idx="1"/>
          </p:nvPr>
        </p:nvSpPr>
        <p:spPr>
          <a:xfrm>
            <a:off x="4041085" y="3812677"/>
            <a:ext cx="4125599" cy="1185279"/>
          </a:xfrm>
        </p:spPr>
        <p:txBody>
          <a:bodyPr vert="horz" lIns="0" tIns="45720" rIns="0" bIns="45720" rtlCol="0" anchor="t">
            <a:normAutofit fontScale="92500" lnSpcReduction="10000"/>
          </a:bodyPr>
          <a:lstStyle/>
          <a:p>
            <a:r>
              <a:rPr lang="en-US" b="1" dirty="0">
                <a:solidFill>
                  <a:srgbClr val="FFFFFF"/>
                </a:solidFill>
              </a:rPr>
              <a:t>Tonya </a:t>
            </a:r>
            <a:r>
              <a:rPr lang="en-US" b="1" dirty="0" err="1">
                <a:solidFill>
                  <a:srgbClr val="FFFFFF"/>
                </a:solidFill>
              </a:rPr>
              <a:t>DeSa</a:t>
            </a:r>
            <a:r>
              <a:rPr lang="en-US" b="1" dirty="0">
                <a:solidFill>
                  <a:srgbClr val="FFFFFF"/>
                </a:solidFill>
              </a:rPr>
              <a:t>, Ph.D., J.D.</a:t>
            </a:r>
            <a:endParaRPr lang="en-US" b="1" dirty="0"/>
          </a:p>
          <a:p>
            <a:r>
              <a:rPr lang="en-US" b="1" dirty="0">
                <a:solidFill>
                  <a:srgbClr val="FFFFFF"/>
                </a:solidFill>
              </a:rPr>
              <a:t>Title IX Investigator </a:t>
            </a:r>
          </a:p>
          <a:p>
            <a:r>
              <a:rPr lang="en-US" b="1" dirty="0">
                <a:solidFill>
                  <a:srgbClr val="FFFFFF"/>
                </a:solidFill>
              </a:rPr>
              <a:t>Office of Equity &amp; Diversity </a:t>
            </a:r>
          </a:p>
        </p:txBody>
      </p:sp>
    </p:spTree>
    <p:extLst>
      <p:ext uri="{BB962C8B-B14F-4D97-AF65-F5344CB8AC3E}">
        <p14:creationId xmlns:p14="http://schemas.microsoft.com/office/powerpoint/2010/main" val="6845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276" name="Group 275">
            <a:extLst>
              <a:ext uri="{FF2B5EF4-FFF2-40B4-BE49-F238E27FC236}">
                <a16:creationId xmlns:a16="http://schemas.microsoft.com/office/drawing/2014/main" id="{1A4E5ACD-F109-45E5-8C62-1A6A62D33826}"/>
              </a:ext>
            </a:extLst>
          </p:cNvPr>
          <p:cNvGrpSpPr/>
          <p:nvPr/>
        </p:nvGrpSpPr>
        <p:grpSpPr>
          <a:xfrm>
            <a:off x="1405467" y="1187754"/>
            <a:ext cx="9379856" cy="913191"/>
            <a:chOff x="1405467" y="1187753"/>
            <a:chExt cx="9379856" cy="913190"/>
          </a:xfrm>
        </p:grpSpPr>
        <p:sp>
          <p:nvSpPr>
            <p:cNvPr id="14" name="Rectangle 13">
              <a:extLst>
                <a:ext uri="{FF2B5EF4-FFF2-40B4-BE49-F238E27FC236}">
                  <a16:creationId xmlns:a16="http://schemas.microsoft.com/office/drawing/2014/main" id="{84ACA067-F4BC-4498-A713-6926C1E95AE3}"/>
                </a:ext>
              </a:extLst>
            </p:cNvPr>
            <p:cNvSpPr/>
            <p:nvPr/>
          </p:nvSpPr>
          <p:spPr>
            <a:xfrm>
              <a:off x="1405467" y="1187753"/>
              <a:ext cx="9379856" cy="91319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C5179C58-EBB0-4D43-BA9E-EB795F1F71C5}"/>
                </a:ext>
              </a:extLst>
            </p:cNvPr>
            <p:cNvSpPr/>
            <p:nvPr/>
          </p:nvSpPr>
          <p:spPr>
            <a:xfrm>
              <a:off x="1881867" y="1294039"/>
              <a:ext cx="8343901" cy="71845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2"/>
          <p:cNvSpPr>
            <a:spLocks noGrp="1"/>
          </p:cNvSpPr>
          <p:nvPr>
            <p:ph type="title"/>
          </p:nvPr>
        </p:nvSpPr>
        <p:spPr>
          <a:xfrm>
            <a:off x="1295403" y="1036561"/>
            <a:ext cx="9601196" cy="1303867"/>
          </a:xfrm>
        </p:spPr>
        <p:txBody>
          <a:bodyPr>
            <a:normAutofit/>
          </a:bodyPr>
          <a:lstStyle/>
          <a:p>
            <a:r>
              <a:rPr lang="en-US" b="1" dirty="0">
                <a:solidFill>
                  <a:schemeClr val="tx1"/>
                </a:solidFill>
              </a:rPr>
              <a:t>Overview of Presentation</a:t>
            </a:r>
          </a:p>
        </p:txBody>
      </p:sp>
      <p:grpSp>
        <p:nvGrpSpPr>
          <p:cNvPr id="277" name="Group 276">
            <a:extLst>
              <a:ext uri="{FF2B5EF4-FFF2-40B4-BE49-F238E27FC236}">
                <a16:creationId xmlns:a16="http://schemas.microsoft.com/office/drawing/2014/main" id="{676F4C25-1B1D-44B9-A21E-970FD911E23B}"/>
              </a:ext>
            </a:extLst>
          </p:cNvPr>
          <p:cNvGrpSpPr/>
          <p:nvPr/>
        </p:nvGrpSpPr>
        <p:grpSpPr>
          <a:xfrm>
            <a:off x="2155373" y="2826205"/>
            <a:ext cx="8048625" cy="1709057"/>
            <a:chOff x="2177142" y="2956832"/>
            <a:chExt cx="8048625" cy="1709057"/>
          </a:xfrm>
        </p:grpSpPr>
        <p:sp>
          <p:nvSpPr>
            <p:cNvPr id="255" name="Oval 254">
              <a:extLst>
                <a:ext uri="{FF2B5EF4-FFF2-40B4-BE49-F238E27FC236}">
                  <a16:creationId xmlns:a16="http://schemas.microsoft.com/office/drawing/2014/main" id="{CEC9A081-8C4B-4C8D-88AA-554E9ED88C1D}"/>
                </a:ext>
              </a:extLst>
            </p:cNvPr>
            <p:cNvSpPr/>
            <p:nvPr/>
          </p:nvSpPr>
          <p:spPr>
            <a:xfrm>
              <a:off x="2177142" y="2993571"/>
              <a:ext cx="1632857" cy="163285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829A0B2C-C9E5-4B3E-BDDE-AB8B31FDC0BA}"/>
                </a:ext>
              </a:extLst>
            </p:cNvPr>
            <p:cNvSpPr/>
            <p:nvPr/>
          </p:nvSpPr>
          <p:spPr>
            <a:xfrm>
              <a:off x="5237389" y="2956832"/>
              <a:ext cx="1709057" cy="1709057"/>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D7D42689-02B2-4D3E-98DE-2544D2902052}"/>
                </a:ext>
              </a:extLst>
            </p:cNvPr>
            <p:cNvSpPr/>
            <p:nvPr/>
          </p:nvSpPr>
          <p:spPr>
            <a:xfrm>
              <a:off x="8560253" y="2959553"/>
              <a:ext cx="1665514" cy="1665514"/>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9" name="Graphic 259" descr="Checkmark">
              <a:extLst>
                <a:ext uri="{FF2B5EF4-FFF2-40B4-BE49-F238E27FC236}">
                  <a16:creationId xmlns:a16="http://schemas.microsoft.com/office/drawing/2014/main" id="{6245CC51-7581-4687-9A30-59E45026A2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90800" y="3352800"/>
              <a:ext cx="914400" cy="914400"/>
            </a:xfrm>
            <a:prstGeom prst="rect">
              <a:avLst/>
            </a:prstGeom>
          </p:spPr>
        </p:pic>
        <p:pic>
          <p:nvPicPr>
            <p:cNvPr id="260" name="Graphic 260" descr="Books">
              <a:extLst>
                <a:ext uri="{FF2B5EF4-FFF2-40B4-BE49-F238E27FC236}">
                  <a16:creationId xmlns:a16="http://schemas.microsoft.com/office/drawing/2014/main" id="{B8C771C7-7ECB-472C-AEB6-C44DFAEBD2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2600" y="3282043"/>
              <a:ext cx="1055914" cy="1055914"/>
            </a:xfrm>
            <a:prstGeom prst="rect">
              <a:avLst/>
            </a:prstGeom>
          </p:spPr>
        </p:pic>
        <p:pic>
          <p:nvPicPr>
            <p:cNvPr id="261" name="Graphic 261" descr="Questions">
              <a:extLst>
                <a:ext uri="{FF2B5EF4-FFF2-40B4-BE49-F238E27FC236}">
                  <a16:creationId xmlns:a16="http://schemas.microsoft.com/office/drawing/2014/main" id="{8C35B0AA-44ED-4E8D-B42B-1599C4C9D7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84771" y="3238500"/>
              <a:ext cx="1143000" cy="1143000"/>
            </a:xfrm>
            <a:prstGeom prst="rect">
              <a:avLst/>
            </a:prstGeom>
          </p:spPr>
        </p:pic>
      </p:grpSp>
      <p:sp>
        <p:nvSpPr>
          <p:cNvPr id="272" name="TextBox 271">
            <a:extLst>
              <a:ext uri="{FF2B5EF4-FFF2-40B4-BE49-F238E27FC236}">
                <a16:creationId xmlns:a16="http://schemas.microsoft.com/office/drawing/2014/main" id="{C7DD92E7-F137-4371-B470-D52BE9B6302B}"/>
              </a:ext>
            </a:extLst>
          </p:cNvPr>
          <p:cNvSpPr txBox="1"/>
          <p:nvPr/>
        </p:nvSpPr>
        <p:spPr>
          <a:xfrm>
            <a:off x="1672772" y="4827815"/>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Summary of </a:t>
            </a:r>
            <a:endParaRPr lang="en-US" sz="2000"/>
          </a:p>
          <a:p>
            <a:pPr algn="ctr"/>
            <a:r>
              <a:rPr lang="en-US" sz="2000" b="1" dirty="0"/>
              <a:t>9 Major Provisions</a:t>
            </a:r>
            <a:endParaRPr lang="en-US" sz="2000"/>
          </a:p>
        </p:txBody>
      </p:sp>
      <p:sp>
        <p:nvSpPr>
          <p:cNvPr id="273" name="TextBox 272">
            <a:extLst>
              <a:ext uri="{FF2B5EF4-FFF2-40B4-BE49-F238E27FC236}">
                <a16:creationId xmlns:a16="http://schemas.microsoft.com/office/drawing/2014/main" id="{E14194B3-0681-4040-AD77-8B9512DD07B3}"/>
              </a:ext>
            </a:extLst>
          </p:cNvPr>
          <p:cNvSpPr txBox="1"/>
          <p:nvPr/>
        </p:nvSpPr>
        <p:spPr>
          <a:xfrm>
            <a:off x="4736137" y="4878162"/>
            <a:ext cx="271751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Challenges </a:t>
            </a:r>
            <a:endParaRPr lang="en-US"/>
          </a:p>
          <a:p>
            <a:pPr algn="ctr"/>
            <a:r>
              <a:rPr lang="en-US" sz="2000" b="1" dirty="0"/>
              <a:t>&amp; </a:t>
            </a:r>
            <a:endParaRPr lang="en-US" dirty="0"/>
          </a:p>
          <a:p>
            <a:pPr algn="ctr"/>
            <a:r>
              <a:rPr lang="en-US" sz="2000" b="1" dirty="0"/>
              <a:t>Resources</a:t>
            </a:r>
            <a:endParaRPr lang="en-US" dirty="0"/>
          </a:p>
        </p:txBody>
      </p:sp>
      <p:sp>
        <p:nvSpPr>
          <p:cNvPr id="274" name="TextBox 273">
            <a:extLst>
              <a:ext uri="{FF2B5EF4-FFF2-40B4-BE49-F238E27FC236}">
                <a16:creationId xmlns:a16="http://schemas.microsoft.com/office/drawing/2014/main" id="{BE5F5297-3D7C-4919-BBF9-213DB3DF88D7}"/>
              </a:ext>
            </a:extLst>
          </p:cNvPr>
          <p:cNvSpPr txBox="1"/>
          <p:nvPr/>
        </p:nvSpPr>
        <p:spPr>
          <a:xfrm>
            <a:off x="8038193" y="482872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Questions?</a:t>
            </a:r>
            <a:endParaRPr lang="en-US" sz="200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3BBE-036D-40C9-A160-1D8E6E5C2582}"/>
              </a:ext>
            </a:extLst>
          </p:cNvPr>
          <p:cNvSpPr/>
          <p:nvPr/>
        </p:nvSpPr>
        <p:spPr>
          <a:xfrm>
            <a:off x="1417564" y="1165731"/>
            <a:ext cx="9379857" cy="9131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6B33E31-E4BF-4910-B890-6EFCEEDB9049}"/>
              </a:ext>
            </a:extLst>
          </p:cNvPr>
          <p:cNvSpPr/>
          <p:nvPr/>
        </p:nvSpPr>
        <p:spPr>
          <a:xfrm>
            <a:off x="1970691" y="1300655"/>
            <a:ext cx="8208579" cy="630623"/>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CA7CE-79D9-46B0-91DB-B1F5E255CB5D}"/>
              </a:ext>
            </a:extLst>
          </p:cNvPr>
          <p:cNvSpPr>
            <a:spLocks noGrp="1"/>
          </p:cNvSpPr>
          <p:nvPr>
            <p:ph type="title"/>
          </p:nvPr>
        </p:nvSpPr>
        <p:spPr/>
        <p:txBody>
          <a:bodyPr>
            <a:normAutofit/>
          </a:bodyPr>
          <a:lstStyle/>
          <a:p>
            <a:r>
              <a:rPr lang="en-US" sz="4000" b="1" dirty="0">
                <a:solidFill>
                  <a:srgbClr val="262626"/>
                </a:solidFill>
              </a:rPr>
              <a:t>1. Notice</a:t>
            </a:r>
          </a:p>
        </p:txBody>
      </p:sp>
      <p:graphicFrame>
        <p:nvGraphicFramePr>
          <p:cNvPr id="5" name="Content Placeholder 2">
            <a:extLst>
              <a:ext uri="{FF2B5EF4-FFF2-40B4-BE49-F238E27FC236}">
                <a16:creationId xmlns:a16="http://schemas.microsoft.com/office/drawing/2014/main" id="{9CCB91D5-43DC-4A55-BFAC-2C9E4A31B37F}"/>
              </a:ext>
            </a:extLst>
          </p:cNvPr>
          <p:cNvGraphicFramePr>
            <a:graphicFrameLocks noGrp="1"/>
          </p:cNvGraphicFramePr>
          <p:nvPr>
            <p:ph idx="1"/>
            <p:extLst>
              <p:ext uri="{D42A27DB-BD31-4B8C-83A1-F6EECF244321}">
                <p14:modId xmlns:p14="http://schemas.microsoft.com/office/powerpoint/2010/main" val="4127806607"/>
              </p:ext>
            </p:extLst>
          </p:nvPr>
        </p:nvGraphicFramePr>
        <p:xfrm>
          <a:off x="1295400" y="2772385"/>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67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66871A-AFAB-4186-8ECB-7C497B743765}"/>
              </a:ext>
            </a:extLst>
          </p:cNvPr>
          <p:cNvSpPr/>
          <p:nvPr/>
        </p:nvSpPr>
        <p:spPr>
          <a:xfrm>
            <a:off x="1403131" y="1079939"/>
            <a:ext cx="9390992"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45851DB-F4FF-43E9-B469-AA888E6BE955}"/>
              </a:ext>
            </a:extLst>
          </p:cNvPr>
          <p:cNvSpPr/>
          <p:nvPr/>
        </p:nvSpPr>
        <p:spPr>
          <a:xfrm>
            <a:off x="2149366" y="1195553"/>
            <a:ext cx="8071945" cy="672663"/>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EF848-38A0-4A43-8942-0B8EEFCFF230}"/>
              </a:ext>
            </a:extLst>
          </p:cNvPr>
          <p:cNvSpPr>
            <a:spLocks noGrp="1"/>
          </p:cNvSpPr>
          <p:nvPr>
            <p:ph type="title"/>
          </p:nvPr>
        </p:nvSpPr>
        <p:spPr>
          <a:xfrm>
            <a:off x="921904" y="898257"/>
            <a:ext cx="10515600" cy="1325563"/>
          </a:xfrm>
        </p:spPr>
        <p:txBody>
          <a:bodyPr>
            <a:normAutofit/>
          </a:bodyPr>
          <a:lstStyle/>
          <a:p>
            <a:r>
              <a:rPr lang="en-US" sz="4000" b="1" dirty="0"/>
              <a:t>2. Sexual Harassment</a:t>
            </a:r>
          </a:p>
        </p:txBody>
      </p:sp>
      <p:graphicFrame>
        <p:nvGraphicFramePr>
          <p:cNvPr id="5" name="Content Placeholder 2">
            <a:extLst>
              <a:ext uri="{FF2B5EF4-FFF2-40B4-BE49-F238E27FC236}">
                <a16:creationId xmlns:a16="http://schemas.microsoft.com/office/drawing/2014/main" id="{052A34EB-C1A8-416F-88DB-BEB1DCC75D7A}"/>
              </a:ext>
            </a:extLst>
          </p:cNvPr>
          <p:cNvGraphicFramePr>
            <a:graphicFrameLocks noGrp="1"/>
          </p:cNvGraphicFramePr>
          <p:nvPr>
            <p:ph idx="1"/>
            <p:extLst>
              <p:ext uri="{D42A27DB-BD31-4B8C-83A1-F6EECF244321}">
                <p14:modId xmlns:p14="http://schemas.microsoft.com/office/powerpoint/2010/main" val="1636021520"/>
              </p:ext>
            </p:extLst>
          </p:nvPr>
        </p:nvGraphicFramePr>
        <p:xfrm>
          <a:off x="1363718" y="2093435"/>
          <a:ext cx="9454055" cy="385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9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E47C64-33F9-4EC9-A712-05323EF061E2}"/>
              </a:ext>
            </a:extLst>
          </p:cNvPr>
          <p:cNvSpPr/>
          <p:nvPr/>
        </p:nvSpPr>
        <p:spPr>
          <a:xfrm>
            <a:off x="1403132" y="1174531"/>
            <a:ext cx="9359461"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79D50B-4399-411C-9F85-D0159C756258}"/>
              </a:ext>
            </a:extLst>
          </p:cNvPr>
          <p:cNvSpPr/>
          <p:nvPr/>
        </p:nvSpPr>
        <p:spPr>
          <a:xfrm>
            <a:off x="2380594" y="1295401"/>
            <a:ext cx="7520151" cy="656897"/>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C31C41E3-85F3-49B7-AF7E-D4FEEAB55BF4}"/>
              </a:ext>
            </a:extLst>
          </p:cNvPr>
          <p:cNvSpPr/>
          <p:nvPr/>
        </p:nvSpPr>
        <p:spPr>
          <a:xfrm>
            <a:off x="3924302" y="5067300"/>
            <a:ext cx="1898951" cy="100390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ABC2E6E9-E146-4D4D-8F23-34F068156ADD}"/>
              </a:ext>
            </a:extLst>
          </p:cNvPr>
          <p:cNvSpPr/>
          <p:nvPr/>
        </p:nvSpPr>
        <p:spPr>
          <a:xfrm>
            <a:off x="8988426" y="4053569"/>
            <a:ext cx="1826380" cy="9131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5820FA31-A155-4D1A-A98B-3227C75E8A57}"/>
              </a:ext>
            </a:extLst>
          </p:cNvPr>
          <p:cNvSpPr/>
          <p:nvPr/>
        </p:nvSpPr>
        <p:spPr>
          <a:xfrm>
            <a:off x="6505121" y="4049789"/>
            <a:ext cx="1856619" cy="9131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202F1537-2F37-41A2-988E-7D5896899A83}"/>
              </a:ext>
            </a:extLst>
          </p:cNvPr>
          <p:cNvSpPr/>
          <p:nvPr/>
        </p:nvSpPr>
        <p:spPr>
          <a:xfrm>
            <a:off x="3925058" y="4009723"/>
            <a:ext cx="1892903" cy="925285"/>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5D934107-07A5-4AFA-AB0C-C7318EEC6DFF}"/>
              </a:ext>
            </a:extLst>
          </p:cNvPr>
          <p:cNvSpPr/>
          <p:nvPr/>
        </p:nvSpPr>
        <p:spPr>
          <a:xfrm>
            <a:off x="1453849" y="4011990"/>
            <a:ext cx="1844523" cy="91319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9FC03-79A5-4C3F-97BF-0BC956F5A726}"/>
              </a:ext>
            </a:extLst>
          </p:cNvPr>
          <p:cNvSpPr>
            <a:spLocks noGrp="1"/>
          </p:cNvSpPr>
          <p:nvPr>
            <p:ph type="title"/>
          </p:nvPr>
        </p:nvSpPr>
        <p:spPr>
          <a:xfrm>
            <a:off x="1422812" y="982133"/>
            <a:ext cx="9350088" cy="1303867"/>
          </a:xfrm>
        </p:spPr>
        <p:txBody>
          <a:bodyPr>
            <a:noAutofit/>
          </a:bodyPr>
          <a:lstStyle/>
          <a:p>
            <a:pPr>
              <a:lnSpc>
                <a:spcPct val="90000"/>
              </a:lnSpc>
            </a:pPr>
            <a:r>
              <a:rPr lang="en-US" sz="4000" b="1" dirty="0"/>
              <a:t>3. Accessible Reporting</a:t>
            </a:r>
          </a:p>
        </p:txBody>
      </p:sp>
      <p:grpSp>
        <p:nvGrpSpPr>
          <p:cNvPr id="8" name="Group 7">
            <a:extLst>
              <a:ext uri="{FF2B5EF4-FFF2-40B4-BE49-F238E27FC236}">
                <a16:creationId xmlns:a16="http://schemas.microsoft.com/office/drawing/2014/main" id="{D666FF08-88F8-476A-A5C9-139659E2B5EE}"/>
              </a:ext>
            </a:extLst>
          </p:cNvPr>
          <p:cNvGrpSpPr/>
          <p:nvPr/>
        </p:nvGrpSpPr>
        <p:grpSpPr>
          <a:xfrm>
            <a:off x="10247253" y="5274861"/>
            <a:ext cx="1232543" cy="692579"/>
            <a:chOff x="10416378" y="709245"/>
            <a:chExt cx="1232542" cy="692579"/>
          </a:xfrm>
        </p:grpSpPr>
        <p:pic>
          <p:nvPicPr>
            <p:cNvPr id="217" name="Graphic 217" descr="Document">
              <a:extLst>
                <a:ext uri="{FF2B5EF4-FFF2-40B4-BE49-F238E27FC236}">
                  <a16:creationId xmlns:a16="http://schemas.microsoft.com/office/drawing/2014/main" id="{380F8090-62AD-49B0-BBFE-60FA5380AE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6378" y="735880"/>
              <a:ext cx="682090" cy="665944"/>
            </a:xfrm>
            <a:prstGeom prst="rect">
              <a:avLst/>
            </a:prstGeom>
          </p:spPr>
        </p:pic>
        <p:pic>
          <p:nvPicPr>
            <p:cNvPr id="214" name="Graphic 214" descr="Smart Phone">
              <a:extLst>
                <a:ext uri="{FF2B5EF4-FFF2-40B4-BE49-F238E27FC236}">
                  <a16:creationId xmlns:a16="http://schemas.microsoft.com/office/drawing/2014/main" id="{368220A5-3CE3-43C9-8866-DCC1F191FF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52848" y="709245"/>
              <a:ext cx="696072" cy="688674"/>
            </a:xfrm>
            <a:prstGeom prst="rect">
              <a:avLst/>
            </a:prstGeom>
          </p:spPr>
        </p:pic>
      </p:grpSp>
      <p:pic>
        <p:nvPicPr>
          <p:cNvPr id="194" name="Picture 194" descr="A computer sitting on top of a wooden table&#10;&#10;Description generated with very high confidence">
            <a:extLst>
              <a:ext uri="{FF2B5EF4-FFF2-40B4-BE49-F238E27FC236}">
                <a16:creationId xmlns:a16="http://schemas.microsoft.com/office/drawing/2014/main" id="{0CD6D25F-50BB-4258-8658-03F39084FFCA}"/>
              </a:ext>
            </a:extLst>
          </p:cNvPr>
          <p:cNvPicPr>
            <a:picLocks noChangeAspect="1"/>
          </p:cNvPicPr>
          <p:nvPr/>
        </p:nvPicPr>
        <p:blipFill>
          <a:blip r:embed="rId8"/>
          <a:stretch>
            <a:fillRect/>
          </a:stretch>
        </p:blipFill>
        <p:spPr>
          <a:xfrm>
            <a:off x="19044249" y="1292067"/>
            <a:ext cx="2743200" cy="1829714"/>
          </a:xfrm>
          <a:prstGeom prst="rect">
            <a:avLst/>
          </a:prstGeom>
        </p:spPr>
      </p:pic>
      <p:sp>
        <p:nvSpPr>
          <p:cNvPr id="501" name="TextBox 500">
            <a:extLst>
              <a:ext uri="{FF2B5EF4-FFF2-40B4-BE49-F238E27FC236}">
                <a16:creationId xmlns:a16="http://schemas.microsoft.com/office/drawing/2014/main" id="{00925F2F-4538-4016-858D-AA17C0B464A9}"/>
              </a:ext>
            </a:extLst>
          </p:cNvPr>
          <p:cNvSpPr txBox="1"/>
          <p:nvPr/>
        </p:nvSpPr>
        <p:spPr>
          <a:xfrm>
            <a:off x="3393925" y="5111446"/>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200" b="1">
                <a:ea typeface="+mn-lt"/>
                <a:cs typeface="+mn-lt"/>
              </a:rPr>
              <a:t>Title IX Coordinator's: </a:t>
            </a:r>
            <a:endParaRPr lang="en-US" b="1"/>
          </a:p>
          <a:p>
            <a:pPr marL="1085824" lvl="2" indent="-171446">
              <a:buFont typeface="Wingdings"/>
              <a:buChar char="§"/>
            </a:pPr>
            <a:r>
              <a:rPr lang="en-US" sz="1200" b="1">
                <a:ea typeface="+mn-lt"/>
                <a:cs typeface="+mn-lt"/>
              </a:rPr>
              <a:t>Name/title</a:t>
            </a:r>
          </a:p>
          <a:p>
            <a:pPr marL="1085824" lvl="2" indent="-171446">
              <a:buFont typeface="Wingdings"/>
              <a:buChar char="§"/>
            </a:pPr>
            <a:r>
              <a:rPr lang="en-US" sz="1200" b="1">
                <a:ea typeface="+mn-lt"/>
                <a:cs typeface="+mn-lt"/>
              </a:rPr>
              <a:t>Office address</a:t>
            </a:r>
          </a:p>
          <a:p>
            <a:pPr marL="1085824" lvl="2" indent="-171446">
              <a:buFont typeface="Wingdings"/>
              <a:buChar char="§"/>
            </a:pPr>
            <a:r>
              <a:rPr lang="en-US" sz="1200" b="1">
                <a:ea typeface="+mn-lt"/>
                <a:cs typeface="+mn-lt"/>
              </a:rPr>
              <a:t>E-mail address</a:t>
            </a:r>
          </a:p>
          <a:p>
            <a:pPr marL="1085824" lvl="2" indent="-171446">
              <a:buFont typeface="Wingdings"/>
              <a:buChar char="§"/>
            </a:pPr>
            <a:r>
              <a:rPr lang="en-US" sz="1200" b="1">
                <a:ea typeface="+mn-lt"/>
                <a:cs typeface="+mn-lt"/>
              </a:rPr>
              <a:t>Telephone number</a:t>
            </a:r>
          </a:p>
        </p:txBody>
      </p:sp>
      <p:grpSp>
        <p:nvGrpSpPr>
          <p:cNvPr id="9" name="Group 8">
            <a:extLst>
              <a:ext uri="{FF2B5EF4-FFF2-40B4-BE49-F238E27FC236}">
                <a16:creationId xmlns:a16="http://schemas.microsoft.com/office/drawing/2014/main" id="{1C2A990B-6397-4A8E-BFB9-8ADDFFF8741E}"/>
              </a:ext>
            </a:extLst>
          </p:cNvPr>
          <p:cNvGrpSpPr/>
          <p:nvPr/>
        </p:nvGrpSpPr>
        <p:grpSpPr>
          <a:xfrm>
            <a:off x="1456374" y="2526079"/>
            <a:ext cx="9350849" cy="1360060"/>
            <a:chOff x="1456373" y="2526079"/>
            <a:chExt cx="9350849" cy="1360060"/>
          </a:xfrm>
        </p:grpSpPr>
        <p:grpSp>
          <p:nvGrpSpPr>
            <p:cNvPr id="30" name="Group 29">
              <a:extLst>
                <a:ext uri="{FF2B5EF4-FFF2-40B4-BE49-F238E27FC236}">
                  <a16:creationId xmlns:a16="http://schemas.microsoft.com/office/drawing/2014/main" id="{AA3E04DD-46BD-472B-A0CC-88D3F423BDDE}"/>
                </a:ext>
              </a:extLst>
            </p:cNvPr>
            <p:cNvGrpSpPr/>
            <p:nvPr/>
          </p:nvGrpSpPr>
          <p:grpSpPr>
            <a:xfrm>
              <a:off x="1456373" y="2526079"/>
              <a:ext cx="9350849" cy="1360060"/>
              <a:chOff x="1407992" y="2562366"/>
              <a:chExt cx="9350849" cy="1843869"/>
            </a:xfrm>
          </p:grpSpPr>
          <p:sp>
            <p:nvSpPr>
              <p:cNvPr id="3" name="Rectangle 314">
                <a:extLst>
                  <a:ext uri="{FF2B5EF4-FFF2-40B4-BE49-F238E27FC236}">
                    <a16:creationId xmlns:a16="http://schemas.microsoft.com/office/drawing/2014/main" id="{742E472D-93CD-4B07-9ADD-48FAEFD35731}"/>
                  </a:ext>
                </a:extLst>
              </p:cNvPr>
              <p:cNvSpPr/>
              <p:nvPr/>
            </p:nvSpPr>
            <p:spPr>
              <a:xfrm>
                <a:off x="1407992" y="2562366"/>
                <a:ext cx="1814014" cy="1819701"/>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41">
                <a:extLst>
                  <a:ext uri="{FF2B5EF4-FFF2-40B4-BE49-F238E27FC236}">
                    <a16:creationId xmlns:a16="http://schemas.microsoft.com/office/drawing/2014/main" id="{69E2E598-F0DC-4F9A-A560-AE9CAE0F564C}"/>
                  </a:ext>
                </a:extLst>
              </p:cNvPr>
              <p:cNvSpPr/>
              <p:nvPr/>
            </p:nvSpPr>
            <p:spPr>
              <a:xfrm>
                <a:off x="3882361" y="2574450"/>
                <a:ext cx="1848134" cy="182538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42">
                <a:extLst>
                  <a:ext uri="{FF2B5EF4-FFF2-40B4-BE49-F238E27FC236}">
                    <a16:creationId xmlns:a16="http://schemas.microsoft.com/office/drawing/2014/main" id="{C812612D-E65C-4812-9937-9A6A2A085644}"/>
                  </a:ext>
                </a:extLst>
              </p:cNvPr>
              <p:cNvSpPr/>
              <p:nvPr/>
            </p:nvSpPr>
            <p:spPr>
              <a:xfrm>
                <a:off x="6459086" y="2575161"/>
                <a:ext cx="1848134" cy="183107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43">
                <a:extLst>
                  <a:ext uri="{FF2B5EF4-FFF2-40B4-BE49-F238E27FC236}">
                    <a16:creationId xmlns:a16="http://schemas.microsoft.com/office/drawing/2014/main" id="{9B9F62A5-E984-4FED-88FD-5F70E85C4C3C}"/>
                  </a:ext>
                </a:extLst>
              </p:cNvPr>
              <p:cNvSpPr/>
              <p:nvPr/>
            </p:nvSpPr>
            <p:spPr>
              <a:xfrm>
                <a:off x="8967573" y="2575872"/>
                <a:ext cx="1791268" cy="1814014"/>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3" name="Graphic 213" descr="Monitor">
              <a:extLst>
                <a:ext uri="{FF2B5EF4-FFF2-40B4-BE49-F238E27FC236}">
                  <a16:creationId xmlns:a16="http://schemas.microsoft.com/office/drawing/2014/main" id="{E88D2519-D5CD-4A04-810B-32507D0D06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06559" y="2708289"/>
              <a:ext cx="1087270" cy="1072474"/>
            </a:xfrm>
            <a:prstGeom prst="rect">
              <a:avLst/>
            </a:prstGeom>
          </p:spPr>
        </p:pic>
        <p:pic>
          <p:nvPicPr>
            <p:cNvPr id="495" name="Graphic 495" descr="Users">
              <a:extLst>
                <a:ext uri="{FF2B5EF4-FFF2-40B4-BE49-F238E27FC236}">
                  <a16:creationId xmlns:a16="http://schemas.microsoft.com/office/drawing/2014/main" id="{A9C88967-906F-4E93-922D-F06899C3C6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7181" y="2784323"/>
              <a:ext cx="914400" cy="914400"/>
            </a:xfrm>
            <a:prstGeom prst="rect">
              <a:avLst/>
            </a:prstGeom>
          </p:spPr>
        </p:pic>
        <p:pic>
          <p:nvPicPr>
            <p:cNvPr id="496" name="Graphic 496" descr="Employee badge">
              <a:extLst>
                <a:ext uri="{FF2B5EF4-FFF2-40B4-BE49-F238E27FC236}">
                  <a16:creationId xmlns:a16="http://schemas.microsoft.com/office/drawing/2014/main" id="{518AC546-56D5-42E7-AB7C-57D27A9C8C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441371" y="2748038"/>
              <a:ext cx="914400" cy="914400"/>
            </a:xfrm>
            <a:prstGeom prst="rect">
              <a:avLst/>
            </a:prstGeom>
          </p:spPr>
        </p:pic>
        <p:pic>
          <p:nvPicPr>
            <p:cNvPr id="497" name="Graphic 497" descr="User">
              <a:extLst>
                <a:ext uri="{FF2B5EF4-FFF2-40B4-BE49-F238E27FC236}">
                  <a16:creationId xmlns:a16="http://schemas.microsoft.com/office/drawing/2014/main" id="{C553BA5B-7EFC-441A-9BA5-69D5042B08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01371" y="2784323"/>
              <a:ext cx="914400" cy="914400"/>
            </a:xfrm>
            <a:prstGeom prst="rect">
              <a:avLst/>
            </a:prstGeom>
          </p:spPr>
        </p:pic>
      </p:grpSp>
      <p:sp>
        <p:nvSpPr>
          <p:cNvPr id="498" name="TextBox 497">
            <a:extLst>
              <a:ext uri="{FF2B5EF4-FFF2-40B4-BE49-F238E27FC236}">
                <a16:creationId xmlns:a16="http://schemas.microsoft.com/office/drawing/2014/main" id="{DE0DB2D7-9260-46FF-945B-36CF0A6CF8F6}"/>
              </a:ext>
            </a:extLst>
          </p:cNvPr>
          <p:cNvSpPr txBox="1"/>
          <p:nvPr/>
        </p:nvSpPr>
        <p:spPr>
          <a:xfrm>
            <a:off x="1331687" y="4313164"/>
            <a:ext cx="205981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Title IX Coordinator</a:t>
            </a:r>
            <a:endParaRPr lang="en-US" sz="1400"/>
          </a:p>
        </p:txBody>
      </p:sp>
      <p:sp>
        <p:nvSpPr>
          <p:cNvPr id="499" name="TextBox 498">
            <a:extLst>
              <a:ext uri="{FF2B5EF4-FFF2-40B4-BE49-F238E27FC236}">
                <a16:creationId xmlns:a16="http://schemas.microsoft.com/office/drawing/2014/main" id="{795A2853-14AC-4172-A5EF-A8E37FE1A42D}"/>
              </a:ext>
            </a:extLst>
          </p:cNvPr>
          <p:cNvSpPr txBox="1"/>
          <p:nvPr/>
        </p:nvSpPr>
        <p:spPr>
          <a:xfrm>
            <a:off x="8937324" y="4250418"/>
            <a:ext cx="19267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t>Alleged victim or a third-party can report</a:t>
            </a:r>
            <a:endParaRPr lang="en-US"/>
          </a:p>
        </p:txBody>
      </p:sp>
      <p:sp>
        <p:nvSpPr>
          <p:cNvPr id="195" name="TextBox 194">
            <a:extLst>
              <a:ext uri="{FF2B5EF4-FFF2-40B4-BE49-F238E27FC236}">
                <a16:creationId xmlns:a16="http://schemas.microsoft.com/office/drawing/2014/main" id="{5B42CA8E-2466-4070-B639-2326F169B413}"/>
              </a:ext>
            </a:extLst>
          </p:cNvPr>
          <p:cNvSpPr txBox="1"/>
          <p:nvPr/>
        </p:nvSpPr>
        <p:spPr>
          <a:xfrm>
            <a:off x="6461580" y="4060675"/>
            <a:ext cx="19267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ea typeface="+mn-lt"/>
                <a:cs typeface="+mn-lt"/>
              </a:rPr>
              <a:t>Website must prominently display required contact information</a:t>
            </a:r>
            <a:endParaRPr lang="en-US" sz="1400" b="1"/>
          </a:p>
        </p:txBody>
      </p:sp>
      <p:sp>
        <p:nvSpPr>
          <p:cNvPr id="221" name="TextBox 220">
            <a:extLst>
              <a:ext uri="{FF2B5EF4-FFF2-40B4-BE49-F238E27FC236}">
                <a16:creationId xmlns:a16="http://schemas.microsoft.com/office/drawing/2014/main" id="{56B60DED-FFFA-4DBF-A91C-0CD5F4DD722B}"/>
              </a:ext>
            </a:extLst>
          </p:cNvPr>
          <p:cNvSpPr txBox="1"/>
          <p:nvPr/>
        </p:nvSpPr>
        <p:spPr>
          <a:xfrm>
            <a:off x="3858836" y="4034216"/>
            <a:ext cx="207796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ea typeface="+mn-lt"/>
                <a:cs typeface="+mn-lt"/>
              </a:rPr>
              <a:t>School must notify applicants for admission/employment </a:t>
            </a:r>
            <a:r>
              <a:rPr lang="en-US" sz="1400" b="1">
                <a:ea typeface="+mn-lt"/>
                <a:cs typeface="+mn-lt"/>
              </a:rPr>
              <a:t>and all unions</a:t>
            </a:r>
            <a:endParaRPr lang="en-US" sz="1400" b="1" dirty="0"/>
          </a:p>
        </p:txBody>
      </p:sp>
    </p:spTree>
    <p:extLst>
      <p:ext uri="{BB962C8B-B14F-4D97-AF65-F5344CB8AC3E}">
        <p14:creationId xmlns:p14="http://schemas.microsoft.com/office/powerpoint/2010/main" val="346437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Group 127">
            <a:extLst>
              <a:ext uri="{FF2B5EF4-FFF2-40B4-BE49-F238E27FC236}">
                <a16:creationId xmlns:a16="http://schemas.microsoft.com/office/drawing/2014/main" id="{764608C7-7BB1-401A-AA7E-2A3FE6018DC5}"/>
              </a:ext>
            </a:extLst>
          </p:cNvPr>
          <p:cNvGrpSpPr/>
          <p:nvPr/>
        </p:nvGrpSpPr>
        <p:grpSpPr>
          <a:xfrm>
            <a:off x="1392621" y="1090448"/>
            <a:ext cx="9396248" cy="914400"/>
            <a:chOff x="1392621" y="1090448"/>
            <a:chExt cx="9396248" cy="914400"/>
          </a:xfrm>
        </p:grpSpPr>
        <p:sp>
          <p:nvSpPr>
            <p:cNvPr id="82" name="Rectangle 81">
              <a:extLst>
                <a:ext uri="{FF2B5EF4-FFF2-40B4-BE49-F238E27FC236}">
                  <a16:creationId xmlns:a16="http://schemas.microsoft.com/office/drawing/2014/main" id="{7C86693D-5D20-4144-82C2-D3B195826F4C}"/>
                </a:ext>
              </a:extLst>
            </p:cNvPr>
            <p:cNvSpPr/>
            <p:nvPr/>
          </p:nvSpPr>
          <p:spPr>
            <a:xfrm>
              <a:off x="1392621" y="1090448"/>
              <a:ext cx="9396248"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162751B-4A86-4E56-A67E-E4799D6BBBDA}"/>
                </a:ext>
              </a:extLst>
            </p:cNvPr>
            <p:cNvSpPr/>
            <p:nvPr/>
          </p:nvSpPr>
          <p:spPr>
            <a:xfrm>
              <a:off x="1829785" y="1228068"/>
              <a:ext cx="8429296" cy="6621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FC3BE35-86CB-4D82-8ADF-07E41B7BE888}"/>
              </a:ext>
            </a:extLst>
          </p:cNvPr>
          <p:cNvSpPr>
            <a:spLocks noGrp="1"/>
          </p:cNvSpPr>
          <p:nvPr>
            <p:ph type="title"/>
          </p:nvPr>
        </p:nvSpPr>
        <p:spPr>
          <a:xfrm>
            <a:off x="2182114" y="1226212"/>
            <a:ext cx="7812951" cy="673923"/>
          </a:xfrm>
        </p:spPr>
        <p:txBody>
          <a:bodyPr>
            <a:normAutofit fontScale="90000"/>
          </a:bodyPr>
          <a:lstStyle/>
          <a:p>
            <a:r>
              <a:rPr lang="en-US" sz="4000" b="1" dirty="0"/>
              <a:t>4. Mandatory Response Obligations</a:t>
            </a:r>
          </a:p>
        </p:txBody>
      </p:sp>
      <p:graphicFrame>
        <p:nvGraphicFramePr>
          <p:cNvPr id="5" name="Content Placeholder 2">
            <a:extLst>
              <a:ext uri="{FF2B5EF4-FFF2-40B4-BE49-F238E27FC236}">
                <a16:creationId xmlns:a16="http://schemas.microsoft.com/office/drawing/2014/main" id="{6B57C110-6F4C-4FD4-B51B-63B71032E868}"/>
              </a:ext>
            </a:extLst>
          </p:cNvPr>
          <p:cNvGraphicFramePr>
            <a:graphicFrameLocks noGrp="1"/>
          </p:cNvGraphicFramePr>
          <p:nvPr>
            <p:ph idx="1"/>
            <p:extLst>
              <p:ext uri="{D42A27DB-BD31-4B8C-83A1-F6EECF244321}">
                <p14:modId xmlns:p14="http://schemas.microsoft.com/office/powerpoint/2010/main" val="1194442155"/>
              </p:ext>
            </p:extLst>
          </p:nvPr>
        </p:nvGraphicFramePr>
        <p:xfrm>
          <a:off x="1214223" y="2352725"/>
          <a:ext cx="9960428" cy="398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a:extLst>
              <a:ext uri="{FF2B5EF4-FFF2-40B4-BE49-F238E27FC236}">
                <a16:creationId xmlns:a16="http://schemas.microsoft.com/office/drawing/2014/main" id="{CD1D1089-BC8A-4589-8FB3-4DB102B88CB3}"/>
              </a:ext>
            </a:extLst>
          </p:cNvPr>
          <p:cNvSpPr txBox="1"/>
          <p:nvPr/>
        </p:nvSpPr>
        <p:spPr>
          <a:xfrm>
            <a:off x="10181772" y="2292803"/>
            <a:ext cx="1756229" cy="999672"/>
          </a:xfrm>
          <a:prstGeom prst="rect">
            <a:avLst/>
          </a:prstGeom>
        </p:spPr>
        <p:txBody>
          <a:bodyPr anchor="t">
            <a:normAutofit/>
          </a:bodyPr>
          <a:lstStyle/>
          <a:p>
            <a:endParaRPr lang="en-US" dirty="0"/>
          </a:p>
        </p:txBody>
      </p:sp>
    </p:spTree>
    <p:extLst>
      <p:ext uri="{BB962C8B-B14F-4D97-AF65-F5344CB8AC3E}">
        <p14:creationId xmlns:p14="http://schemas.microsoft.com/office/powerpoint/2010/main" val="34322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81B74F1-7FD3-4A2D-AD68-59A665D8A5BE}"/>
              </a:ext>
            </a:extLst>
          </p:cNvPr>
          <p:cNvGrpSpPr/>
          <p:nvPr/>
        </p:nvGrpSpPr>
        <p:grpSpPr>
          <a:xfrm>
            <a:off x="1455684" y="1190297"/>
            <a:ext cx="9385737" cy="914400"/>
            <a:chOff x="1403131" y="1284890"/>
            <a:chExt cx="9385737" cy="914400"/>
          </a:xfrm>
        </p:grpSpPr>
        <p:sp>
          <p:nvSpPr>
            <p:cNvPr id="13" name="Rectangle 12">
              <a:extLst>
                <a:ext uri="{FF2B5EF4-FFF2-40B4-BE49-F238E27FC236}">
                  <a16:creationId xmlns:a16="http://schemas.microsoft.com/office/drawing/2014/main" id="{1D894A78-A000-4512-BAFC-074A50907CEA}"/>
                </a:ext>
              </a:extLst>
            </p:cNvPr>
            <p:cNvSpPr/>
            <p:nvPr/>
          </p:nvSpPr>
          <p:spPr>
            <a:xfrm>
              <a:off x="1403131" y="1284890"/>
              <a:ext cx="9385737"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C0E428-0D9C-4E6A-B75C-92B2CBB06E61}"/>
                </a:ext>
              </a:extLst>
            </p:cNvPr>
            <p:cNvSpPr/>
            <p:nvPr/>
          </p:nvSpPr>
          <p:spPr>
            <a:xfrm>
              <a:off x="1882336" y="1411999"/>
              <a:ext cx="8387256" cy="672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D53BF53-4C37-4E26-ADE0-867A87009BB0}"/>
              </a:ext>
            </a:extLst>
          </p:cNvPr>
          <p:cNvSpPr>
            <a:spLocks noGrp="1"/>
          </p:cNvSpPr>
          <p:nvPr>
            <p:ph type="title"/>
          </p:nvPr>
        </p:nvSpPr>
        <p:spPr>
          <a:xfrm>
            <a:off x="3176247" y="1286639"/>
            <a:ext cx="5843752" cy="736984"/>
          </a:xfrm>
        </p:spPr>
        <p:txBody>
          <a:bodyPr>
            <a:normAutofit/>
          </a:bodyPr>
          <a:lstStyle/>
          <a:p>
            <a:r>
              <a:rPr lang="en-US" sz="4000" b="1" dirty="0"/>
              <a:t>5. Grievance Process</a:t>
            </a:r>
          </a:p>
        </p:txBody>
      </p:sp>
      <p:graphicFrame>
        <p:nvGraphicFramePr>
          <p:cNvPr id="5" name="Content Placeholder 2">
            <a:extLst>
              <a:ext uri="{FF2B5EF4-FFF2-40B4-BE49-F238E27FC236}">
                <a16:creationId xmlns:a16="http://schemas.microsoft.com/office/drawing/2014/main" id="{8D25942F-0F2C-4E7F-BB4D-7FC803C3DB5B}"/>
              </a:ext>
            </a:extLst>
          </p:cNvPr>
          <p:cNvGraphicFramePr>
            <a:graphicFrameLocks noGrp="1"/>
          </p:cNvGraphicFramePr>
          <p:nvPr>
            <p:ph idx="1"/>
            <p:extLst>
              <p:ext uri="{D42A27DB-BD31-4B8C-83A1-F6EECF244321}">
                <p14:modId xmlns:p14="http://schemas.microsoft.com/office/powerpoint/2010/main" val="4147870890"/>
              </p:ext>
            </p:extLst>
          </p:nvPr>
        </p:nvGraphicFramePr>
        <p:xfrm>
          <a:off x="2495164" y="2740359"/>
          <a:ext cx="7204843" cy="297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30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DBD21DC-F2C3-46A9-8480-0C10B8B6D8D6}"/>
              </a:ext>
            </a:extLst>
          </p:cNvPr>
          <p:cNvGrpSpPr/>
          <p:nvPr/>
        </p:nvGrpSpPr>
        <p:grpSpPr>
          <a:xfrm>
            <a:off x="1418898" y="1321676"/>
            <a:ext cx="9359463" cy="914400"/>
            <a:chOff x="1418897" y="1321676"/>
            <a:chExt cx="9359462" cy="914400"/>
          </a:xfrm>
        </p:grpSpPr>
        <p:sp>
          <p:nvSpPr>
            <p:cNvPr id="46" name="Rectangle 45">
              <a:extLst>
                <a:ext uri="{FF2B5EF4-FFF2-40B4-BE49-F238E27FC236}">
                  <a16:creationId xmlns:a16="http://schemas.microsoft.com/office/drawing/2014/main" id="{FE9F0B00-30AF-46DB-BF0F-087D808E1E1B}"/>
                </a:ext>
              </a:extLst>
            </p:cNvPr>
            <p:cNvSpPr/>
            <p:nvPr/>
          </p:nvSpPr>
          <p:spPr>
            <a:xfrm>
              <a:off x="1418897" y="1321676"/>
              <a:ext cx="9359462"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3F8CBB9-6E3D-4480-B94C-775EE82837C6}"/>
                </a:ext>
              </a:extLst>
            </p:cNvPr>
            <p:cNvSpPr/>
            <p:nvPr/>
          </p:nvSpPr>
          <p:spPr>
            <a:xfrm>
              <a:off x="1934889" y="1459295"/>
              <a:ext cx="8282151" cy="6516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E8C21B1-D235-4D99-BF80-FE9F3A2BDB41}"/>
              </a:ext>
            </a:extLst>
          </p:cNvPr>
          <p:cNvSpPr>
            <a:spLocks noGrp="1"/>
          </p:cNvSpPr>
          <p:nvPr>
            <p:ph type="title"/>
          </p:nvPr>
        </p:nvSpPr>
        <p:spPr>
          <a:xfrm>
            <a:off x="3843400" y="1503349"/>
            <a:ext cx="4508939" cy="568819"/>
          </a:xfrm>
        </p:spPr>
        <p:txBody>
          <a:bodyPr>
            <a:normAutofit fontScale="90000"/>
          </a:bodyPr>
          <a:lstStyle/>
          <a:p>
            <a:r>
              <a:rPr lang="en-US" sz="4000" b="1" dirty="0">
                <a:ea typeface="+mj-lt"/>
                <a:cs typeface="+mj-lt"/>
              </a:rPr>
              <a:t>5. Grievance Process</a:t>
            </a:r>
            <a:endParaRPr lang="en-US" sz="4000" b="1"/>
          </a:p>
        </p:txBody>
      </p:sp>
      <p:graphicFrame>
        <p:nvGraphicFramePr>
          <p:cNvPr id="5" name="Content Placeholder 2">
            <a:extLst>
              <a:ext uri="{FF2B5EF4-FFF2-40B4-BE49-F238E27FC236}">
                <a16:creationId xmlns:a16="http://schemas.microsoft.com/office/drawing/2014/main" id="{26F51758-F0ED-49B4-AF64-56F691E1F6A6}"/>
              </a:ext>
            </a:extLst>
          </p:cNvPr>
          <p:cNvGraphicFramePr>
            <a:graphicFrameLocks noGrp="1"/>
          </p:cNvGraphicFramePr>
          <p:nvPr>
            <p:ph idx="1"/>
            <p:extLst>
              <p:ext uri="{D42A27DB-BD31-4B8C-83A1-F6EECF244321}">
                <p14:modId xmlns:p14="http://schemas.microsoft.com/office/powerpoint/2010/main" val="1496083927"/>
              </p:ext>
            </p:extLst>
          </p:nvPr>
        </p:nvGraphicFramePr>
        <p:xfrm>
          <a:off x="1417298" y="2500737"/>
          <a:ext cx="9366052" cy="3575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7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2C460AA-EDB5-4771-9B07-5FC0B8BA7B9B}"/>
              </a:ext>
            </a:extLst>
          </p:cNvPr>
          <p:cNvGrpSpPr/>
          <p:nvPr/>
        </p:nvGrpSpPr>
        <p:grpSpPr>
          <a:xfrm>
            <a:off x="1424152" y="1321676"/>
            <a:ext cx="9364717" cy="914400"/>
            <a:chOff x="1424152" y="1321676"/>
            <a:chExt cx="9364717" cy="914400"/>
          </a:xfrm>
        </p:grpSpPr>
        <p:sp>
          <p:nvSpPr>
            <p:cNvPr id="4" name="Rectangle 3">
              <a:extLst>
                <a:ext uri="{FF2B5EF4-FFF2-40B4-BE49-F238E27FC236}">
                  <a16:creationId xmlns:a16="http://schemas.microsoft.com/office/drawing/2014/main" id="{3F4FD96A-37D5-4F0C-BE17-3F4E62F8914E}"/>
                </a:ext>
              </a:extLst>
            </p:cNvPr>
            <p:cNvSpPr/>
            <p:nvPr/>
          </p:nvSpPr>
          <p:spPr>
            <a:xfrm>
              <a:off x="1424152" y="1321676"/>
              <a:ext cx="9364717" cy="914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DF5C42-5EC2-4BD5-9FEB-6D8463865FA4}"/>
                </a:ext>
              </a:extLst>
            </p:cNvPr>
            <p:cNvSpPr/>
            <p:nvPr/>
          </p:nvSpPr>
          <p:spPr>
            <a:xfrm>
              <a:off x="1945399" y="1422509"/>
              <a:ext cx="8355723" cy="7094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5177F1A-0590-40BE-8DCC-2DA91560C2E2}"/>
              </a:ext>
            </a:extLst>
          </p:cNvPr>
          <p:cNvSpPr>
            <a:spLocks noGrp="1"/>
          </p:cNvSpPr>
          <p:nvPr>
            <p:ph type="title"/>
          </p:nvPr>
        </p:nvSpPr>
        <p:spPr>
          <a:xfrm>
            <a:off x="4304859" y="1423565"/>
            <a:ext cx="3580949" cy="681739"/>
          </a:xfrm>
        </p:spPr>
        <p:txBody>
          <a:bodyPr>
            <a:normAutofit fontScale="90000"/>
          </a:bodyPr>
          <a:lstStyle/>
          <a:p>
            <a:r>
              <a:rPr lang="en-US" sz="4000" b="1" dirty="0"/>
              <a:t>6. Investigations</a:t>
            </a:r>
          </a:p>
        </p:txBody>
      </p:sp>
      <p:sp>
        <p:nvSpPr>
          <p:cNvPr id="3" name="Content Placeholder 2">
            <a:extLst>
              <a:ext uri="{FF2B5EF4-FFF2-40B4-BE49-F238E27FC236}">
                <a16:creationId xmlns:a16="http://schemas.microsoft.com/office/drawing/2014/main" id="{EE914C49-8DEA-45BB-889C-66C1E4975FFD}"/>
              </a:ext>
            </a:extLst>
          </p:cNvPr>
          <p:cNvSpPr>
            <a:spLocks noGrp="1"/>
          </p:cNvSpPr>
          <p:nvPr>
            <p:ph idx="1"/>
          </p:nvPr>
        </p:nvSpPr>
        <p:spPr>
          <a:xfrm>
            <a:off x="6832481" y="2550357"/>
            <a:ext cx="4116764" cy="3652545"/>
          </a:xfrm>
        </p:spPr>
        <p:txBody>
          <a:bodyPr vert="horz" lIns="0" tIns="45720" rIns="0" bIns="45720" rtlCol="0" anchor="t">
            <a:noAutofit/>
          </a:bodyPr>
          <a:lstStyle/>
          <a:p>
            <a:pPr>
              <a:lnSpc>
                <a:spcPct val="90000"/>
              </a:lnSpc>
            </a:pPr>
            <a:r>
              <a:rPr lang="en-US" sz="1600" b="1" dirty="0">
                <a:ea typeface="+mn-lt"/>
                <a:cs typeface="+mn-lt"/>
              </a:rPr>
              <a:t>Witnesses and evidence</a:t>
            </a:r>
            <a:endParaRPr lang="en-US" sz="1600" b="1" dirty="0"/>
          </a:p>
          <a:p>
            <a:pPr>
              <a:lnSpc>
                <a:spcPct val="90000"/>
              </a:lnSpc>
            </a:pPr>
            <a:r>
              <a:rPr lang="en-US" sz="1600" b="1" dirty="0">
                <a:ea typeface="+mn-lt"/>
                <a:cs typeface="+mn-lt"/>
              </a:rPr>
              <a:t>Advisor of their choice – may be an attorney</a:t>
            </a:r>
          </a:p>
          <a:p>
            <a:pPr>
              <a:lnSpc>
                <a:spcPct val="90000"/>
              </a:lnSpc>
            </a:pPr>
            <a:r>
              <a:rPr lang="en-US" sz="1600" b="1" dirty="0">
                <a:ea typeface="+mn-lt"/>
                <a:cs typeface="+mn-lt"/>
              </a:rPr>
              <a:t> No "gag orders"</a:t>
            </a:r>
          </a:p>
        </p:txBody>
      </p:sp>
      <p:pic>
        <p:nvPicPr>
          <p:cNvPr id="9" name="Graphic 9" descr="Magnifying glass">
            <a:extLst>
              <a:ext uri="{FF2B5EF4-FFF2-40B4-BE49-F238E27FC236}">
                <a16:creationId xmlns:a16="http://schemas.microsoft.com/office/drawing/2014/main" id="{75394D56-8210-47D7-B1CE-DF7C26F217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17716" y="1391989"/>
            <a:ext cx="984272" cy="973763"/>
          </a:xfrm>
          <a:prstGeom prst="rect">
            <a:avLst/>
          </a:prstGeom>
          <a:ln w="57150" cmpd="thickThin">
            <a:noFill/>
            <a:miter lim="800000"/>
          </a:ln>
        </p:spPr>
      </p:pic>
      <p:sp>
        <p:nvSpPr>
          <p:cNvPr id="8" name="Content Placeholder 2">
            <a:extLst>
              <a:ext uri="{FF2B5EF4-FFF2-40B4-BE49-F238E27FC236}">
                <a16:creationId xmlns:a16="http://schemas.microsoft.com/office/drawing/2014/main" id="{4E9E43CD-5024-4D33-8975-E65FBC4B7CB7}"/>
              </a:ext>
            </a:extLst>
          </p:cNvPr>
          <p:cNvSpPr txBox="1">
            <a:spLocks/>
          </p:cNvSpPr>
          <p:nvPr/>
        </p:nvSpPr>
        <p:spPr>
          <a:xfrm>
            <a:off x="1422281" y="2556706"/>
            <a:ext cx="4542215" cy="3652545"/>
          </a:xfrm>
          <a:prstGeom prst="rect">
            <a:avLst/>
          </a:prstGeom>
        </p:spPr>
        <p:txBody>
          <a:bodyPr vert="horz" lIns="0" tIns="45720" rIns="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pPr>
            <a:r>
              <a:rPr lang="en-US" sz="1600" b="1" dirty="0">
                <a:ea typeface="+mn-lt"/>
                <a:cs typeface="+mn-lt"/>
              </a:rPr>
              <a:t>Schools </a:t>
            </a:r>
            <a:r>
              <a:rPr lang="en-US" sz="1600" b="1" i="1" dirty="0">
                <a:ea typeface="+mn-lt"/>
                <a:cs typeface="+mn-lt"/>
              </a:rPr>
              <a:t>may</a:t>
            </a:r>
            <a:r>
              <a:rPr lang="en-US" sz="1600" b="1" dirty="0">
                <a:ea typeface="+mn-lt"/>
                <a:cs typeface="+mn-lt"/>
              </a:rPr>
              <a:t> dismiss formal complaint</a:t>
            </a:r>
            <a:endParaRPr lang="en-US" sz="1600" dirty="0">
              <a:ea typeface="+mn-lt"/>
              <a:cs typeface="+mn-lt"/>
            </a:endParaRPr>
          </a:p>
          <a:p>
            <a:pPr lvl="1">
              <a:lnSpc>
                <a:spcPct val="90000"/>
              </a:lnSpc>
            </a:pPr>
            <a:r>
              <a:rPr lang="en-US" sz="1600" b="1" dirty="0">
                <a:ea typeface="+mn-lt"/>
                <a:cs typeface="+mn-lt"/>
              </a:rPr>
              <a:t>Complainant desires to withdraw</a:t>
            </a:r>
            <a:endParaRPr lang="en-US" sz="1600" dirty="0">
              <a:ea typeface="+mn-lt"/>
              <a:cs typeface="+mn-lt"/>
            </a:endParaRPr>
          </a:p>
          <a:p>
            <a:pPr lvl="1">
              <a:lnSpc>
                <a:spcPct val="90000"/>
              </a:lnSpc>
            </a:pPr>
            <a:r>
              <a:rPr lang="en-US" sz="1600" b="1" dirty="0">
                <a:ea typeface="+mn-lt"/>
                <a:cs typeface="+mn-lt"/>
              </a:rPr>
              <a:t>Respondent no longer enrolled or employed by the school</a:t>
            </a:r>
            <a:endParaRPr lang="en-US" sz="1600" dirty="0">
              <a:ea typeface="+mn-lt"/>
              <a:cs typeface="+mn-lt"/>
            </a:endParaRPr>
          </a:p>
          <a:p>
            <a:pPr lvl="1">
              <a:lnSpc>
                <a:spcPct val="90000"/>
              </a:lnSpc>
            </a:pPr>
            <a:r>
              <a:rPr lang="en-US" sz="1600" b="1" dirty="0">
                <a:ea typeface="+mn-lt"/>
                <a:cs typeface="+mn-lt"/>
              </a:rPr>
              <a:t>School prevented from gathering sufficient evidence to make a determination</a:t>
            </a:r>
            <a:endParaRPr lang="en-US" sz="1600" dirty="0">
              <a:ea typeface="+mn-lt"/>
              <a:cs typeface="+mn-lt"/>
            </a:endParaRPr>
          </a:p>
          <a:p>
            <a:pPr>
              <a:lnSpc>
                <a:spcPct val="90000"/>
              </a:lnSpc>
            </a:pPr>
            <a:r>
              <a:rPr lang="en-US" sz="1600" b="1" dirty="0">
                <a:ea typeface="+mn-lt"/>
                <a:cs typeface="+mn-lt"/>
              </a:rPr>
              <a:t>Schools </a:t>
            </a:r>
            <a:r>
              <a:rPr lang="en-US" sz="1600" b="1" i="1" dirty="0">
                <a:ea typeface="+mn-lt"/>
                <a:cs typeface="+mn-lt"/>
              </a:rPr>
              <a:t>must</a:t>
            </a:r>
            <a:r>
              <a:rPr lang="en-US" sz="1600" b="1" dirty="0">
                <a:ea typeface="+mn-lt"/>
                <a:cs typeface="+mn-lt"/>
              </a:rPr>
              <a:t> dismiss formal complaint</a:t>
            </a:r>
            <a:endParaRPr lang="en-US" sz="1600" dirty="0">
              <a:ea typeface="+mn-lt"/>
              <a:cs typeface="+mn-lt"/>
            </a:endParaRPr>
          </a:p>
          <a:p>
            <a:pPr lvl="1">
              <a:lnSpc>
                <a:spcPct val="90000"/>
              </a:lnSpc>
            </a:pPr>
            <a:r>
              <a:rPr lang="en-US" sz="1600" b="1" dirty="0">
                <a:ea typeface="+mn-lt"/>
                <a:cs typeface="+mn-lt"/>
              </a:rPr>
              <a:t>Definition of sexual harassment not met</a:t>
            </a:r>
            <a:endParaRPr lang="en-US" sz="1600" dirty="0">
              <a:ea typeface="+mn-lt"/>
              <a:cs typeface="+mn-lt"/>
            </a:endParaRPr>
          </a:p>
          <a:p>
            <a:pPr lvl="1">
              <a:lnSpc>
                <a:spcPct val="90000"/>
              </a:lnSpc>
            </a:pPr>
            <a:r>
              <a:rPr lang="en-US" sz="1600" b="1" dirty="0">
                <a:ea typeface="+mn-lt"/>
                <a:cs typeface="+mn-lt"/>
              </a:rPr>
              <a:t>Did not occur in school's education program or activity</a:t>
            </a:r>
            <a:endParaRPr lang="en-US" sz="1600" dirty="0">
              <a:ea typeface="+mn-lt"/>
              <a:cs typeface="+mn-lt"/>
            </a:endParaRPr>
          </a:p>
          <a:p>
            <a:pPr lvl="1">
              <a:lnSpc>
                <a:spcPct val="90000"/>
              </a:lnSpc>
            </a:pPr>
            <a:r>
              <a:rPr lang="en-US" sz="1600" b="1" dirty="0">
                <a:ea typeface="+mn-lt"/>
                <a:cs typeface="+mn-lt"/>
              </a:rPr>
              <a:t>Did not occur in the U.S.</a:t>
            </a:r>
            <a:endParaRPr lang="en-US" sz="1600" dirty="0">
              <a:ea typeface="+mn-lt"/>
              <a:cs typeface="+mn-lt"/>
            </a:endParaRPr>
          </a:p>
          <a:p>
            <a:pPr>
              <a:lnSpc>
                <a:spcPct val="90000"/>
              </a:lnSpc>
            </a:pPr>
            <a:endParaRPr lang="en-US" sz="1600" b="1" dirty="0">
              <a:ea typeface="+mn-lt"/>
              <a:cs typeface="+mn-lt"/>
            </a:endParaRPr>
          </a:p>
        </p:txBody>
      </p:sp>
    </p:spTree>
    <p:extLst>
      <p:ext uri="{BB962C8B-B14F-4D97-AF65-F5344CB8AC3E}">
        <p14:creationId xmlns:p14="http://schemas.microsoft.com/office/powerpoint/2010/main" val="219816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2901</TotalTime>
  <Words>1665</Words>
  <Application>Microsoft Macintosh PowerPoint</Application>
  <PresentationFormat>Widescreen</PresentationFormat>
  <Paragraphs>184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Euphemia</vt:lpstr>
      <vt:lpstr>Garamond</vt:lpstr>
      <vt:lpstr>Plantagenet Cherokee</vt:lpstr>
      <vt:lpstr>Wingdings</vt:lpstr>
      <vt:lpstr>Organic</vt:lpstr>
      <vt:lpstr>Overview of New  Title IX Regulations</vt:lpstr>
      <vt:lpstr>Overview of Presentation</vt:lpstr>
      <vt:lpstr>1. Notice</vt:lpstr>
      <vt:lpstr>2. Sexual Harassment</vt:lpstr>
      <vt:lpstr>3. Accessible Reporting</vt:lpstr>
      <vt:lpstr>4. Mandatory Response Obligations</vt:lpstr>
      <vt:lpstr>5. Grievance Process</vt:lpstr>
      <vt:lpstr>5. Grievance Process</vt:lpstr>
      <vt:lpstr>6. Investigations</vt:lpstr>
      <vt:lpstr>7. Hearings</vt:lpstr>
      <vt:lpstr>8. Appeals</vt:lpstr>
      <vt:lpstr>9. Informal Resolution</vt:lpstr>
      <vt:lpstr>Challenges</vt:lpstr>
      <vt:lpstr>Resources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Tonya DeSa</cp:lastModifiedBy>
  <cp:revision>1822</cp:revision>
  <cp:lastPrinted>2020-06-11T13:00:06Z</cp:lastPrinted>
  <dcterms:created xsi:type="dcterms:W3CDTF">2020-05-12T15:03:08Z</dcterms:created>
  <dcterms:modified xsi:type="dcterms:W3CDTF">2020-06-11T15:56:53Z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