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28"/>
  </p:handoutMasterIdLst>
  <p:sldIdLst>
    <p:sldId id="256" r:id="rId3"/>
    <p:sldId id="270" r:id="rId4"/>
    <p:sldId id="289" r:id="rId5"/>
    <p:sldId id="290" r:id="rId6"/>
    <p:sldId id="291" r:id="rId7"/>
    <p:sldId id="292" r:id="rId8"/>
    <p:sldId id="258" r:id="rId9"/>
    <p:sldId id="281" r:id="rId10"/>
    <p:sldId id="282" r:id="rId11"/>
    <p:sldId id="266" r:id="rId12"/>
    <p:sldId id="286" r:id="rId13"/>
    <p:sldId id="265" r:id="rId14"/>
    <p:sldId id="267" r:id="rId15"/>
    <p:sldId id="287" r:id="rId16"/>
    <p:sldId id="283" r:id="rId17"/>
    <p:sldId id="269" r:id="rId18"/>
    <p:sldId id="271" r:id="rId19"/>
    <p:sldId id="264" r:id="rId20"/>
    <p:sldId id="288" r:id="rId21"/>
    <p:sldId id="284" r:id="rId22"/>
    <p:sldId id="259" r:id="rId23"/>
    <p:sldId id="260" r:id="rId24"/>
    <p:sldId id="261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7E7D06A-7AB9-4B26-A8A4-B683F5BE6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198EFA-8134-4A8C-AC99-E63E962756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BAEFA-D040-42F5-9B90-365A62E6DCA7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3585EE-B3E3-4532-8ED9-F78E3513F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997DAA-A224-4F00-BDC5-E18C7028DC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EAA65-C1E1-4082-B42C-23E518DC3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24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21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70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 marL="946656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78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65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05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87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55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95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15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9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5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690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25D58B-9DE5-40BB-9077-DF8E0C481AFE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CBDDDA-251B-4239-AE93-84697D64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richardss@easternct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752600"/>
            <a:ext cx="6859786" cy="2668859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CARE Talk:</a:t>
            </a:r>
            <a:r>
              <a:rPr lang="en-US" sz="4800" b="1" dirty="0">
                <a:latin typeface="Bradley Hand ITC" panose="03070402050302030203" pitchFamily="66" charset="0"/>
              </a:rPr>
              <a:t/>
            </a:r>
            <a:br>
              <a:rPr lang="en-US" sz="4800" b="1" dirty="0">
                <a:latin typeface="Bradley Hand ITC" panose="03070402050302030203" pitchFamily="66" charset="0"/>
              </a:rPr>
            </a:br>
            <a:r>
              <a:rPr lang="en-US" b="1" dirty="0">
                <a:latin typeface="Bradley Hand ITC" panose="03070402050302030203" pitchFamily="66" charset="0"/>
              </a:rPr>
              <a:t>Teacher Preparation at </a:t>
            </a:r>
            <a:r>
              <a:rPr lang="en-US" b="1" dirty="0" smtClean="0">
                <a:latin typeface="Bradley Hand ITC" panose="03070402050302030203" pitchFamily="66" charset="0"/>
              </a:rPr>
              <a:t>Eastern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5105400"/>
            <a:ext cx="8001000" cy="152400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000" i="1" dirty="0">
                <a:latin typeface="Comic Sans MS" panose="030F0702030302020204" pitchFamily="66" charset="0"/>
              </a:rPr>
              <a:t>Dr. Mark </a:t>
            </a:r>
            <a:r>
              <a:rPr lang="en-US" sz="2000" i="1" dirty="0" smtClean="0">
                <a:latin typeface="Comic Sans MS" panose="030F0702030302020204" pitchFamily="66" charset="0"/>
              </a:rPr>
              <a:t>Fabrizi</a:t>
            </a:r>
          </a:p>
          <a:p>
            <a:pPr algn="r">
              <a:spcAft>
                <a:spcPts val="600"/>
              </a:spcAft>
            </a:pPr>
            <a:r>
              <a:rPr lang="en-US" sz="2000" i="1" dirty="0" smtClean="0">
                <a:latin typeface="Comic Sans MS" panose="030F0702030302020204" pitchFamily="66" charset="0"/>
              </a:rPr>
              <a:t>Chair, Education Department</a:t>
            </a:r>
            <a:endParaRPr lang="en-US" sz="2000" i="1" dirty="0">
              <a:latin typeface="Comic Sans MS" panose="030F0702030302020204" pitchFamily="66" charset="0"/>
            </a:endParaRPr>
          </a:p>
          <a:p>
            <a:pPr algn="r">
              <a:spcAft>
                <a:spcPts val="600"/>
              </a:spcAft>
            </a:pPr>
            <a:r>
              <a:rPr lang="en-US" sz="2000" i="1" dirty="0" smtClean="0">
                <a:latin typeface="Comic Sans MS" panose="030F0702030302020204" pitchFamily="66" charset="0"/>
              </a:rPr>
              <a:t>Professor, Secondary </a:t>
            </a:r>
            <a:r>
              <a:rPr lang="en-US" sz="2000" i="1" dirty="0">
                <a:latin typeface="Comic Sans MS" panose="030F0702030302020204" pitchFamily="66" charset="0"/>
              </a:rPr>
              <a:t>Education in </a:t>
            </a:r>
            <a:r>
              <a:rPr lang="en-US" sz="2000" i="1" dirty="0" smtClean="0">
                <a:latin typeface="Comic Sans MS" panose="030F0702030302020204" pitchFamily="66" charset="0"/>
              </a:rPr>
              <a:t>English</a:t>
            </a:r>
            <a:endParaRPr lang="en-US" sz="2000" i="1" dirty="0">
              <a:latin typeface="Comic Sans MS" panose="030F0702030302020204" pitchFamily="66" charset="0"/>
            </a:endParaRPr>
          </a:p>
          <a:p>
            <a:pPr algn="r">
              <a:spcAft>
                <a:spcPts val="600"/>
              </a:spcAft>
            </a:pPr>
            <a:r>
              <a:rPr lang="en-US" sz="2000" i="1" dirty="0">
                <a:latin typeface="Comic Sans MS" panose="030F0702030302020204" pitchFamily="66" charset="0"/>
              </a:rPr>
              <a:t>ECSU, </a:t>
            </a:r>
            <a:r>
              <a:rPr lang="en-US" sz="2000" i="1" dirty="0" smtClean="0">
                <a:latin typeface="Comic Sans MS" panose="030F0702030302020204" pitchFamily="66" charset="0"/>
              </a:rPr>
              <a:t>Fall 2023</a:t>
            </a:r>
            <a:endParaRPr lang="en-US" sz="20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 advTm="2089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Admission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6705600" cy="4419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Complete free application on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tk20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(UG only!)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Deadline: 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February 15</a:t>
            </a:r>
          </a:p>
          <a:p>
            <a:pPr marL="365760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Submit transcripts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Unofficial from Eastern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Official from all other institutions</a:t>
            </a:r>
          </a:p>
          <a:p>
            <a:pPr lvl="1"/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Submit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three</a:t>
            </a:r>
            <a:r>
              <a:rPr lang="en-US" sz="2000" dirty="0">
                <a:latin typeface="Comic Sans MS" panose="030F0702030302020204" pitchFamily="66" charset="0"/>
              </a:rPr>
              <a:t> recommendations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Forms, not letters, available on the CARE web page</a:t>
            </a:r>
          </a:p>
          <a:p>
            <a:pPr lvl="2"/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http://www.easternct.edu/education/advisement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Liberal Arts professor, major professor, educator</a:t>
            </a:r>
          </a:p>
          <a:p>
            <a:pPr lvl="1"/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Minimum GPA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2.70</a:t>
            </a: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265873"/>
      </p:ext>
    </p:extLst>
  </p:cSld>
  <p:clrMapOvr>
    <a:masterClrMapping/>
  </p:clrMapOvr>
  <p:transition spd="med" advTm="10144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Admission Requirements </a:t>
            </a:r>
            <a:r>
              <a:rPr lang="en-US" sz="40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(KPE</a:t>
            </a:r>
            <a:r>
              <a:rPr lang="en-US" sz="4000" b="1" dirty="0">
                <a:solidFill>
                  <a:srgbClr val="FFFF00"/>
                </a:solidFill>
                <a:latin typeface="Bradley Hand ITC" panose="03070402050302030203" pitchFamily="66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6858000" cy="4419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Complete free application on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tk20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(UG only!)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Deadline: 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October 1</a:t>
            </a:r>
            <a:r>
              <a:rPr lang="en-US" sz="1600" b="1" dirty="0">
                <a:latin typeface="Comic Sans MS" panose="030F0702030302020204" pitchFamily="66" charset="0"/>
              </a:rPr>
              <a:t>, 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February 15</a:t>
            </a:r>
          </a:p>
          <a:p>
            <a:pPr lvl="1"/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Post-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Bacc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&amp; Transfer Students Only (January 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August 15)</a:t>
            </a:r>
          </a:p>
          <a:p>
            <a:pPr marL="365760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Submit transcripts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Unofficial from Eastern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Official from all other institutions</a:t>
            </a:r>
          </a:p>
          <a:p>
            <a:pPr lvl="1"/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Submit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three</a:t>
            </a:r>
            <a:r>
              <a:rPr lang="en-US" sz="2000" dirty="0">
                <a:latin typeface="Comic Sans MS" panose="030F0702030302020204" pitchFamily="66" charset="0"/>
              </a:rPr>
              <a:t> recommendations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Forms, not letters, available on the CARE web page</a:t>
            </a:r>
          </a:p>
          <a:p>
            <a:pPr lvl="2"/>
            <a:r>
              <a:rPr 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http://www.easternct.edu/education/advisement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Liberal Arts professor, major professor, educator,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coach</a:t>
            </a:r>
          </a:p>
          <a:p>
            <a:pPr lvl="1"/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Minimum </a:t>
            </a:r>
            <a:r>
              <a:rPr lang="en-US" sz="2000" dirty="0" smtClean="0">
                <a:latin typeface="Comic Sans MS" panose="030F0702030302020204" pitchFamily="66" charset="0"/>
              </a:rPr>
              <a:t>GPA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2.70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min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0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Admission Requirements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Submit standardized test scores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Take Praxis I Core (Reading, Writing, Mathematics)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Minimum scores: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Read 156; Write 162; Math 150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Take SAT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Minimum scores*: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540 Reading/Writing; 530 Math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Take ACT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Minimum scores*: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21 Reading and 20 English; 20 Math</a:t>
            </a:r>
          </a:p>
          <a:p>
            <a:pPr lvl="2"/>
            <a:endParaRPr lang="en-US" sz="1400" dirty="0">
              <a:latin typeface="Comic Sans MS" panose="030F0702030302020204" pitchFamily="66" charset="0"/>
            </a:endParaRPr>
          </a:p>
          <a:p>
            <a:pPr lvl="2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171450" lvl="2" indent="-171450" algn="ctr">
              <a:buNone/>
            </a:pPr>
            <a:r>
              <a:rPr lang="en-US" sz="18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 DO NOT make admissions decisions</a:t>
            </a:r>
          </a:p>
          <a:p>
            <a:pPr marL="171450" lvl="2" indent="-171450" algn="ctr">
              <a:buNone/>
            </a:pPr>
            <a:r>
              <a:rPr lang="en-US" sz="18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based upon the quality of your scores!</a:t>
            </a:r>
            <a:endParaRPr lang="en-US" sz="18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2"/>
            <a:endParaRPr lang="en-US" sz="1400" dirty="0">
              <a:latin typeface="Comic Sans MS" panose="030F0702030302020204" pitchFamily="66" charset="0"/>
            </a:endParaRPr>
          </a:p>
          <a:p>
            <a:pPr lvl="2"/>
            <a:endParaRPr lang="en-US" sz="1400" dirty="0">
              <a:latin typeface="Comic Sans MS" panose="030F0702030302020204" pitchFamily="66" charset="0"/>
            </a:endParaRPr>
          </a:p>
          <a:p>
            <a:pPr marL="411589" lvl="2" indent="0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411589" lvl="2" indent="0">
              <a:buNone/>
            </a:pPr>
            <a:r>
              <a:rPr lang="en-US" sz="1400" dirty="0">
                <a:latin typeface="Comic Sans MS" panose="030F0702030302020204" pitchFamily="66" charset="0"/>
              </a:rPr>
              <a:t>*Scores pertain to tests taken after March 1,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087764244"/>
      </p:ext>
    </p:extLst>
  </p:cSld>
  <p:clrMapOvr>
    <a:masterClrMapping/>
  </p:clrMapOvr>
  <p:transition spd="med" advTm="562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392292" cy="10207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Admission </a:t>
            </a:r>
            <a:r>
              <a:rPr lang="en-US" sz="3600" b="1" dirty="0" smtClean="0">
                <a:latin typeface="Bradley Hand ITC" panose="03070402050302030203" pitchFamily="66" charset="0"/>
              </a:rPr>
              <a:t>Requirements (UG only)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8" y="1905000"/>
            <a:ext cx="7239892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Submit Service Clock Hours form*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Proof of </a:t>
            </a:r>
            <a:r>
              <a:rPr lang="en-US" sz="1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hours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working </a:t>
            </a:r>
            <a:r>
              <a:rPr lang="en-US" sz="1800" dirty="0">
                <a:latin typeface="Comic Sans MS" panose="030F0702030302020204" pitchFamily="66" charset="0"/>
              </a:rPr>
              <a:t>with children in a teaching capacity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Similar age as your intended certification area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Can be done through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Center for Community Engagement (CCE)</a:t>
            </a:r>
            <a:r>
              <a:rPr lang="en-US" sz="1800" dirty="0">
                <a:latin typeface="Comic Sans MS" panose="030F0702030302020204" pitchFamily="66" charset="0"/>
              </a:rPr>
              <a:t> on </a:t>
            </a:r>
            <a:r>
              <a:rPr lang="en-US" sz="1800" dirty="0" smtClean="0">
                <a:latin typeface="Comic Sans MS" panose="030F0702030302020204" pitchFamily="66" charset="0"/>
              </a:rPr>
              <a:t>campus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Examples: Coach, camp counselor, tutor, before/after school assistant, teacher’s aide, substitute teacher, etc.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Form must be signed by your supervisor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Upload form to your </a:t>
            </a:r>
            <a:r>
              <a:rPr lang="en-US" sz="1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tk20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CARE application</a:t>
            </a:r>
          </a:p>
          <a:p>
            <a:pPr lvl="1"/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595909"/>
      </p:ext>
    </p:extLst>
  </p:cSld>
  <p:clrMapOvr>
    <a:masterClrMapping/>
  </p:clrMapOvr>
  <p:transition spd="med" advTm="618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Admission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Pre-admission coursework (UG only!)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Early Childhood Education (ECE)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ECE 215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PSY 206</a:t>
            </a:r>
          </a:p>
          <a:p>
            <a:pPr lvl="2"/>
            <a:endParaRPr lang="en-US" sz="1600" dirty="0">
              <a:latin typeface="Comic Sans MS" panose="030F0702030302020204" pitchFamily="66" charset="0"/>
            </a:endParaRPr>
          </a:p>
          <a:p>
            <a:pPr marL="205795"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- Elementary (ELE)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en-US" sz="1800" dirty="0">
                <a:latin typeface="Comic Sans MS" panose="030F0702030302020204" pitchFamily="66" charset="0"/>
              </a:rPr>
              <a:t> Secondary (SEC)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EDU 200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EDU 357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or </a:t>
            </a:r>
            <a:r>
              <a:rPr lang="en-US" sz="1600" dirty="0">
                <a:latin typeface="Comic Sans MS" panose="030F0702030302020204" pitchFamily="66" charset="0"/>
              </a:rPr>
              <a:t>EDU </a:t>
            </a:r>
            <a:r>
              <a:rPr lang="en-US" sz="1600" dirty="0" smtClean="0">
                <a:latin typeface="Comic Sans MS" panose="030F0702030302020204" pitchFamily="66" charset="0"/>
              </a:rPr>
              <a:t>210</a:t>
            </a:r>
          </a:p>
          <a:p>
            <a:pPr lvl="2"/>
            <a:endParaRPr lang="en-US" sz="16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</a:rPr>
              <a:t>Physical Education (HPE)</a:t>
            </a:r>
          </a:p>
          <a:p>
            <a:pPr lvl="2"/>
            <a:r>
              <a:rPr lang="en-US" sz="1600" dirty="0" smtClean="0">
                <a:latin typeface="Comic Sans MS" panose="030F0702030302020204" pitchFamily="66" charset="0"/>
              </a:rPr>
              <a:t>HPE 230</a:t>
            </a:r>
          </a:p>
          <a:p>
            <a:pPr lvl="2"/>
            <a:r>
              <a:rPr lang="en-US" sz="1600" dirty="0" smtClean="0">
                <a:latin typeface="Comic Sans MS" panose="030F0702030302020204" pitchFamily="66" charset="0"/>
              </a:rPr>
              <a:t>HPE 240</a:t>
            </a:r>
          </a:p>
          <a:p>
            <a:pPr lvl="2"/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Interview</a:t>
            </a:r>
            <a:r>
              <a:rPr lang="en-US" sz="2000" dirty="0">
                <a:latin typeface="Comic Sans MS" panose="030F0702030302020204" pitchFamily="66" charset="0"/>
              </a:rPr>
              <a:t> (all applicants)</a:t>
            </a:r>
            <a:endParaRPr lang="en-US" sz="2400" dirty="0">
              <a:latin typeface="Comic Sans MS" panose="030F0702030302020204" pitchFamily="66" charset="0"/>
            </a:endParaRP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Conducted by Education Dept. faculty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Scheduled after 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213015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Programs</a:t>
            </a:r>
            <a:endParaRPr lang="en-US" dirty="0"/>
          </a:p>
        </p:txBody>
      </p:sp>
    </p:spTree>
  </p:cSld>
  <p:clrMapOvr>
    <a:masterClrMapping/>
  </p:clrMapOvr>
  <p:transition spd="med" advTm="775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Early Childhood Education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8" y="1638300"/>
            <a:ext cx="7163692" cy="2514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Early childhood education</a:t>
            </a:r>
          </a:p>
          <a:p>
            <a:pPr lvl="1"/>
            <a:r>
              <a:rPr lang="en-US" sz="1600" dirty="0" err="1">
                <a:latin typeface="Comic Sans MS" panose="030F0702030302020204" pitchFamily="66" charset="0"/>
              </a:rPr>
              <a:t>PreK</a:t>
            </a:r>
            <a:r>
              <a:rPr lang="en-US" sz="1600" dirty="0">
                <a:latin typeface="Comic Sans MS" panose="030F0702030302020204" pitchFamily="66" charset="0"/>
              </a:rPr>
              <a:t>- Grade 3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Certifications:</a:t>
            </a:r>
          </a:p>
          <a:p>
            <a:pPr lvl="2"/>
            <a:r>
              <a:rPr lang="en-US" sz="1450" dirty="0">
                <a:solidFill>
                  <a:srgbClr val="FFFF00"/>
                </a:solidFill>
                <a:latin typeface="Comic Sans MS" panose="030F0702030302020204" pitchFamily="66" charset="0"/>
              </a:rPr>
              <a:t>Special ed. and general ed. </a:t>
            </a:r>
            <a:r>
              <a:rPr lang="en-US" sz="145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PreK</a:t>
            </a:r>
            <a:r>
              <a:rPr lang="en-US" sz="145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-K </a:t>
            </a:r>
            <a:r>
              <a:rPr lang="en-US" sz="1450" dirty="0">
                <a:latin typeface="Comic Sans MS" panose="030F0702030302020204" pitchFamily="66" charset="0"/>
              </a:rPr>
              <a:t>and </a:t>
            </a:r>
            <a:r>
              <a:rPr lang="en-US" sz="1450" dirty="0">
                <a:solidFill>
                  <a:srgbClr val="FFFF00"/>
                </a:solidFill>
                <a:latin typeface="Comic Sans MS" panose="030F0702030302020204" pitchFamily="66" charset="0"/>
              </a:rPr>
              <a:t>general ed., grades 1-3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Need a content area major: Anything except PE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Unique Opportunities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Research at Center for Early Childhood Education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Clinical experience at CFDRC preschool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00" y="3962400"/>
            <a:ext cx="2986668" cy="178370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267200"/>
            <a:ext cx="4536688" cy="22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114079"/>
      </p:ext>
    </p:extLst>
  </p:cSld>
  <p:clrMapOvr>
    <a:masterClrMapping/>
  </p:clrMapOvr>
  <p:transition spd="med" advTm="705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Elementary Education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76400"/>
            <a:ext cx="6859786" cy="490696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General certification for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grades 1-6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You are responsible for delivering all content including: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Math</a:t>
            </a:r>
            <a:r>
              <a:rPr lang="en-US" sz="1600" dirty="0">
                <a:latin typeface="Comic Sans MS" panose="030F0702030302020204" pitchFamily="66" charset="0"/>
              </a:rPr>
              <a:t>,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History/Social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Studies</a:t>
            </a:r>
            <a:r>
              <a:rPr lang="en-US" sz="1600" dirty="0">
                <a:latin typeface="Comic Sans MS" panose="030F0702030302020204" pitchFamily="66" charset="0"/>
              </a:rPr>
              <a:t>,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English</a:t>
            </a:r>
            <a:r>
              <a:rPr lang="en-US" sz="1600" dirty="0">
                <a:latin typeface="Comic Sans MS" panose="030F0702030302020204" pitchFamily="66" charset="0"/>
              </a:rPr>
              <a:t>, and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Science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Certification requirements: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latin typeface="Comic Sans MS" panose="030F0702030302020204" pitchFamily="66" charset="0"/>
              </a:rPr>
              <a:t> Four field experiences (two clinical, pre-student teaching, and student teaching)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In addition to coursework, you must successfully pass the following standardized tests: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latin typeface="Comic Sans MS" panose="030F0702030302020204" pitchFamily="66" charset="0"/>
              </a:rPr>
              <a:t>Connecticut Foundations of Reading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latin typeface="Comic Sans MS" panose="030F0702030302020204" pitchFamily="66" charset="0"/>
              </a:rPr>
              <a:t>Praxis </a:t>
            </a:r>
            <a:r>
              <a:rPr lang="en-US" sz="1600" dirty="0" smtClean="0">
                <a:latin typeface="Comic Sans MS" panose="030F0702030302020204" pitchFamily="66" charset="0"/>
              </a:rPr>
              <a:t>II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Comic Sans MS" panose="030F0702030302020204" pitchFamily="66" charset="0"/>
              </a:rPr>
              <a:t>Need a content area major</a:t>
            </a:r>
          </a:p>
          <a:p>
            <a:pPr lvl="2">
              <a:spcAft>
                <a:spcPts val="600"/>
              </a:spcAft>
            </a:pPr>
            <a:r>
              <a:rPr lang="en-US" sz="1650" dirty="0" smtClean="0">
                <a:latin typeface="Comic Sans MS" panose="030F0702030302020204" pitchFamily="66" charset="0"/>
              </a:rPr>
              <a:t>Anything except PE, PSY, and SOC</a:t>
            </a:r>
          </a:p>
          <a:p>
            <a:pPr lvl="1">
              <a:spcAft>
                <a:spcPts val="600"/>
              </a:spcAft>
            </a:pPr>
            <a:endParaRPr lang="en-US" sz="1750" dirty="0">
              <a:latin typeface="Comic Sans MS" panose="030F0702030302020204" pitchFamily="66" charset="0"/>
            </a:endParaRPr>
          </a:p>
          <a:p>
            <a:pPr marL="365760" lvl="1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267200"/>
            <a:ext cx="3390684" cy="22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808395"/>
      </p:ext>
    </p:extLst>
  </p:cSld>
  <p:clrMapOvr>
    <a:masterClrMapping/>
  </p:clrMapOvr>
  <p:transition spd="med" advTm="542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Secondary Education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72390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Secondary certification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Focus on a single content area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Certification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grades 7-12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BUT, you can teach in sixth grade (or even fifth grade) in a middle school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Certification areas: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Math, History/Social Studies, English, Biology, Earth Science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Must pass the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Praxis II test</a:t>
            </a:r>
            <a:r>
              <a:rPr lang="en-US" sz="1800" dirty="0">
                <a:latin typeface="Comic Sans MS" panose="030F0702030302020204" pitchFamily="66" charset="0"/>
              </a:rPr>
              <a:t> in your content area</a:t>
            </a:r>
          </a:p>
          <a:p>
            <a:pPr lvl="1"/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Cross-endorsement (</a:t>
            </a:r>
            <a:r>
              <a:rPr lang="en-US" sz="2400" dirty="0" smtClean="0">
                <a:latin typeface="Comic Sans MS" panose="030F0702030302020204" pitchFamily="66" charset="0"/>
              </a:rPr>
              <a:t>ELE or ECE </a:t>
            </a:r>
            <a:r>
              <a:rPr lang="en-US" sz="2400" dirty="0">
                <a:latin typeface="Comic Sans MS" panose="030F0702030302020204" pitchFamily="66" charset="0"/>
              </a:rPr>
              <a:t>candidates)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See content area advisor: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Dr. </a:t>
            </a:r>
            <a:r>
              <a:rPr lang="en-US" sz="1600" dirty="0" smtClean="0">
                <a:latin typeface="Comic Sans MS" panose="030F0702030302020204" pitchFamily="66" charset="0"/>
              </a:rPr>
              <a:t>Fabrizi (</a:t>
            </a:r>
            <a:r>
              <a:rPr lang="en-US" sz="1600" dirty="0" smtClean="0">
                <a:latin typeface="Comic Sans MS" panose="030F0702030302020204" pitchFamily="66" charset="0"/>
              </a:rPr>
              <a:t>ENG), </a:t>
            </a:r>
            <a:r>
              <a:rPr lang="en-US" sz="1600" dirty="0" smtClean="0">
                <a:latin typeface="Comic Sans MS" panose="030F0702030302020204" pitchFamily="66" charset="0"/>
              </a:rPr>
              <a:t>Dr. Rodriguez (SCI), Dr. Stoloff (HSS</a:t>
            </a:r>
            <a:r>
              <a:rPr lang="en-US" sz="1600" dirty="0" smtClean="0">
                <a:latin typeface="Comic Sans MS" panose="030F0702030302020204" pitchFamily="66" charset="0"/>
              </a:rPr>
              <a:t>),</a:t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1600" dirty="0" smtClean="0">
                <a:latin typeface="Comic Sans MS" panose="030F0702030302020204" pitchFamily="66" charset="0"/>
              </a:rPr>
              <a:t>Dr. Swaminathan (MAT)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907883"/>
            <a:ext cx="3148012" cy="209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7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Physical Education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6859786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P-12 Physical Education Certification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Focus on a single content </a:t>
            </a:r>
            <a:r>
              <a:rPr lang="en-US" sz="1800" dirty="0" smtClean="0">
                <a:latin typeface="Comic Sans MS" panose="030F0702030302020204" pitchFamily="66" charset="0"/>
              </a:rPr>
              <a:t>area (i.e., KPE)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Certification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grades P-12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Can also teach Adapted Physical Education in CT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Must pass the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Praxis II test</a:t>
            </a:r>
            <a:r>
              <a:rPr lang="en-US" sz="1800" dirty="0">
                <a:latin typeface="Comic Sans MS" panose="030F0702030302020204" pitchFamily="66" charset="0"/>
              </a:rPr>
              <a:t> in your content area</a:t>
            </a:r>
          </a:p>
          <a:p>
            <a:pPr lvl="1"/>
            <a:endParaRPr lang="en-US" sz="1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Cross-endorsement </a:t>
            </a:r>
            <a:r>
              <a:rPr lang="en-US" sz="2400" dirty="0">
                <a:latin typeface="Comic Sans MS" panose="030F0702030302020204" pitchFamily="66" charset="0"/>
              </a:rPr>
              <a:t>(Health Education)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Built into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Course Sequencing Advisement Sheet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pPr lvl="2"/>
            <a:r>
              <a:rPr lang="en-US" sz="1650" dirty="0">
                <a:latin typeface="Comic Sans MS" panose="030F0702030302020204" pitchFamily="66" charset="0"/>
              </a:rPr>
              <a:t>30 credits (19 </a:t>
            </a:r>
            <a:r>
              <a:rPr lang="en-US" sz="1650" dirty="0" smtClean="0">
                <a:latin typeface="Comic Sans MS" panose="030F0702030302020204" pitchFamily="66" charset="0"/>
              </a:rPr>
              <a:t>are typically </a:t>
            </a:r>
            <a:r>
              <a:rPr lang="en-US" sz="1650" dirty="0">
                <a:latin typeface="Comic Sans MS" panose="030F0702030302020204" pitchFamily="66" charset="0"/>
              </a:rPr>
              <a:t>in PE major already)</a:t>
            </a:r>
          </a:p>
          <a:p>
            <a:pPr lvl="2"/>
            <a:r>
              <a:rPr lang="en-US" sz="1650" dirty="0">
                <a:latin typeface="Comic Sans MS" panose="030F0702030302020204" pitchFamily="66" charset="0"/>
              </a:rPr>
              <a:t>Additional </a:t>
            </a:r>
            <a:r>
              <a:rPr lang="en-US" sz="1650" dirty="0" smtClean="0">
                <a:latin typeface="Comic Sans MS" panose="030F0702030302020204" pitchFamily="66" charset="0"/>
              </a:rPr>
              <a:t>courses: </a:t>
            </a:r>
            <a:r>
              <a:rPr lang="en-US" sz="1650" dirty="0">
                <a:latin typeface="Comic Sans MS" panose="030F0702030302020204" pitchFamily="66" charset="0"/>
              </a:rPr>
              <a:t>HPE 245, 340, 310, 312, 448 </a:t>
            </a:r>
            <a:r>
              <a:rPr lang="en-US" sz="1650" dirty="0" smtClean="0">
                <a:latin typeface="Comic Sans MS" panose="030F0702030302020204" pitchFamily="66" charset="0"/>
              </a:rPr>
              <a:t>(other </a:t>
            </a:r>
            <a:r>
              <a:rPr lang="en-US" sz="1650" dirty="0">
                <a:latin typeface="Comic Sans MS" panose="030F0702030302020204" pitchFamily="66" charset="0"/>
              </a:rPr>
              <a:t>electives </a:t>
            </a:r>
            <a:r>
              <a:rPr lang="en-US" sz="1650" dirty="0" smtClean="0">
                <a:latin typeface="Comic Sans MS" panose="030F0702030302020204" pitchFamily="66" charset="0"/>
              </a:rPr>
              <a:t>available)</a:t>
            </a:r>
            <a:endParaRPr lang="en-US" sz="1650" dirty="0">
              <a:latin typeface="Comic Sans MS" panose="030F0702030302020204" pitchFamily="66" charset="0"/>
            </a:endParaRPr>
          </a:p>
          <a:p>
            <a:pPr lvl="1"/>
            <a:r>
              <a:rPr lang="en-US" sz="1600" dirty="0" smtClean="0">
                <a:latin typeface="Comic Sans MS" panose="030F0702030302020204" pitchFamily="66" charset="0"/>
              </a:rPr>
              <a:t>Advisor </a:t>
            </a:r>
            <a:r>
              <a:rPr lang="en-US" sz="1600" dirty="0">
                <a:latin typeface="Comic Sans MS" panose="030F0702030302020204" pitchFamily="66" charset="0"/>
              </a:rPr>
              <a:t>for PE/Health </a:t>
            </a:r>
            <a:r>
              <a:rPr lang="en-US" sz="1600" dirty="0" smtClean="0">
                <a:latin typeface="Comic Sans MS" panose="030F0702030302020204" pitchFamily="66" charset="0"/>
              </a:rPr>
              <a:t>Certification: </a:t>
            </a:r>
            <a:r>
              <a:rPr lang="en-US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Dr. Robert</a:t>
            </a:r>
            <a:endParaRPr lang="en-US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7BBDA9-3DC6-7043-80E5-3B012E6A70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42900"/>
            <a:ext cx="22831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1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Bradley Hand ITC" panose="03070402050302030203" pitchFamily="66" charset="0"/>
              </a:rPr>
              <a:t>Agenda</a:t>
            </a:r>
            <a:r>
              <a:rPr lang="en-US" sz="2400" b="1" dirty="0">
                <a:latin typeface="Bradley Hand ITC" panose="03070402050302030203" pitchFamily="66" charset="0"/>
              </a:rPr>
              <a:t/>
            </a:r>
            <a:br>
              <a:rPr lang="en-US" sz="2400" b="1" dirty="0">
                <a:latin typeface="Bradley Hand ITC" panose="03070402050302030203" pitchFamily="66" charset="0"/>
              </a:rPr>
            </a:b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omic Sans MS" panose="030F0702030302020204" pitchFamily="66" charset="0"/>
              </a:rPr>
              <a:t>Welcome to the Annual C.A.R.E. Talk</a:t>
            </a:r>
            <a:endParaRPr lang="en-US" sz="1400" dirty="0">
              <a:latin typeface="Comic Sans MS" panose="030F0702030302020204" pitchFamily="66" charset="0"/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Eastern Aspiring Educators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Club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Kappa Delta Pi </a:t>
            </a:r>
            <a:endParaRPr lang="en-US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 dirty="0" smtClean="0">
                <a:latin typeface="Comic Sans MS" panose="030F0702030302020204" pitchFamily="66" charset="0"/>
              </a:rPr>
              <a:t>Teacher </a:t>
            </a:r>
            <a:r>
              <a:rPr lang="en-US" sz="2800" dirty="0">
                <a:latin typeface="Comic Sans MS" panose="030F0702030302020204" pitchFamily="66" charset="0"/>
              </a:rPr>
              <a:t>Preparation at </a:t>
            </a:r>
            <a:r>
              <a:rPr lang="en-US" sz="2800" dirty="0" smtClean="0">
                <a:latin typeface="Comic Sans MS" panose="030F0702030302020204" pitchFamily="66" charset="0"/>
              </a:rPr>
              <a:t>Eastern</a:t>
            </a:r>
            <a:endParaRPr lang="en-US" sz="1400" dirty="0">
              <a:latin typeface="Comic Sans MS" panose="030F0702030302020204" pitchFamily="66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Dr. </a:t>
            </a:r>
            <a:r>
              <a:rPr lang="en-US" dirty="0" smtClean="0">
                <a:latin typeface="Comic Sans MS" panose="030F0702030302020204" pitchFamily="66" charset="0"/>
              </a:rPr>
              <a:t>Fabrizi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latin typeface="Comic Sans MS" panose="030F0702030302020204" pitchFamily="66" charset="0"/>
              </a:rPr>
              <a:t>Admissions requirements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latin typeface="Comic Sans MS" panose="030F0702030302020204" pitchFamily="66" charset="0"/>
              </a:rPr>
              <a:t>Certification programs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latin typeface="Comic Sans MS" panose="030F0702030302020204" pitchFamily="66" charset="0"/>
              </a:rPr>
              <a:t>Pathways</a:t>
            </a:r>
            <a:endParaRPr lang="en-US" sz="1400" dirty="0">
              <a:latin typeface="Comic Sans MS" panose="030F0702030302020204" pitchFamily="66" charset="0"/>
            </a:endParaRPr>
          </a:p>
          <a:p>
            <a:pPr lvl="0">
              <a:spcAft>
                <a:spcPts val="1200"/>
              </a:spcAft>
            </a:pPr>
            <a:r>
              <a:rPr lang="en-US" sz="2800" dirty="0" smtClean="0">
                <a:latin typeface="Comic Sans MS" panose="030F0702030302020204" pitchFamily="6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625509010"/>
      </p:ext>
    </p:extLst>
  </p:cSld>
  <p:clrMapOvr>
    <a:masterClrMapping/>
  </p:clrMapOvr>
  <p:transition spd="med" advTm="4845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Certification</a:t>
            </a:r>
          </a:p>
        </p:txBody>
      </p:sp>
    </p:spTree>
  </p:cSld>
  <p:clrMapOvr>
    <a:masterClrMapping/>
  </p:clrMapOvr>
  <p:transition spd="med" advTm="12778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Undergraduate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7" y="1828800"/>
            <a:ext cx="6859786" cy="4267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Complete the program in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four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semesters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KPE program is completed in 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eight</a:t>
            </a:r>
            <a:r>
              <a:rPr lang="en-US" sz="2000" dirty="0" smtClean="0">
                <a:latin typeface="Comic Sans MS" panose="030F0702030302020204" pitchFamily="66" charset="0"/>
              </a:rPr>
              <a:t> semesters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Cohort begins in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Fall Semester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Cohort size: </a:t>
            </a: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30</a:t>
            </a:r>
            <a:r>
              <a:rPr lang="en-US" sz="2000" dirty="0">
                <a:latin typeface="Comic Sans MS" panose="030F0702030302020204" pitchFamily="66" charset="0"/>
              </a:rPr>
              <a:t> candidates max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i="1" dirty="0">
                <a:solidFill>
                  <a:srgbClr val="FFFF00"/>
                </a:solidFill>
                <a:latin typeface="Comic Sans MS" panose="030F0702030302020204" pitchFamily="66" charset="0"/>
              </a:rPr>
              <a:t>What happens if I don’t get in?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   Don’t worry—all is not lost!</a:t>
            </a:r>
          </a:p>
        </p:txBody>
      </p:sp>
      <p:pic>
        <p:nvPicPr>
          <p:cNvPr id="1027" name="Picture 3" descr="C:\Users\Mark\AppData\Local\Microsoft\Windows\INetCache\IE\HYC1E5D6\question-marks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19400"/>
            <a:ext cx="31242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53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Early Start </a:t>
            </a:r>
            <a:r>
              <a:rPr lang="en-US" sz="4000" b="1" dirty="0" smtClean="0">
                <a:latin typeface="Bradley Hand ITC" panose="03070402050302030203" pitchFamily="66" charset="0"/>
              </a:rPr>
              <a:t>Option</a:t>
            </a:r>
            <a:br>
              <a:rPr lang="en-US" sz="4000" b="1" dirty="0" smtClean="0">
                <a:latin typeface="Bradley Hand ITC" panose="03070402050302030203" pitchFamily="66" charset="0"/>
              </a:rPr>
            </a:br>
            <a:r>
              <a:rPr lang="en-US" sz="4000" b="1" dirty="0" smtClean="0">
                <a:latin typeface="Bradley Hand ITC" panose="03070402050302030203" pitchFamily="66" charset="0"/>
              </a:rPr>
              <a:t>Graduate </a:t>
            </a:r>
            <a:r>
              <a:rPr lang="en-US" sz="4000" b="1" dirty="0">
                <a:latin typeface="Bradley Hand ITC" panose="03070402050302030203" pitchFamily="66" charset="0"/>
              </a:rPr>
              <a:t>Program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Early Start Option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Apply to CARE </a:t>
            </a:r>
            <a:r>
              <a:rPr lang="en-US" sz="1800" u="sng" dirty="0">
                <a:latin typeface="Comic Sans MS" panose="030F0702030302020204" pitchFamily="66" charset="0"/>
              </a:rPr>
              <a:t>and</a:t>
            </a:r>
            <a:r>
              <a:rPr lang="en-US" sz="1800" dirty="0">
                <a:latin typeface="Comic Sans MS" panose="030F0702030302020204" pitchFamily="66" charset="0"/>
              </a:rPr>
              <a:t> Graduate Division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one application</a:t>
            </a:r>
            <a:r>
              <a:rPr lang="en-US" sz="1800" dirty="0">
                <a:latin typeface="Comic Sans MS" panose="030F0702030302020204" pitchFamily="66" charset="0"/>
              </a:rPr>
              <a:t>!</a:t>
            </a:r>
          </a:p>
          <a:p>
            <a:pPr lvl="2"/>
            <a:r>
              <a:rPr lang="en-US" sz="1600" u="sng" dirty="0">
                <a:latin typeface="Comic Sans MS" panose="030F0702030302020204" pitchFamily="66" charset="0"/>
              </a:rPr>
              <a:t>Deadlines</a:t>
            </a:r>
            <a:r>
              <a:rPr lang="en-US" sz="1600" dirty="0">
                <a:latin typeface="Comic Sans MS" panose="030F0702030302020204" pitchFamily="66" charset="0"/>
              </a:rPr>
              <a:t>: The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first of the month</a:t>
            </a:r>
            <a:r>
              <a:rPr lang="en-US" sz="1600" dirty="0">
                <a:latin typeface="Comic Sans MS" panose="030F0702030302020204" pitchFamily="66" charset="0"/>
              </a:rPr>
              <a:t>, Sept.-Jan.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Priority deadline: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October 1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Senior</a:t>
            </a:r>
            <a:r>
              <a:rPr lang="en-US" sz="1600" dirty="0">
                <a:latin typeface="Comic Sans MS" panose="030F0702030302020204" pitchFamily="66" charset="0"/>
              </a:rPr>
              <a:t> year (90-105 credits)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Begin taking classes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Spring</a:t>
            </a:r>
            <a:r>
              <a:rPr lang="en-US" sz="1800" dirty="0">
                <a:latin typeface="Comic Sans MS" panose="030F0702030302020204" pitchFamily="66" charset="0"/>
              </a:rPr>
              <a:t> Semester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Comic Sans MS" panose="030F0702030302020204" pitchFamily="66" charset="0"/>
              </a:rPr>
              <a:t>Finish undergrad program and graduate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May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Continue program at grad level</a:t>
            </a:r>
          </a:p>
          <a:p>
            <a:pPr lvl="2">
              <a:spcAft>
                <a:spcPts val="600"/>
              </a:spcAft>
            </a:pPr>
            <a:r>
              <a:rPr lang="en-US" sz="1600" dirty="0">
                <a:latin typeface="Comic Sans MS" panose="030F0702030302020204" pitchFamily="66" charset="0"/>
              </a:rPr>
              <a:t>Summer classes </a:t>
            </a:r>
            <a:r>
              <a:rPr lang="en-US" sz="1600" dirty="0">
                <a:latin typeface="Comic Sans MS" panose="030F0702030302020204" pitchFamily="66" charset="0"/>
                <a:sym typeface="Wingdings" pitchFamily="2" charset="2"/>
              </a:rPr>
              <a:t> Fall  Spring (student teaching)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Graduate with M.S. Ed. and certification in May</a:t>
            </a:r>
          </a:p>
        </p:txBody>
      </p:sp>
      <p:pic>
        <p:nvPicPr>
          <p:cNvPr id="3074" name="Picture 2" descr="C:\Users\Mark\AppData\Local\Microsoft\Windows\INetCache\IE\WUYMJ8QK\fab7c1c5c207efb4c47df78684098058-happy-graduate-silhouette-jumping-in-the-ai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819400"/>
            <a:ext cx="1865376" cy="1865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99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Early Start Option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Benefits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Save money on grad school by starting as an undergrad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Takes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one</a:t>
            </a:r>
            <a:r>
              <a:rPr lang="en-US" sz="1800" dirty="0">
                <a:latin typeface="Comic Sans MS" panose="030F0702030302020204" pitchFamily="66" charset="0"/>
              </a:rPr>
              <a:t> additional calendar year to complete Master’s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Command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higher salary </a:t>
            </a:r>
            <a:r>
              <a:rPr lang="en-US" sz="1800" dirty="0">
                <a:latin typeface="Comic Sans MS" panose="030F0702030302020204" pitchFamily="66" charset="0"/>
              </a:rPr>
              <a:t>in most districts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This will </a:t>
            </a:r>
            <a:r>
              <a:rPr lang="en-US" sz="1600" u="sng" dirty="0">
                <a:latin typeface="Comic Sans MS" panose="030F0702030302020204" pitchFamily="66" charset="0"/>
              </a:rPr>
              <a:t>not</a:t>
            </a:r>
            <a:r>
              <a:rPr lang="en-US" sz="1600" dirty="0">
                <a:latin typeface="Comic Sans MS" panose="030F0702030302020204" pitchFamily="66" charset="0"/>
              </a:rPr>
              <a:t> be held against you as an applicant, according to every administrator I have interviewed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Enroll in education classes only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Easier to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complete undergraduate degree on time</a:t>
            </a:r>
          </a:p>
          <a:p>
            <a:pPr lvl="1"/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Drawbacks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More expensive (however: see bullet #3 above)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Delays your start into teaching</a:t>
            </a:r>
          </a:p>
        </p:txBody>
      </p:sp>
    </p:spTree>
    <p:custDataLst>
      <p:tags r:id="rId1"/>
    </p:custDataLst>
  </p:cSld>
  <p:clrMapOvr>
    <a:masterClrMapping/>
  </p:clrMapOvr>
  <p:transition spd="med" advTm="1704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Graduate Program</a:t>
            </a:r>
            <a:endParaRPr lang="en-US" sz="2000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8" y="1600200"/>
            <a:ext cx="6859786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Traditional graduate program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Apply to CARE </a:t>
            </a:r>
            <a:r>
              <a:rPr lang="en-US" sz="1800" u="sng" dirty="0">
                <a:latin typeface="Comic Sans MS" panose="030F0702030302020204" pitchFamily="66" charset="0"/>
              </a:rPr>
              <a:t>and</a:t>
            </a:r>
            <a:r>
              <a:rPr lang="en-US" sz="1800" dirty="0">
                <a:latin typeface="Comic Sans MS" panose="030F0702030302020204" pitchFamily="66" charset="0"/>
              </a:rPr>
              <a:t> Graduate Division in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one application</a:t>
            </a:r>
            <a:r>
              <a:rPr lang="en-US" sz="1800" dirty="0">
                <a:latin typeface="Comic Sans MS" panose="030F0702030302020204" pitchFamily="66" charset="0"/>
              </a:rPr>
              <a:t>!</a:t>
            </a:r>
          </a:p>
          <a:p>
            <a:pPr lvl="2"/>
            <a:r>
              <a:rPr lang="en-US" sz="1600" dirty="0">
                <a:latin typeface="Comic Sans MS" panose="030F0702030302020204" pitchFamily="66" charset="0"/>
              </a:rPr>
              <a:t>Applications accepted on the </a:t>
            </a:r>
            <a:r>
              <a:rPr lang="en-U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first of every month</a:t>
            </a:r>
          </a:p>
          <a:p>
            <a:pPr lvl="1"/>
            <a:r>
              <a:rPr lang="en-US" sz="1950" dirty="0">
                <a:latin typeface="Comic Sans MS" panose="030F0702030302020204" pitchFamily="66" charset="0"/>
              </a:rPr>
              <a:t>Begin taking classes in </a:t>
            </a:r>
            <a:r>
              <a:rPr lang="en-US" sz="1950" dirty="0">
                <a:solidFill>
                  <a:srgbClr val="FFFF00"/>
                </a:solidFill>
                <a:latin typeface="Comic Sans MS" panose="030F0702030302020204" pitchFamily="66" charset="0"/>
              </a:rPr>
              <a:t>any semester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Program takes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three full semesters</a:t>
            </a:r>
            <a:r>
              <a:rPr lang="en-US" sz="1800" dirty="0">
                <a:latin typeface="Comic Sans MS" panose="030F0702030302020204" pitchFamily="66" charset="0"/>
              </a:rPr>
              <a:t>, plus summer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Graduate with </a:t>
            </a:r>
            <a:r>
              <a:rPr 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M.S. Ed.</a:t>
            </a:r>
          </a:p>
          <a:p>
            <a:pPr lvl="1"/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More expensive than Early Start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All classes taken at graduate level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Flexible starting semesters</a:t>
            </a:r>
          </a:p>
        </p:txBody>
      </p:sp>
      <p:pic>
        <p:nvPicPr>
          <p:cNvPr id="2050" name="Picture 2" descr="C:\Users\Mark\AppData\Local\Microsoft\Windows\INetCache\IE\RNL1HBDD\kindergarten-graduation-clipart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133600" cy="19735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485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Bradley Hand ITC" panose="03070402050302030203" pitchFamily="66" charset="0"/>
              </a:rPr>
              <a:t>Questions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5246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Consider your options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You </a:t>
            </a:r>
            <a:r>
              <a:rPr lang="en-US" sz="1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may not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have to decide right </a:t>
            </a:r>
            <a:r>
              <a:rPr lang="en-US" sz="1800" dirty="0" smtClean="0">
                <a:latin typeface="Comic Sans MS" panose="030F0702030302020204" pitchFamily="66" charset="0"/>
              </a:rPr>
              <a:t>now</a:t>
            </a:r>
            <a:endParaRPr lang="en-US" sz="1800" dirty="0"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3600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</a:t>
            </a:r>
            <a:r>
              <a:rPr lang="en-US" sz="36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questions do you have?</a:t>
            </a:r>
          </a:p>
          <a:p>
            <a:pPr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Whom </a:t>
            </a:r>
            <a:r>
              <a:rPr lang="en-US" sz="2400" b="1" dirty="0">
                <a:latin typeface="Comic Sans MS" panose="030F0702030302020204" pitchFamily="66" charset="0"/>
              </a:rPr>
              <a:t>to contact: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Early Childhood Education</a:t>
            </a:r>
          </a:p>
          <a:p>
            <a:pPr lvl="2">
              <a:spcAft>
                <a:spcPts val="600"/>
              </a:spcAft>
            </a:pP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Dr. Theresa </a:t>
            </a:r>
            <a:r>
              <a:rPr lang="en-US" sz="1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Bouley</a:t>
            </a: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US" sz="1400" b="1" dirty="0">
                <a:latin typeface="Comic Sans MS" panose="030F0702030302020204" pitchFamily="66" charset="0"/>
              </a:rPr>
              <a:t>bouleyt@easternct.edu</a:t>
            </a: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Elementary Education</a:t>
            </a:r>
          </a:p>
          <a:p>
            <a:pPr lvl="2">
              <a:spcAft>
                <a:spcPts val="600"/>
              </a:spcAft>
            </a:pP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Dr. 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Susannah Richards (</a:t>
            </a:r>
            <a:r>
              <a:rPr lang="en-US" sz="1400" b="1" dirty="0" smtClean="0">
                <a:latin typeface="Comic Sans MS" panose="030F0702030302020204" pitchFamily="66" charset="0"/>
              </a:rPr>
              <a:t>richardss@easternct.edu</a:t>
            </a: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sz="1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Secondary Education</a:t>
            </a:r>
          </a:p>
          <a:p>
            <a:pPr lvl="2">
              <a:spcAft>
                <a:spcPts val="600"/>
              </a:spcAft>
            </a:pPr>
            <a:r>
              <a:rPr lang="en-US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Dr. Mark Fabrizi (</a:t>
            </a:r>
            <a:r>
              <a:rPr lang="en-US" sz="1400" b="1" dirty="0" smtClean="0">
                <a:latin typeface="Comic Sans MS" panose="030F0702030302020204" pitchFamily="66" charset="0"/>
              </a:rPr>
              <a:t>fabrizim@easternct.edu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Physical Education</a:t>
            </a:r>
          </a:p>
          <a:p>
            <a:pPr lvl="2"/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Dr. Darren Robert (</a:t>
            </a:r>
            <a:r>
              <a:rPr lang="en-US" sz="1400" b="1" dirty="0" smtClean="0">
                <a:latin typeface="Comic Sans MS" panose="030F0702030302020204" pitchFamily="66" charset="0"/>
              </a:rPr>
              <a:t>robertd@easternct.edu</a:t>
            </a:r>
            <a:r>
              <a:rPr lang="en-US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en-US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Mark\AppData\Local\Microsoft\Windows\INetCache\IE\9JVUCLNH\questions-leaders-as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2362200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813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E051AA-0631-4833-B52C-BE76B9D3A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893" y="1200151"/>
            <a:ext cx="8461207" cy="44577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829316-8F5B-4EA1-9581-1F1152944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54" y="1323595"/>
            <a:ext cx="8215884" cy="42108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33B12-80EF-F04F-B2B1-0ACFBAB3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1868883"/>
            <a:ext cx="4644591" cy="2282030"/>
          </a:xfrm>
        </p:spPr>
        <p:txBody>
          <a:bodyPr>
            <a:normAutofit fontScale="90000"/>
          </a:bodyPr>
          <a:lstStyle/>
          <a:p>
            <a:r>
              <a:rPr lang="en-US" sz="4950" b="1" dirty="0" smtClean="0"/>
              <a:t>Eastern</a:t>
            </a:r>
            <a:br>
              <a:rPr lang="en-US" sz="4950" b="1" dirty="0" smtClean="0"/>
            </a:br>
            <a:r>
              <a:rPr lang="en-US" sz="4950" b="1" dirty="0" smtClean="0"/>
              <a:t>aspiring </a:t>
            </a:r>
            <a:r>
              <a:rPr lang="en-US" sz="4950" b="1" dirty="0" err="1" smtClean="0"/>
              <a:t>eDUCATors</a:t>
            </a:r>
            <a:r>
              <a:rPr lang="en-US" sz="4950" b="1" dirty="0" smtClean="0"/>
              <a:t> </a:t>
            </a:r>
            <a:r>
              <a:rPr lang="en-US" sz="4950" b="1" dirty="0"/>
              <a:t>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71B59C-8310-E848-A1D0-29AD65DA8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4368796"/>
            <a:ext cx="4016448" cy="1193803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>
              <a:spcAft>
                <a:spcPts val="450"/>
              </a:spcAft>
            </a:pPr>
            <a:r>
              <a:rPr lang="en-US" sz="1800" b="1" dirty="0"/>
              <a:t>WEDNESDAYS  </a:t>
            </a:r>
            <a:endParaRPr lang="en-US" dirty="0"/>
          </a:p>
          <a:p>
            <a:pPr>
              <a:spcAft>
                <a:spcPts val="450"/>
              </a:spcAft>
            </a:pPr>
            <a:r>
              <a:rPr lang="en-US" sz="1800" b="1" dirty="0"/>
              <a:t>@ </a:t>
            </a:r>
            <a:r>
              <a:rPr lang="en-US" sz="1800" b="1" dirty="0" smtClean="0"/>
              <a:t>3 PM COM </a:t>
            </a:r>
            <a:r>
              <a:rPr lang="en-US" sz="1800" b="1" dirty="0" smtClean="0"/>
              <a:t>108 (tentative!)</a:t>
            </a:r>
            <a:endParaRPr lang="en-US" sz="1800" b="1" dirty="0" smtClean="0"/>
          </a:p>
          <a:p>
            <a:pPr>
              <a:spcAft>
                <a:spcPts val="450"/>
              </a:spcAft>
            </a:pPr>
            <a:endParaRPr lang="en-US" sz="1800" b="1" dirty="0" smtClean="0"/>
          </a:p>
          <a:p>
            <a:pPr>
              <a:spcAft>
                <a:spcPts val="450"/>
              </a:spcAft>
            </a:pPr>
            <a:r>
              <a:rPr lang="en-US" sz="1800" b="1" dirty="0" smtClean="0"/>
              <a:t>Advisor: Dr. Susannah Richards (</a:t>
            </a:r>
            <a:r>
              <a:rPr lang="en-US" sz="1800" b="1" dirty="0" smtClean="0">
                <a:hlinkClick r:id="rId2"/>
              </a:rPr>
              <a:t>richardss@easternct.edu</a:t>
            </a:r>
            <a:r>
              <a:rPr lang="en-US" sz="1800" b="1" dirty="0" smtClean="0"/>
              <a:t>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11D7A6-5D57-426A-A17A-1FD70DF66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8474" y="119236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6B486D1-EF0A-4077-9343-C9DB94C0F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9" y="119236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5646751-9C0C-4565-B6A3-3B1C50E6A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92929" y="119236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DBA2A92-1748-4444-9DE9-95CEFF28F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9" y="167633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66BAB51-CE3F-4CB9-9E1F-C919826828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78" y="2028743"/>
            <a:ext cx="2814050" cy="2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92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742A5F-E0E4-49B9-947A-D0158627F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400" y="857250"/>
            <a:ext cx="9145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169D8A-49ED-4849-B778-0475EF373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7124" y="1068944"/>
            <a:ext cx="4212772" cy="47428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E95FB7-CBAA-499A-8130-E28F8BCB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4094551" cy="471107"/>
          </a:xfrm>
        </p:spPr>
        <p:txBody>
          <a:bodyPr>
            <a:normAutofit/>
          </a:bodyPr>
          <a:lstStyle/>
          <a:p>
            <a:r>
              <a:rPr lang="en-US" sz="2400" dirty="0"/>
              <a:t>What does </a:t>
            </a:r>
            <a:r>
              <a:rPr lang="en-US" sz="2400" dirty="0" smtClean="0"/>
              <a:t>the </a:t>
            </a:r>
            <a:r>
              <a:rPr lang="en-US" sz="2400" dirty="0"/>
              <a:t>club </a:t>
            </a:r>
            <a:r>
              <a:rPr lang="en-US" sz="2400" dirty="0" smtClean="0"/>
              <a:t>do?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5DE823-5C66-4B2B-BA49-7046E793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4028410" cy="36977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Professional Development</a:t>
            </a:r>
          </a:p>
          <a:p>
            <a:pPr lvl="1"/>
            <a:r>
              <a:rPr lang="en-US" sz="1350" dirty="0"/>
              <a:t>Attend Conference and Workshops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Volunteer</a:t>
            </a:r>
          </a:p>
          <a:p>
            <a:pPr lvl="1"/>
            <a:r>
              <a:rPr lang="en-US" sz="1350" dirty="0"/>
              <a:t>GET YOUR HOURS FOR ED PROGRAM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Community Service</a:t>
            </a:r>
          </a:p>
          <a:p>
            <a:pPr lvl="1"/>
            <a:r>
              <a:rPr lang="en-US" sz="1350" dirty="0"/>
              <a:t>Project Beautification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Socials and Networking</a:t>
            </a:r>
          </a:p>
          <a:p>
            <a:pPr lvl="1"/>
            <a:r>
              <a:rPr lang="en-US" sz="1350" dirty="0"/>
              <a:t>Have fun &amp; meet other </a:t>
            </a:r>
            <a:r>
              <a:rPr lang="en-US" sz="1350" dirty="0" err="1"/>
              <a:t>ed</a:t>
            </a:r>
            <a:r>
              <a:rPr lang="en-US" sz="1350" dirty="0"/>
              <a:t> majors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Connecticut Education Association-Student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Program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CEA-SP)</a:t>
            </a:r>
          </a:p>
          <a:p>
            <a:pPr lvl="1"/>
            <a:r>
              <a:rPr lang="en-US" sz="1350" dirty="0"/>
              <a:t>Connect with Aspiring Educators on state and national level</a:t>
            </a:r>
          </a:p>
          <a:p>
            <a:pPr lvl="1"/>
            <a:r>
              <a:rPr lang="en-US" sz="1350" dirty="0"/>
              <a:t>Liability Insurance &amp; Discounts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4BBEC7D-2853-4D0C-9239-541F862C1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6829" y="1068944"/>
            <a:ext cx="1384555" cy="2085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ACA3A81-3664-42EF-A8EC-40B40A51E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0468" y="4003371"/>
            <a:ext cx="1553807" cy="18084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7" name="Picture 7" descr="A group of people sitting at a park&#10;&#10;Description generated with very high confidence">
            <a:extLst>
              <a:ext uri="{FF2B5EF4-FFF2-40B4-BE49-F238E27FC236}">
                <a16:creationId xmlns:a16="http://schemas.microsoft.com/office/drawing/2014/main" xmlns="" id="{C91F255E-683F-4189-B1DD-EC90393B6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619" r="3" b="3"/>
          <a:stretch/>
        </p:blipFill>
        <p:spPr>
          <a:xfrm>
            <a:off x="6183874" y="3264549"/>
            <a:ext cx="2787510" cy="2547257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1B0532EA-768E-4A8A-9E1B-F5C5B80E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459" r="1" b="1"/>
          <a:stretch/>
        </p:blipFill>
        <p:spPr>
          <a:xfrm>
            <a:off x="4510467" y="1068944"/>
            <a:ext cx="2962608" cy="2812373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3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E544D588-FF0D-43EB-A451-9D5B485A0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990" r="9623" b="-3"/>
          <a:stretch/>
        </p:blipFill>
        <p:spPr>
          <a:xfrm>
            <a:off x="7586829" y="1068944"/>
            <a:ext cx="1384555" cy="2085661"/>
          </a:xfrm>
          <a:prstGeom prst="rect">
            <a:avLst/>
          </a:prstGeom>
        </p:spPr>
      </p:pic>
      <p:pic>
        <p:nvPicPr>
          <p:cNvPr id="2" name="Picture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A47B1F3E-3C2F-4172-A773-887FF4215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4078" b="-2"/>
          <a:stretch/>
        </p:blipFill>
        <p:spPr>
          <a:xfrm>
            <a:off x="4510468" y="4003371"/>
            <a:ext cx="1553807" cy="1808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83BA60-09BE-4301-ABD6-25F8DA17CBC4}"/>
              </a:ext>
            </a:extLst>
          </p:cNvPr>
          <p:cNvSpPr txBox="1"/>
          <p:nvPr/>
        </p:nvSpPr>
        <p:spPr>
          <a:xfrm>
            <a:off x="2819400" y="6096000"/>
            <a:ext cx="3262313" cy="484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</a:rPr>
              <a:t>Email for more info:</a:t>
            </a:r>
          </a:p>
          <a:p>
            <a:pPr algn="ctr" defTabSz="342900"/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</a:rPr>
              <a:t>AspiringEducators@my.easternct.edu</a:t>
            </a:r>
            <a:endParaRPr lang="en-US" sz="1350" b="1" dirty="0">
              <a:solidFill>
                <a:schemeClr val="accent1">
                  <a:lumMod val="75000"/>
                </a:schemeClr>
              </a:solidFill>
              <a:latin typeface="Century Gothic" panose="020B0502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83BA60-09BE-4301-ABD6-25F8DA17CBC4}"/>
              </a:ext>
            </a:extLst>
          </p:cNvPr>
          <p:cNvSpPr txBox="1"/>
          <p:nvPr/>
        </p:nvSpPr>
        <p:spPr>
          <a:xfrm>
            <a:off x="1752600" y="304800"/>
            <a:ext cx="5410200" cy="561692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/>
              </a:rPr>
              <a:t>Eastern Aspiring Educators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162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48201-E353-3F4F-A0B2-0571B3E6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Kappa Delta pi (KDP)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1D34A-D860-8D4A-8251-6A2A0076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682062"/>
            <a:ext cx="7010400" cy="45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International </a:t>
            </a:r>
            <a:r>
              <a:rPr lang="en-US" sz="2400" b="1" dirty="0"/>
              <a:t>Honor </a:t>
            </a:r>
            <a:r>
              <a:rPr lang="en-US" sz="2400" b="1" dirty="0" smtClean="0"/>
              <a:t>Society in Education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54346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2EA32-C16D-408D-95A5-454DC835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KDP: </a:t>
            </a:r>
            <a:r>
              <a:rPr lang="en-US" b="1" dirty="0"/>
              <a:t>International Honor </a:t>
            </a:r>
            <a:r>
              <a:rPr lang="en-US" b="1" dirty="0" smtClean="0"/>
              <a:t>Society in </a:t>
            </a:r>
            <a:r>
              <a:rPr lang="en-US" b="1" dirty="0"/>
              <a:t>Education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ACBEF-4E1A-48D8-81FA-678EC071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3566160" cy="48006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None/>
            </a:pPr>
            <a:r>
              <a:rPr lang="en-US" sz="2400" b="1" dirty="0"/>
              <a:t>Requirements:</a:t>
            </a:r>
            <a:endParaRPr lang="en-US" sz="15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FF574B6-5A54-4E89-8E7F-B80E0FA6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136" y="2924174"/>
            <a:ext cx="4042664" cy="2543175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pPr marL="171450" indent="0"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 Accepted </a:t>
            </a:r>
            <a:r>
              <a:rPr lang="en-US" dirty="0"/>
              <a:t>into either the undergraduate or graduate Education program at Eastern</a:t>
            </a:r>
          </a:p>
          <a:p>
            <a:pPr marL="171450" indent="0"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 Register </a:t>
            </a:r>
            <a:r>
              <a:rPr lang="en-US" dirty="0"/>
              <a:t>&amp; pay society &amp; chapter dues </a:t>
            </a:r>
          </a:p>
          <a:p>
            <a:pPr marL="171450" indent="0"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 Attend </a:t>
            </a:r>
            <a:r>
              <a:rPr lang="en-US" dirty="0"/>
              <a:t>induction </a:t>
            </a:r>
          </a:p>
          <a:p>
            <a:pPr marL="171450" indent="0"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 Attend two </a:t>
            </a:r>
            <a:r>
              <a:rPr lang="en-US" dirty="0"/>
              <a:t>additional education events</a:t>
            </a:r>
          </a:p>
          <a:p>
            <a:pPr marL="34290" indent="0" algn="ctr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A9F5F14-0485-4B74-A57E-A9E918802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566160" cy="640080"/>
          </a:xfrm>
        </p:spPr>
        <p:txBody>
          <a:bodyPr>
            <a:normAutofit/>
          </a:bodyPr>
          <a:lstStyle/>
          <a:p>
            <a:r>
              <a:rPr lang="en-US" sz="2400" b="1" dirty="0"/>
              <a:t>Member Benefits:</a:t>
            </a: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23D69B6-2C65-4316-A0BA-AFAC3902E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2514600"/>
            <a:ext cx="3566160" cy="254317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48603" indent="-214313"/>
            <a:r>
              <a:rPr lang="en-US" sz="1275" dirty="0"/>
              <a:t>Wear honor cords at graduation</a:t>
            </a:r>
            <a:endParaRPr lang="en-US" sz="1275" b="1" dirty="0"/>
          </a:p>
          <a:p>
            <a:pPr marL="248603" indent="-214313"/>
            <a:r>
              <a:rPr lang="en-US" sz="1275" dirty="0"/>
              <a:t>Member-only discounts </a:t>
            </a:r>
            <a:r>
              <a:rPr lang="en-US" sz="1275" dirty="0" smtClean="0"/>
              <a:t>(hotels</a:t>
            </a:r>
            <a:r>
              <a:rPr lang="en-US" sz="1275" dirty="0"/>
              <a:t>, </a:t>
            </a:r>
            <a:r>
              <a:rPr lang="en-US" sz="1275" dirty="0" smtClean="0"/>
              <a:t>insurance</a:t>
            </a:r>
            <a:r>
              <a:rPr lang="en-US" sz="1275" dirty="0"/>
              <a:t>, </a:t>
            </a:r>
            <a:r>
              <a:rPr lang="en-US" sz="1275" dirty="0" smtClean="0"/>
              <a:t>classroom supplies</a:t>
            </a:r>
            <a:r>
              <a:rPr lang="en-US" sz="1275" dirty="0"/>
              <a:t>, </a:t>
            </a:r>
            <a:r>
              <a:rPr lang="en-US" sz="1275" dirty="0" smtClean="0"/>
              <a:t>books</a:t>
            </a:r>
            <a:r>
              <a:rPr lang="en-US" sz="1275" dirty="0"/>
              <a:t>, </a:t>
            </a:r>
            <a:r>
              <a:rPr lang="en-US" sz="1275" dirty="0" smtClean="0"/>
              <a:t>etc</a:t>
            </a:r>
            <a:r>
              <a:rPr lang="en-US" sz="1275" dirty="0"/>
              <a:t>.)</a:t>
            </a:r>
          </a:p>
          <a:p>
            <a:pPr marL="248603" indent="-214313"/>
            <a:r>
              <a:rPr lang="en-US" sz="1275" dirty="0"/>
              <a:t>Scholarships</a:t>
            </a:r>
          </a:p>
          <a:p>
            <a:pPr marL="248603" indent="-214313"/>
            <a:r>
              <a:rPr lang="en-US" sz="1275" dirty="0"/>
              <a:t>Classroom teacher grants</a:t>
            </a:r>
          </a:p>
          <a:p>
            <a:pPr marL="248603" indent="-214313"/>
            <a:r>
              <a:rPr lang="en-US" sz="1275" dirty="0"/>
              <a:t>Local and national leadership opportunities</a:t>
            </a:r>
          </a:p>
          <a:p>
            <a:pPr marL="248603" indent="-214313"/>
            <a:r>
              <a:rPr lang="en-US" sz="1275" dirty="0"/>
              <a:t>Service opportunities </a:t>
            </a:r>
          </a:p>
          <a:p>
            <a:pPr marL="248603" indent="-214313"/>
            <a:r>
              <a:rPr lang="en-US" sz="1275" dirty="0"/>
              <a:t>Professional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B4661E-DECC-4825-A278-52C5DFEC5E6B}"/>
              </a:ext>
            </a:extLst>
          </p:cNvPr>
          <p:cNvSpPr txBox="1"/>
          <p:nvPr/>
        </p:nvSpPr>
        <p:spPr>
          <a:xfrm>
            <a:off x="1752600" y="5562600"/>
            <a:ext cx="2811462" cy="90024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Email: </a:t>
            </a:r>
            <a:r>
              <a:rPr lang="en-US" sz="1350" b="1" dirty="0">
                <a:solidFill>
                  <a:srgbClr val="FFFF00"/>
                </a:solidFill>
                <a:latin typeface="Century Gothic" panose="020B0502020202020204"/>
              </a:rPr>
              <a:t>KDP@my.easternct.edu</a:t>
            </a: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Instagram and Twitter: @</a:t>
            </a:r>
            <a:r>
              <a:rPr lang="en-US" sz="1350" dirty="0" err="1">
                <a:solidFill>
                  <a:prstClr val="black"/>
                </a:solidFill>
                <a:latin typeface="Century Gothic" panose="020B0502020202020204"/>
              </a:rPr>
              <a:t>kdp_ecsu</a:t>
            </a: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Advisor: Dr. </a:t>
            </a:r>
            <a:r>
              <a:rPr lang="en-US" sz="1350" dirty="0" smtClean="0">
                <a:solidFill>
                  <a:prstClr val="black"/>
                </a:solidFill>
                <a:latin typeface="Century Gothic" panose="020B0502020202020204"/>
              </a:rPr>
              <a:t>Moorehead</a:t>
            </a:r>
            <a:endParaRPr lang="en-US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3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A2057D5C-0C09-433A-A23A-9DAE40A2E7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724400"/>
            <a:ext cx="1645443" cy="16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628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Certification Programs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Early Childhood Education (ECE)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Elementary Education (ELE)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Secondary Education (SEC)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Health/Physical Education </a:t>
            </a:r>
            <a:r>
              <a:rPr lang="en-US" sz="2000" dirty="0" smtClean="0">
                <a:latin typeface="Comic Sans MS" panose="030F0702030302020204" pitchFamily="66" charset="0"/>
              </a:rPr>
              <a:t>(KPE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Graduate and Undergraduate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Early Start Option (ESO)</a:t>
            </a:r>
          </a:p>
        </p:txBody>
      </p:sp>
      <p:pic>
        <p:nvPicPr>
          <p:cNvPr id="4" name="Content Placeholder 3" descr="confusing-street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447800"/>
            <a:ext cx="3208564" cy="4572000"/>
          </a:xfrm>
          <a:prstGeom prst="rect">
            <a:avLst/>
          </a:prstGeom>
        </p:spPr>
      </p:pic>
    </p:spTree>
  </p:cSld>
  <p:clrMapOvr>
    <a:masterClrMapping/>
  </p:clrMapOvr>
  <p:transition spd="med" advTm="310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752600"/>
          <a:ext cx="71628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71628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Undergraduate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Early Start Option (graduate)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Graduate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Early Childhood Education (PreK-3)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Elementary Education (1-6)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Secondary Education (7-12)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ENG, MAT, BIO, EES, HSS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Physical Education (PreK-12)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6482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All </a:t>
            </a:r>
            <a:r>
              <a:rPr lang="en-US" sz="2800" b="1" dirty="0">
                <a:solidFill>
                  <a:srgbClr val="FFFF00"/>
                </a:solidFill>
              </a:rPr>
              <a:t>paths lead toward certification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Choose the right path for you!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radley Hand ITC" panose="03070402050302030203" pitchFamily="66" charset="0"/>
              </a:rPr>
              <a:t>Paths to certification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74112084"/>
      </p:ext>
    </p:extLst>
  </p:cSld>
  <p:clrMapOvr>
    <a:masterClrMapping/>
  </p:clrMapOvr>
  <p:transition spd="med" advTm="3551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</a:p>
        </p:txBody>
      </p:sp>
    </p:spTree>
  </p:cSld>
  <p:clrMapOvr>
    <a:masterClrMapping/>
  </p:clrMapOvr>
  <p:transition spd="med" advTm="7058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halkboard" id="{21F195AF-81B7-4C0C-AD06-ED1C7C6D130F}" vid="{5326507D-93A6-4D8A-BEAC-C49377C2B1E6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</Template>
  <TotalTime>766</TotalTime>
  <Words>1234</Words>
  <Application>Microsoft Office PowerPoint</Application>
  <PresentationFormat>On-screen Show (4:3)</PresentationFormat>
  <Paragraphs>265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Chalkboard 16x9</vt:lpstr>
      <vt:lpstr>Savon</vt:lpstr>
      <vt:lpstr>CARE Talk: Teacher Preparation at Eastern</vt:lpstr>
      <vt:lpstr>Agenda </vt:lpstr>
      <vt:lpstr>Eastern aspiring eDUCATors Club</vt:lpstr>
      <vt:lpstr>What does the club do?</vt:lpstr>
      <vt:lpstr>Kappa Delta pi (KDP)</vt:lpstr>
      <vt:lpstr>KDP: International Honor Society in Education</vt:lpstr>
      <vt:lpstr>Certification Programs</vt:lpstr>
      <vt:lpstr>Paths to certification</vt:lpstr>
      <vt:lpstr>Admission Requirements</vt:lpstr>
      <vt:lpstr>Admission Requirements</vt:lpstr>
      <vt:lpstr>Admission Requirements (KPE)</vt:lpstr>
      <vt:lpstr>Admission Requirements</vt:lpstr>
      <vt:lpstr>Admission Requirements (UG only)</vt:lpstr>
      <vt:lpstr>Admission Requirements</vt:lpstr>
      <vt:lpstr>Certification Programs</vt:lpstr>
      <vt:lpstr>Early Childhood Education</vt:lpstr>
      <vt:lpstr>Elementary Education</vt:lpstr>
      <vt:lpstr>Secondary Education</vt:lpstr>
      <vt:lpstr>Physical Education</vt:lpstr>
      <vt:lpstr>Pathways to Certification</vt:lpstr>
      <vt:lpstr>Undergraduate Program</vt:lpstr>
      <vt:lpstr>Early Start Option Graduate Program</vt:lpstr>
      <vt:lpstr>Early Start Option</vt:lpstr>
      <vt:lpstr>Graduate Program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Preparation at ECSU</dc:title>
  <dc:creator>Mark A Fabrizi</dc:creator>
  <cp:lastModifiedBy>Mark A Fabrizi</cp:lastModifiedBy>
  <cp:revision>92</cp:revision>
  <dcterms:created xsi:type="dcterms:W3CDTF">2017-03-20T14:34:46Z</dcterms:created>
  <dcterms:modified xsi:type="dcterms:W3CDTF">2023-08-30T14:39:08Z</dcterms:modified>
</cp:coreProperties>
</file>