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87" r:id="rId3"/>
    <p:sldId id="289" r:id="rId4"/>
    <p:sldId id="263" r:id="rId5"/>
    <p:sldId id="282" r:id="rId6"/>
    <p:sldId id="279" r:id="rId7"/>
    <p:sldId id="276" r:id="rId8"/>
    <p:sldId id="277" r:id="rId9"/>
    <p:sldId id="264" r:id="rId10"/>
    <p:sldId id="266" r:id="rId11"/>
    <p:sldId id="265" r:id="rId12"/>
    <p:sldId id="267" r:id="rId13"/>
    <p:sldId id="280" r:id="rId14"/>
    <p:sldId id="256" r:id="rId15"/>
    <p:sldId id="271" r:id="rId16"/>
    <p:sldId id="257" r:id="rId17"/>
    <p:sldId id="272" r:id="rId18"/>
    <p:sldId id="273" r:id="rId19"/>
    <p:sldId id="274" r:id="rId20"/>
    <p:sldId id="269" r:id="rId21"/>
    <p:sldId id="284" r:id="rId22"/>
    <p:sldId id="285" r:id="rId23"/>
    <p:sldId id="260" r:id="rId24"/>
    <p:sldId id="261" r:id="rId25"/>
    <p:sldId id="268" r:id="rId26"/>
    <p:sldId id="281" r:id="rId27"/>
    <p:sldId id="288" r:id="rId2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403" autoAdjust="0"/>
    <p:restoredTop sz="94675"/>
  </p:normalViewPr>
  <p:slideViewPr>
    <p:cSldViewPr snapToGrid="0">
      <p:cViewPr varScale="1">
        <p:scale>
          <a:sx n="54" d="100"/>
          <a:sy n="54" d="100"/>
        </p:scale>
        <p:origin x="96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4EE-8250-4C65-8710-7B0574CA60C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68C-8286-4BE7-AC20-B0E66BA2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8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4EE-8250-4C65-8710-7B0574CA60C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68C-8286-4BE7-AC20-B0E66BA2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4EE-8250-4C65-8710-7B0574CA60C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68C-8286-4BE7-AC20-B0E66BA2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4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4EE-8250-4C65-8710-7B0574CA60C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68C-8286-4BE7-AC20-B0E66BA2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5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4EE-8250-4C65-8710-7B0574CA60C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68C-8286-4BE7-AC20-B0E66BA2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9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4EE-8250-4C65-8710-7B0574CA60C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68C-8286-4BE7-AC20-B0E66BA2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52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4EE-8250-4C65-8710-7B0574CA60C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68C-8286-4BE7-AC20-B0E66BA2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7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4EE-8250-4C65-8710-7B0574CA60C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68C-8286-4BE7-AC20-B0E66BA2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6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4EE-8250-4C65-8710-7B0574CA60C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68C-8286-4BE7-AC20-B0E66BA2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4EE-8250-4C65-8710-7B0574CA60C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68C-8286-4BE7-AC20-B0E66BA2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9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5" indent="0">
              <a:buNone/>
              <a:defRPr sz="2800"/>
            </a:lvl2pPr>
            <a:lvl3pPr marL="914269" indent="0">
              <a:buNone/>
              <a:defRPr sz="2400"/>
            </a:lvl3pPr>
            <a:lvl4pPr marL="1371404" indent="0">
              <a:buNone/>
              <a:defRPr sz="2000"/>
            </a:lvl4pPr>
            <a:lvl5pPr marL="1828539" indent="0">
              <a:buNone/>
              <a:defRPr sz="2000"/>
            </a:lvl5pPr>
            <a:lvl6pPr marL="2285674" indent="0">
              <a:buNone/>
              <a:defRPr sz="2000"/>
            </a:lvl6pPr>
            <a:lvl7pPr marL="2742809" indent="0">
              <a:buNone/>
              <a:defRPr sz="2000"/>
            </a:lvl7pPr>
            <a:lvl8pPr marL="3199944" indent="0">
              <a:buNone/>
              <a:defRPr sz="2000"/>
            </a:lvl8pPr>
            <a:lvl9pPr marL="3657078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4EE-8250-4C65-8710-7B0574CA60C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C68C-8286-4BE7-AC20-B0E66BA2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8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27" tIns="45713" rIns="91427" bIns="4571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F74EE-8250-4C65-8710-7B0574CA60C1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AC68C-8286-4BE7-AC20-B0E66BA2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9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26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1" indent="-342851" algn="l" defTabSz="914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4" indent="-285709" algn="l" defTabSz="914269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7" indent="-228567" algn="l" defTabSz="914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1" indent="-228567" algn="l" defTabSz="914269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6" indent="-228567" algn="l" defTabSz="914269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1" indent="-228567" algn="l" defTabSz="914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6" indent="-228567" algn="l" defTabSz="914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1" indent="-228567" algn="l" defTabSz="914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6" indent="-228567" algn="l" defTabSz="914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8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asternct.edu/advisin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asternct.edu/accounting-business-information-systems/clubs/association-of-information-technology-professionals/documents/upe_induction_may1_2019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asternct.edu/faculty-directory/index.html?department=accounting-and-business-information-systems&amp;link=/accounting-business-information-system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sternct.edu/business/business-tutors/" TargetMode="External"/><Relationship Id="rId2" Type="http://schemas.openxmlformats.org/officeDocument/2006/relationships/hyperlink" Target="https://www.easternct.edu/academic-services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easternct.edu/academic-services/tutoring-center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asternct.edu/clubs/association-of-information-technology-professionals.html" TargetMode="External"/><Relationship Id="rId2" Type="http://schemas.openxmlformats.org/officeDocument/2006/relationships/hyperlink" Target="http://www.easternct.edu/club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asternct.edu/accounting-business-information-systems/index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asternct.edu/emergency-alerts/index.html" TargetMode="External"/><Relationship Id="rId3" Type="http://schemas.openxmlformats.org/officeDocument/2006/relationships/hyperlink" Target="http://eventscalendar.easternct.edu/MasterCalendar.aspx?data=Ai6R2a1%2f4RW7GX8Xe7YHmeL2PzSVbOKigfTDYXOY8Kne7ibzifiAlAEjDS9XbzOrzr%2fxKcsAVTUsTo1tlQWj06lIqTFQ7sRFfRmVxctzy%2faJ%2fqd0Bxtis0jRUdvv3i%2bXy2YFQ13GPmKTU8EP%2bGotXUBfHy7kGKPoHpw2Z7KWratlRb%2bpIKRUF7ZarYnaR%2bJFPzq949yIsoRz4J%2f1y9rXua7gTQpN8uQ1FBiUjhV5NgvBzHWbmYxKu6ZQV%2f2TlSrqpLZ5t5B7LJ0gzwRLxlD1diIYqrxyeplOPMLXfu9HUJHMAA7hk4vq9kogUlOMh24OuUMuPOh9VcAukG3ZOxeCb1B8C6UtcYnCQeNEolAn%2fvs%3d" TargetMode="External"/><Relationship Id="rId7" Type="http://schemas.openxmlformats.org/officeDocument/2006/relationships/hyperlink" Target="https://www.easternct.edu/academic-services/tutoring-center.html" TargetMode="External"/><Relationship Id="rId2" Type="http://schemas.openxmlformats.org/officeDocument/2006/relationships/hyperlink" Target="https://www.easternct.edu/accounting-business-information-systems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easternct.edu/registrar/dates.html" TargetMode="External"/><Relationship Id="rId5" Type="http://schemas.openxmlformats.org/officeDocument/2006/relationships/hyperlink" Target="https://www.easternct.edu/registrar/forms-policies-procedures.html" TargetMode="External"/><Relationship Id="rId4" Type="http://schemas.openxmlformats.org/officeDocument/2006/relationships/hyperlink" Target="http://www.easternct.edu/smithlibrary/" TargetMode="External"/><Relationship Id="rId9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citursa@easternct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5" Type="http://schemas.openxmlformats.org/officeDocument/2006/relationships/hyperlink" Target="mailto:zavodjancikm@easternct.edu" TargetMode="External"/><Relationship Id="rId4" Type="http://schemas.openxmlformats.org/officeDocument/2006/relationships/hyperlink" Target="mailto:rujoubm@easternct.edu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asternct.edu/accounting-business-information-systems/programs-of-study/minors/healthcare-informatics-minor.html" TargetMode="External"/><Relationship Id="rId13" Type="http://schemas.openxmlformats.org/officeDocument/2006/relationships/hyperlink" Target="https://www.youtube.com/watch?v=MVwzBVZVgiI" TargetMode="External"/><Relationship Id="rId3" Type="http://schemas.openxmlformats.org/officeDocument/2006/relationships/hyperlink" Target="https://www.easternct.edu/programs/accounting.html" TargetMode="External"/><Relationship Id="rId7" Type="http://schemas.openxmlformats.org/officeDocument/2006/relationships/hyperlink" Target="https://www.easternct.edu/programs/data-science.html" TargetMode="External"/><Relationship Id="rId12" Type="http://schemas.openxmlformats.org/officeDocument/2006/relationships/hyperlink" Target="https://www.youtube.com/watch?v=mQhsrmm70hw&amp;t=13s" TargetMode="External"/><Relationship Id="rId2" Type="http://schemas.openxmlformats.org/officeDocument/2006/relationships/hyperlink" Target="https://www.easternct.edu/accounting-business-information-systems/index.html" TargetMode="External"/><Relationship Id="rId16" Type="http://schemas.openxmlformats.org/officeDocument/2006/relationships/hyperlink" Target="https://www.youtube.com/watch?v=-z_dHLECxrc&amp;t=22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asternct.edu/accounting-business-information-systems/programs-of-study/minors/business-information-systems-minor.html" TargetMode="External"/><Relationship Id="rId11" Type="http://schemas.openxmlformats.org/officeDocument/2006/relationships/hyperlink" Target="https://www.youtube.com/watch?v=gnDt59GNM-I" TargetMode="External"/><Relationship Id="rId5" Type="http://schemas.openxmlformats.org/officeDocument/2006/relationships/hyperlink" Target="https://www.easternct.edu/programs/business-information-systems.html" TargetMode="External"/><Relationship Id="rId15" Type="http://schemas.openxmlformats.org/officeDocument/2006/relationships/hyperlink" Target="https://www.youtube.com/watch?v=BQmMYCMC88I&amp;t=79s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www.easternct.edu/accounting-business-information-systems/programs-of-study/minors/accounting-minor.html" TargetMode="External"/><Relationship Id="rId9" Type="http://schemas.openxmlformats.org/officeDocument/2006/relationships/hyperlink" Target="https://www.easternct.edu/accounting-business-information-systems/programs-of-study/minors/social-informatics-minor.html" TargetMode="External"/><Relationship Id="rId14" Type="http://schemas.openxmlformats.org/officeDocument/2006/relationships/hyperlink" Target="https://www.youtube.com/watch?v=DoNBQc5Zl-E&amp;t=18s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asternct.edu/management-marketing/programs-of-study/minors/healthcare-management-minor.html" TargetMode="External"/><Relationship Id="rId13" Type="http://schemas.openxmlformats.org/officeDocument/2006/relationships/hyperlink" Target="https://www.easternct.edu/management-marketing/programs-of-study/majors/concentrations/management.html" TargetMode="External"/><Relationship Id="rId18" Type="http://schemas.openxmlformats.org/officeDocument/2006/relationships/hyperlink" Target="https://www.easternct.edu/management-marketing/programs-of-study/majors/concentrations/international-business.html" TargetMode="External"/><Relationship Id="rId3" Type="http://schemas.openxmlformats.org/officeDocument/2006/relationships/hyperlink" Target="https://www.easternct.edu/programs/business-administration.html" TargetMode="External"/><Relationship Id="rId7" Type="http://schemas.openxmlformats.org/officeDocument/2006/relationships/hyperlink" Target="https://www.easternct.edu/programs/finance.html" TargetMode="External"/><Relationship Id="rId12" Type="http://schemas.openxmlformats.org/officeDocument/2006/relationships/hyperlink" Target="https://www.easternct.edu/management-marketing/programs-of-study/majors/concentrations/finance.html" TargetMode="External"/><Relationship Id="rId17" Type="http://schemas.openxmlformats.org/officeDocument/2006/relationships/hyperlink" Target="https://www.easternct.edu/management-marketing/programs-of-study/majors/concentrations/operations-management.html" TargetMode="External"/><Relationship Id="rId2" Type="http://schemas.openxmlformats.org/officeDocument/2006/relationships/hyperlink" Target="https://www.easternct.edu/business-division/index.html" TargetMode="External"/><Relationship Id="rId16" Type="http://schemas.openxmlformats.org/officeDocument/2006/relationships/hyperlink" Target="https://www.easternct.edu/management-marketing/programs-of-study/majors/concentrations/human-resources-managemen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asternct.edu/economics-finance/programs-of-study/minors/economics-minor.html" TargetMode="External"/><Relationship Id="rId11" Type="http://schemas.openxmlformats.org/officeDocument/2006/relationships/hyperlink" Target="http://www.easternct.edu/business/business-admin-major/concentrations-reference/?" TargetMode="External"/><Relationship Id="rId5" Type="http://schemas.openxmlformats.org/officeDocument/2006/relationships/hyperlink" Target="https://www.easternct.edu/programs/economics.html" TargetMode="External"/><Relationship Id="rId15" Type="http://schemas.openxmlformats.org/officeDocument/2006/relationships/hyperlink" Target="https://www.easternct.edu/management-marketing/programs-of-study/majors/concentrations/marketing.html" TargetMode="External"/><Relationship Id="rId10" Type="http://schemas.openxmlformats.org/officeDocument/2006/relationships/hyperlink" Target="https://www.easternct.edu/economics-finance/programs-of-study/minors/insurance-minor.html" TargetMode="External"/><Relationship Id="rId19" Type="http://schemas.openxmlformats.org/officeDocument/2006/relationships/image" Target="../media/image1.png"/><Relationship Id="rId4" Type="http://schemas.openxmlformats.org/officeDocument/2006/relationships/hyperlink" Target="https://www.easternct.edu/management-marketing/programs-of-study/minors/business-administration-minor.html" TargetMode="External"/><Relationship Id="rId9" Type="http://schemas.openxmlformats.org/officeDocument/2006/relationships/hyperlink" Target="https://www.easternct.edu/programs/labor-relations-and-human-resource-management.html" TargetMode="External"/><Relationship Id="rId14" Type="http://schemas.openxmlformats.org/officeDocument/2006/relationships/hyperlink" Target="https://www.easternct.edu/management-marketing/programs-of-study/majors/concentrations/healthcare-management.html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asternct.edu/faculty-directory/index.html?department=accounting-and-business-information-systems&amp;link=/accounting-business-information-systems/" TargetMode="External"/><Relationship Id="rId3" Type="http://schemas.openxmlformats.org/officeDocument/2006/relationships/hyperlink" Target="https://www.easternct.edu/advising/" TargetMode="External"/><Relationship Id="rId7" Type="http://schemas.openxmlformats.org/officeDocument/2006/relationships/hyperlink" Target="https://www.easternct.edu/portal/index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easternct.edu/liberal-arts-program-committee/liberal-arts-core-curriculum.html" TargetMode="External"/><Relationship Id="rId11" Type="http://schemas.openxmlformats.org/officeDocument/2006/relationships/hyperlink" Target="https://www.easternct.edu/clubs/association-of-information-technology-professionals.html" TargetMode="External"/><Relationship Id="rId5" Type="http://schemas.openxmlformats.org/officeDocument/2006/relationships/hyperlink" Target="https://easternct.gradesfirst.com/cas/schools/294-eastern_connecticut_state_university/ldap_sessions/new" TargetMode="External"/><Relationship Id="rId10" Type="http://schemas.openxmlformats.org/officeDocument/2006/relationships/hyperlink" Target="https://www.easternct.edu/clubs/" TargetMode="External"/><Relationship Id="rId4" Type="http://schemas.openxmlformats.org/officeDocument/2006/relationships/hyperlink" Target="https://www.easternct.edu/advising/eastern-in-4-plans.html" TargetMode="External"/><Relationship Id="rId9" Type="http://schemas.openxmlformats.org/officeDocument/2006/relationships/hyperlink" Target="http://www.easternct.edu/registrar/date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asternct.edu/faculty-directory/index.html?department=accounting-and-business-information-systems&amp;link=/accounting-business-information-system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easternct.edu/business/clubs/" TargetMode="External"/><Relationship Id="rId4" Type="http://schemas.openxmlformats.org/officeDocument/2006/relationships/hyperlink" Target="https://www.easternct.edu/advising/eastern-in-4-plans.html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asternct.edu/accounting-business-information-systems/clubs/association-of-information-technology-professionals/documents/fall-2019/eastern-hosts.pdf" TargetMode="External"/><Relationship Id="rId3" Type="http://schemas.openxmlformats.org/officeDocument/2006/relationships/hyperlink" Target="https://www.easternct.edu/accounting-business-information-systems/clubs/association-of-information-technology-professionals/documents/cigna_tecdp_info_session_sept18_2018.pdf" TargetMode="External"/><Relationship Id="rId7" Type="http://schemas.openxmlformats.org/officeDocument/2006/relationships/hyperlink" Target="http://www.easternct.edu/caree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eventscalendar.easternct.edu/MasterCalendar.aspx?data=Ai6R2a1%2f4RW7GX8Xe7YHmeL2PzSVbOKigfTDYXOY8Kne7ibzifiAlAEjDS9XbzOrzr%2fxKcsAVTUsTo1tlQWj06lIqTFQ7sRFfRmVxctzy%2faJ%2fqd0Bxtis0jRUdvv3i%2bXy2YFQ13GPmKTU8EP%2bGotXUBfHy7kGKPoHpw2Z7KWratlRb%2bpIKRUF7ZarYnaR%2bJFPzq949yIsoRz4J%2f1y9rXua7gTQpN8uQ1FBiUjhV5NgvBzHWbmYxKu6ZQV%2f2TlSrqpLZ5t5B7LJ0gzwRLxlD1diIYqrxyeplOPMLXfu9HUJHMAA7hk4vq9kogUlOMh24OuUMuPOh9VcAukG3ZOxeCb1B8C6UtcYnCQeNEolAn%2fvs%3d" TargetMode="External"/><Relationship Id="rId5" Type="http://schemas.openxmlformats.org/officeDocument/2006/relationships/hyperlink" Target="https://www.easternct.edu/accounting-business-information-systems/clubs/association-of-information-technology-professionals/documents/mockinterviewworkshop.pdf" TargetMode="External"/><Relationship Id="rId10" Type="http://schemas.openxmlformats.org/officeDocument/2006/relationships/image" Target="../media/image9.jpeg"/><Relationship Id="rId4" Type="http://schemas.openxmlformats.org/officeDocument/2006/relationships/hyperlink" Target="https://www.easternct.edu/accounting-business-information-systems/clubs/association-of-information-technology-professionals/documents/resumewritingworkshop.pdf" TargetMode="External"/><Relationship Id="rId9" Type="http://schemas.openxmlformats.org/officeDocument/2006/relationships/hyperlink" Target="https://www.easternct.edu/accounting-business-information-systems/clubs/association-of-information-technology-professionals/documents/bis-program-banquet_may10_2019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6376" y="2971800"/>
            <a:ext cx="8229600" cy="1143000"/>
          </a:xfrm>
        </p:spPr>
        <p:txBody>
          <a:bodyPr/>
          <a:lstStyle/>
          <a:p>
            <a:r>
              <a:rPr lang="en-US" dirty="0"/>
              <a:t>Those Who Are Eastern . . . 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590800" y="2209799"/>
            <a:ext cx="6781800" cy="4386471"/>
            <a:chOff x="360" y="3060"/>
            <a:chExt cx="11520" cy="12420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" y="3060"/>
              <a:ext cx="11520" cy="1242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7" y="14891"/>
              <a:ext cx="5747" cy="22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3" y="13670"/>
              <a:ext cx="643" cy="106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1945520" y="828677"/>
            <a:ext cx="8229600" cy="1222015"/>
          </a:xfrm>
          <a:prstGeom prst="rect">
            <a:avLst/>
          </a:prstGeom>
        </p:spPr>
        <p:txBody>
          <a:bodyPr vert="horz" lIns="91427" tIns="45713" rIns="91427" bIns="45713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Welcome to the </a:t>
            </a:r>
          </a:p>
          <a:p>
            <a:r>
              <a:rPr lang="en-US" dirty="0"/>
              <a:t>Business Information Systems Program</a:t>
            </a:r>
          </a:p>
        </p:txBody>
      </p:sp>
    </p:spTree>
    <p:extLst>
      <p:ext uri="{BB962C8B-B14F-4D97-AF65-F5344CB8AC3E}">
        <p14:creationId xmlns:p14="http://schemas.microsoft.com/office/powerpoint/2010/main" val="4203266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104" y="748759"/>
            <a:ext cx="10619792" cy="124097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Where Can I Obtain Information about Minors, Concentrations, or Second Majors?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79" y="1907177"/>
            <a:ext cx="11204157" cy="476794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sz="800" dirty="0"/>
          </a:p>
          <a:p>
            <a:pPr lvl="1"/>
            <a:r>
              <a:rPr lang="en-US" dirty="0"/>
              <a:t>Look at Your Areas of Interests Academic Program websites </a:t>
            </a:r>
          </a:p>
          <a:p>
            <a:pPr lvl="1"/>
            <a:r>
              <a:rPr lang="en-US" dirty="0"/>
              <a:t>Talk to your Faculty Advisor</a:t>
            </a:r>
          </a:p>
          <a:p>
            <a:pPr lvl="1"/>
            <a:r>
              <a:rPr lang="en-US" dirty="0"/>
              <a:t>Visit the </a:t>
            </a:r>
            <a:r>
              <a:rPr lang="en-US" dirty="0">
                <a:hlinkClick r:id="rId2"/>
              </a:rPr>
              <a:t>Advising Center </a:t>
            </a:r>
            <a:r>
              <a:rPr lang="en-US" dirty="0"/>
              <a:t>(Library 109) </a:t>
            </a:r>
          </a:p>
          <a:p>
            <a:pPr lvl="1"/>
            <a:r>
              <a:rPr lang="en-US" dirty="0"/>
              <a:t>Meet with the Program Coordinators &amp; other faculty in interest areas</a:t>
            </a:r>
          </a:p>
          <a:p>
            <a:pPr lvl="1"/>
            <a:r>
              <a:rPr lang="en-US" dirty="0"/>
              <a:t>Chat with other upper level students in area of academic/career interest</a:t>
            </a:r>
          </a:p>
          <a:p>
            <a:pPr lvl="1"/>
            <a:r>
              <a:rPr lang="en-US" dirty="0"/>
              <a:t>Attend Student Club/Chapter Meetings of Academic Areas of Interest</a:t>
            </a:r>
          </a:p>
          <a:p>
            <a:pPr lvl="1"/>
            <a:endParaRPr lang="en-US" sz="900" dirty="0"/>
          </a:p>
          <a:p>
            <a:pPr lvl="1"/>
            <a:r>
              <a:rPr lang="en-US" dirty="0"/>
              <a:t>Take a course in minor, concentration or second major area of interest that will count towards an existing requirement:</a:t>
            </a:r>
          </a:p>
          <a:p>
            <a:pPr lvl="2"/>
            <a:r>
              <a:rPr lang="en-US" dirty="0"/>
              <a:t>Course in an LAC Category Course (thus if you don’t like it, it still satisfies an LAC requirement) </a:t>
            </a:r>
          </a:p>
          <a:p>
            <a:pPr lvl="2"/>
            <a:r>
              <a:rPr lang="en-US" dirty="0"/>
              <a:t>Course also counts towards my declared major (thus, the course still helps towards graduation)</a:t>
            </a:r>
          </a:p>
          <a:p>
            <a:pPr lvl="2"/>
            <a:r>
              <a:rPr lang="en-US" dirty="0"/>
              <a:t>Course can be utilized towards multiple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370B0E1-5E3C-4848-8BD0-3E9E28535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2552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104" y="828676"/>
            <a:ext cx="10619792" cy="6842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GPA and Course Grades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80" y="1446416"/>
            <a:ext cx="10909041" cy="541158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All majors in the department have a Minimum Cumulative GPA</a:t>
            </a:r>
          </a:p>
          <a:p>
            <a:pPr lvl="1"/>
            <a:r>
              <a:rPr lang="en-US" dirty="0"/>
              <a:t>Accounting &amp; Business Administration – Minimum Cumulative GPA 2.7</a:t>
            </a:r>
          </a:p>
          <a:p>
            <a:pPr lvl="1"/>
            <a:r>
              <a:rPr lang="en-US" dirty="0"/>
              <a:t>BIS &amp; Finance – Minimum Cumulative GPA 2.5 </a:t>
            </a:r>
          </a:p>
          <a:p>
            <a:pPr lvl="1"/>
            <a:r>
              <a:rPr lang="en-US" dirty="0"/>
              <a:t>Below Major Minimum:</a:t>
            </a:r>
          </a:p>
          <a:p>
            <a:pPr lvl="2"/>
            <a:r>
              <a:rPr lang="en-US" dirty="0"/>
              <a:t>1 Term Below Minimum - Probation </a:t>
            </a:r>
          </a:p>
          <a:p>
            <a:pPr lvl="2"/>
            <a:r>
              <a:rPr lang="en-US" dirty="0"/>
              <a:t>2 Term Below Minimum – Dismissed from Major (only reapply when GPA back above Minimum)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Does my Major, Minor or Concentration GPA Matter?     YES!!!      Why??</a:t>
            </a:r>
          </a:p>
          <a:p>
            <a:pPr lvl="1"/>
            <a:r>
              <a:rPr lang="en-US" dirty="0"/>
              <a:t>Some </a:t>
            </a:r>
            <a:r>
              <a:rPr lang="en-US" dirty="0">
                <a:hlinkClick r:id="rId2"/>
              </a:rPr>
              <a:t>Academic Honor Societies </a:t>
            </a:r>
            <a:r>
              <a:rPr lang="en-US" dirty="0"/>
              <a:t>Look at Students Major GPAs</a:t>
            </a:r>
          </a:p>
          <a:p>
            <a:pPr lvl="1"/>
            <a:r>
              <a:rPr lang="en-US" dirty="0"/>
              <a:t>Many Scholarships for discipline students look at Major GPAs</a:t>
            </a:r>
          </a:p>
          <a:p>
            <a:pPr lvl="1"/>
            <a:r>
              <a:rPr lang="en-US" dirty="0"/>
              <a:t>Virtually All Business Discipline Employers Care More About Your Major/Minor GPAs</a:t>
            </a:r>
          </a:p>
          <a:p>
            <a:pPr marL="457135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800" dirty="0"/>
          </a:p>
          <a:p>
            <a:r>
              <a:rPr lang="en-US" dirty="0"/>
              <a:t>What should be my Target GPA?</a:t>
            </a:r>
          </a:p>
          <a:p>
            <a:pPr lvl="1"/>
            <a:r>
              <a:rPr lang="en-US" dirty="0"/>
              <a:t>High as you can get it!</a:t>
            </a:r>
          </a:p>
          <a:p>
            <a:pPr lvl="1"/>
            <a:r>
              <a:rPr lang="en-US" dirty="0"/>
              <a:t>Many employers have a minimum Cumulative GPA requirement of 3.0 </a:t>
            </a:r>
          </a:p>
          <a:p>
            <a:pPr lvl="1"/>
            <a:r>
              <a:rPr lang="en-US" dirty="0"/>
              <a:t>Some positions may require a minimum Cumulative GPA of 3.0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2896BF2-728D-0B40-BA57-1CE32820F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812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104" y="712317"/>
            <a:ext cx="10619792" cy="97848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Staying on Track to Graduate in 4 Years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79" y="1690799"/>
            <a:ext cx="10909041" cy="480330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Communicate with Your Faculty Advisor in the department</a:t>
            </a:r>
          </a:p>
          <a:p>
            <a:endParaRPr lang="en-US" sz="900" dirty="0"/>
          </a:p>
          <a:p>
            <a:r>
              <a:rPr lang="en-US" dirty="0"/>
              <a:t>Plan for Your Advisement – Next Term Course Selection Meeting with Your </a:t>
            </a:r>
            <a:r>
              <a:rPr lang="en-US" dirty="0">
                <a:hlinkClick r:id="rId2"/>
              </a:rPr>
              <a:t>Faculty Advisor</a:t>
            </a:r>
            <a:endParaRPr lang="en-US" dirty="0"/>
          </a:p>
          <a:p>
            <a:pPr lvl="1"/>
            <a:r>
              <a:rPr lang="en-US" dirty="0"/>
              <a:t>Advisement usually occurs 1 week before next term registration date to get registration code</a:t>
            </a:r>
          </a:p>
          <a:p>
            <a:pPr lvl="1"/>
            <a:r>
              <a:rPr lang="en-US" dirty="0"/>
              <a:t>Bring your advising materials with you to meeting</a:t>
            </a:r>
          </a:p>
          <a:p>
            <a:pPr lvl="1"/>
            <a:r>
              <a:rPr lang="en-US" dirty="0"/>
              <a:t>You must meet with your faculty advisor every semester!</a:t>
            </a:r>
          </a:p>
          <a:p>
            <a:pPr marL="457200" lvl="1" indent="0">
              <a:buNone/>
            </a:pPr>
            <a:endParaRPr lang="en-US" sz="900" dirty="0"/>
          </a:p>
          <a:p>
            <a:r>
              <a:rPr lang="en-US" dirty="0"/>
              <a:t>To Graduate in 4 Years, You Need to Do the Following:</a:t>
            </a:r>
          </a:p>
          <a:p>
            <a:pPr lvl="1"/>
            <a:r>
              <a:rPr lang="en-US" dirty="0"/>
              <a:t>Average 15 credits a term (unless taking summer/winter courses)</a:t>
            </a:r>
          </a:p>
          <a:p>
            <a:pPr lvl="1"/>
            <a:r>
              <a:rPr lang="en-US" dirty="0"/>
              <a:t>Complete all requirements of your major</a:t>
            </a:r>
          </a:p>
          <a:p>
            <a:pPr lvl="1"/>
            <a:r>
              <a:rPr lang="en-US" dirty="0"/>
              <a:t>Satisfy all LAC Category Requirements </a:t>
            </a:r>
          </a:p>
          <a:p>
            <a:pPr lvl="1"/>
            <a:r>
              <a:rPr lang="en-US" dirty="0"/>
              <a:t>Stay Above Your Minimum GPA Requirements</a:t>
            </a:r>
          </a:p>
          <a:p>
            <a:pPr lvl="1"/>
            <a:r>
              <a:rPr lang="en-US" dirty="0"/>
              <a:t>Earn 120 Credits </a:t>
            </a:r>
          </a:p>
          <a:p>
            <a:pPr marL="0" indent="0">
              <a:buNone/>
            </a:pPr>
            <a:endParaRPr lang="en-US" sz="8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FBB6139-D763-404A-9E53-4BCDAA4DD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1138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104" y="861607"/>
            <a:ext cx="10619792" cy="97848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Staying on Track to Graduate in 4 Years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80" y="1840089"/>
            <a:ext cx="10909041" cy="480330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You must pass ALL required Course in Your Major</a:t>
            </a:r>
          </a:p>
          <a:p>
            <a:pPr lvl="1"/>
            <a:r>
              <a:rPr lang="en-US" dirty="0"/>
              <a:t>Is a “D” passing?      YES – but doesn’t look good to employers </a:t>
            </a:r>
          </a:p>
          <a:p>
            <a:pPr lvl="1"/>
            <a:r>
              <a:rPr lang="en-US" dirty="0"/>
              <a:t>Can I Repeat a Failed Course?        YES – but to replace the grade the course must be taken here at ECSU</a:t>
            </a:r>
          </a:p>
          <a:p>
            <a:pPr lvl="1"/>
            <a:r>
              <a:rPr lang="en-US" dirty="0"/>
              <a:t>Does a Credit/No Credit Course Count towards my major?       NO – but it doesn’t hurt your GPA (Except Spring 2020 Covid19)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Watch Out for Long-Chain Prerequisite Chains – allow for Does my Major, Minor or Concentration GPA Matter?     YES!!!      Why??</a:t>
            </a:r>
          </a:p>
          <a:p>
            <a:pPr lvl="1"/>
            <a:r>
              <a:rPr lang="en-US" dirty="0"/>
              <a:t>Some Academic Honor Societies Look at Students Major GPAs</a:t>
            </a:r>
          </a:p>
          <a:p>
            <a:pPr lvl="1"/>
            <a:r>
              <a:rPr lang="en-US" dirty="0"/>
              <a:t>Many Scholarships for discipline students look at Major GPAs</a:t>
            </a:r>
          </a:p>
          <a:p>
            <a:pPr lvl="1"/>
            <a:r>
              <a:rPr lang="en-US" dirty="0"/>
              <a:t>Virtually All Business Discipline Employers Care More About Your Major/Minor GPAs</a:t>
            </a:r>
          </a:p>
          <a:p>
            <a:pPr marL="457200" lvl="1" indent="0">
              <a:buNone/>
            </a:pPr>
            <a:endParaRPr lang="en-US" sz="800" dirty="0"/>
          </a:p>
          <a:p>
            <a:r>
              <a:rPr lang="en-US" dirty="0"/>
              <a:t>What should be my Target GPA?</a:t>
            </a:r>
          </a:p>
          <a:p>
            <a:pPr lvl="1"/>
            <a:r>
              <a:rPr lang="en-US" dirty="0"/>
              <a:t>High as you can get it!</a:t>
            </a:r>
          </a:p>
          <a:p>
            <a:pPr lvl="1"/>
            <a:r>
              <a:rPr lang="en-US" dirty="0"/>
              <a:t>Many employers have a minimum Cumulative GPA requirement of 3.0 </a:t>
            </a:r>
          </a:p>
          <a:p>
            <a:pPr lvl="1"/>
            <a:r>
              <a:rPr lang="en-US" dirty="0"/>
              <a:t>Some positions may require a minimum Cumulative GPA of even 3.5!</a:t>
            </a:r>
          </a:p>
          <a:p>
            <a:pPr lvl="1"/>
            <a:endParaRPr lang="en-US" dirty="0"/>
          </a:p>
          <a:p>
            <a:r>
              <a:rPr lang="en-US" dirty="0"/>
              <a:t>Where do I go for help with Classes?</a:t>
            </a:r>
          </a:p>
          <a:p>
            <a:pPr lvl="1"/>
            <a:r>
              <a:rPr lang="en-US" dirty="0">
                <a:solidFill>
                  <a:srgbClr val="244AF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Academic Success Center (ASC)</a:t>
            </a:r>
            <a:endParaRPr lang="en-US" dirty="0">
              <a:solidFill>
                <a:srgbClr val="244AFC"/>
              </a:solidFill>
            </a:endParaRPr>
          </a:p>
          <a:p>
            <a:pPr lvl="1"/>
            <a:r>
              <a:rPr lang="en-US" dirty="0">
                <a:solidFill>
                  <a:srgbClr val="244AF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</a:t>
            </a:r>
            <a:r>
              <a:rPr lang="en-US" dirty="0">
                <a:solidFill>
                  <a:srgbClr val="244AF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r>
              <a:rPr lang="en-US" dirty="0">
                <a:solidFill>
                  <a:srgbClr val="244AF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ors</a:t>
            </a:r>
            <a:endParaRPr lang="en-US" dirty="0">
              <a:solidFill>
                <a:srgbClr val="244AFC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FBB6139-D763-404A-9E53-4BCDAA4DD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5269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47807" y="3366988"/>
            <a:ext cx="1654233" cy="97258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47807" y="5615664"/>
            <a:ext cx="1654233" cy="97258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11563" y="2269990"/>
            <a:ext cx="1654233" cy="97258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11562" y="3366988"/>
            <a:ext cx="1654233" cy="97258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11562" y="4463986"/>
            <a:ext cx="1654233" cy="97258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11561" y="5615663"/>
            <a:ext cx="1654233" cy="97258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4" idx="6"/>
            <a:endCxn id="7" idx="2"/>
          </p:cNvCxnSpPr>
          <p:nvPr/>
        </p:nvCxnSpPr>
        <p:spPr>
          <a:xfrm>
            <a:off x="5402040" y="3853283"/>
            <a:ext cx="709522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7"/>
          </p:cNvCxnSpPr>
          <p:nvPr/>
        </p:nvCxnSpPr>
        <p:spPr>
          <a:xfrm flipV="1">
            <a:off x="5159783" y="2861042"/>
            <a:ext cx="951778" cy="648378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106032" y="4245252"/>
            <a:ext cx="1105736" cy="54025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02040" y="6101957"/>
            <a:ext cx="709522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53016" y="3668616"/>
            <a:ext cx="64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r_A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53016" y="5917291"/>
            <a:ext cx="643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r_B</a:t>
            </a:r>
            <a:endParaRPr lang="en-US" dirty="0"/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16770" y="2571618"/>
            <a:ext cx="64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25221" y="3668616"/>
            <a:ext cx="64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25221" y="4765614"/>
            <a:ext cx="64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16769" y="5801397"/>
            <a:ext cx="64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r_4</a:t>
            </a:r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4E5DF410-82AB-F245-9795-632E6F79E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BA947C-9F46-2142-A589-C4F51F312B89}"/>
              </a:ext>
            </a:extLst>
          </p:cNvPr>
          <p:cNvSpPr txBox="1"/>
          <p:nvPr/>
        </p:nvSpPr>
        <p:spPr>
          <a:xfrm>
            <a:off x="2178756" y="959556"/>
            <a:ext cx="7631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Picking Order to Take Required Courses First </a:t>
            </a:r>
          </a:p>
          <a:p>
            <a:pPr algn="ctr"/>
            <a:r>
              <a:rPr lang="en-US" sz="2800" dirty="0"/>
              <a:t>- Which first?   </a:t>
            </a:r>
            <a:r>
              <a:rPr lang="en-US" sz="2800" dirty="0" err="1"/>
              <a:t>r_A</a:t>
            </a:r>
            <a:r>
              <a:rPr lang="en-US" sz="2800" dirty="0"/>
              <a:t> or </a:t>
            </a:r>
            <a:r>
              <a:rPr lang="en-US" sz="2800" dirty="0" err="1"/>
              <a:t>r_B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23243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31525D33-847D-449A-B761-EE7D7AC07A8C}"/>
              </a:ext>
            </a:extLst>
          </p:cNvPr>
          <p:cNvSpPr/>
          <p:nvPr/>
        </p:nvSpPr>
        <p:spPr>
          <a:xfrm>
            <a:off x="7260582" y="1452282"/>
            <a:ext cx="843512" cy="46138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747807" y="3366988"/>
            <a:ext cx="1654233" cy="97258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47807" y="5615664"/>
            <a:ext cx="1654233" cy="97258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11563" y="2269990"/>
            <a:ext cx="1654233" cy="97258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11562" y="3366988"/>
            <a:ext cx="1654233" cy="97258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11562" y="4463986"/>
            <a:ext cx="1654233" cy="97258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11561" y="5615663"/>
            <a:ext cx="1654233" cy="97258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4" idx="6"/>
            <a:endCxn id="7" idx="2"/>
          </p:cNvCxnSpPr>
          <p:nvPr/>
        </p:nvCxnSpPr>
        <p:spPr>
          <a:xfrm>
            <a:off x="5402040" y="3853283"/>
            <a:ext cx="709522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7"/>
          </p:cNvCxnSpPr>
          <p:nvPr/>
        </p:nvCxnSpPr>
        <p:spPr>
          <a:xfrm flipV="1">
            <a:off x="5159783" y="2861042"/>
            <a:ext cx="951778" cy="648378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106032" y="4245252"/>
            <a:ext cx="1105736" cy="54025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02040" y="6101957"/>
            <a:ext cx="709522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53016" y="3668616"/>
            <a:ext cx="64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r_A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53016" y="5917291"/>
            <a:ext cx="643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r_B</a:t>
            </a:r>
            <a:endParaRPr lang="en-US" dirty="0"/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16770" y="2571618"/>
            <a:ext cx="64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25221" y="3668616"/>
            <a:ext cx="64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25221" y="4765614"/>
            <a:ext cx="64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16769" y="5801397"/>
            <a:ext cx="64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r_4</a:t>
            </a:r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4E5DF410-82AB-F245-9795-632E6F79E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BA947C-9F46-2142-A589-C4F51F312B89}"/>
              </a:ext>
            </a:extLst>
          </p:cNvPr>
          <p:cNvSpPr txBox="1"/>
          <p:nvPr/>
        </p:nvSpPr>
        <p:spPr>
          <a:xfrm>
            <a:off x="2274165" y="992926"/>
            <a:ext cx="7643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Picking Order to Take Required Courses First </a:t>
            </a:r>
          </a:p>
          <a:p>
            <a:pPr algn="ctr"/>
            <a:r>
              <a:rPr lang="en-US" sz="2800" dirty="0"/>
              <a:t>- Which first?      Yes      </a:t>
            </a:r>
            <a:r>
              <a:rPr lang="en-US" sz="2800" dirty="0" err="1"/>
              <a:t>r_A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3039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22503" y="2722749"/>
            <a:ext cx="1654233" cy="97258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24255" y="4985329"/>
            <a:ext cx="1654233" cy="97258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86258" y="2722749"/>
            <a:ext cx="1654233" cy="97258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88009" y="4985328"/>
            <a:ext cx="1654233" cy="97258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4" idx="6"/>
            <a:endCxn id="7" idx="2"/>
          </p:cNvCxnSpPr>
          <p:nvPr/>
        </p:nvCxnSpPr>
        <p:spPr>
          <a:xfrm>
            <a:off x="3576736" y="3209044"/>
            <a:ext cx="709522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578488" y="5471622"/>
            <a:ext cx="709522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27712" y="3024377"/>
            <a:ext cx="64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r_A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429464" y="5286956"/>
            <a:ext cx="643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r_B</a:t>
            </a:r>
            <a:endParaRPr lang="en-US" dirty="0"/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799917" y="3024377"/>
            <a:ext cx="64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93217" y="5171062"/>
            <a:ext cx="64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r_4</a:t>
            </a:r>
          </a:p>
        </p:txBody>
      </p:sp>
      <p:sp>
        <p:nvSpPr>
          <p:cNvPr id="18" name="Oval 17"/>
          <p:cNvSpPr/>
          <p:nvPr/>
        </p:nvSpPr>
        <p:spPr>
          <a:xfrm>
            <a:off x="6650013" y="4985329"/>
            <a:ext cx="1654233" cy="97258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9013767" y="4985328"/>
            <a:ext cx="1654233" cy="97258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8304246" y="5471622"/>
            <a:ext cx="709522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55222" y="5286956"/>
            <a:ext cx="643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r_6</a:t>
            </a:r>
          </a:p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518975" y="5171062"/>
            <a:ext cx="64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r_7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950693" y="5471622"/>
            <a:ext cx="709522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940491" y="3209044"/>
            <a:ext cx="709522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648259" y="2722748"/>
            <a:ext cx="1654233" cy="97258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292072" y="3024376"/>
            <a:ext cx="64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r_5</a:t>
            </a:r>
          </a:p>
        </p:txBody>
      </p:sp>
      <p:pic>
        <p:nvPicPr>
          <p:cNvPr id="22" name="Picture 2">
            <a:extLst>
              <a:ext uri="{FF2B5EF4-FFF2-40B4-BE49-F238E27FC236}">
                <a16:creationId xmlns:a16="http://schemas.microsoft.com/office/drawing/2014/main" id="{7FD980B9-56DF-4B4E-AFB1-6E559A1C0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FBC04012-CE7B-1249-98B4-E706922F980E}"/>
              </a:ext>
            </a:extLst>
          </p:cNvPr>
          <p:cNvSpPr txBox="1"/>
          <p:nvPr/>
        </p:nvSpPr>
        <p:spPr>
          <a:xfrm>
            <a:off x="2178756" y="959556"/>
            <a:ext cx="7631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Picking Order to Take Required Courses First </a:t>
            </a:r>
          </a:p>
          <a:p>
            <a:pPr algn="ctr"/>
            <a:r>
              <a:rPr lang="en-US" sz="2800" dirty="0"/>
              <a:t>- Which first?   </a:t>
            </a:r>
            <a:r>
              <a:rPr lang="en-US" sz="2800" dirty="0" err="1"/>
              <a:t>r_A</a:t>
            </a:r>
            <a:r>
              <a:rPr lang="en-US" sz="2800" dirty="0"/>
              <a:t> or </a:t>
            </a:r>
            <a:r>
              <a:rPr lang="en-US" sz="2800" dirty="0" err="1"/>
              <a:t>r_B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80820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530B4395-1012-418F-8ADB-6D8B91D46101}"/>
              </a:ext>
            </a:extLst>
          </p:cNvPr>
          <p:cNvSpPr/>
          <p:nvPr/>
        </p:nvSpPr>
        <p:spPr>
          <a:xfrm>
            <a:off x="6931742" y="1452282"/>
            <a:ext cx="1172352" cy="46138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922503" y="2722749"/>
            <a:ext cx="1654233" cy="97258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24255" y="4985329"/>
            <a:ext cx="1654233" cy="97258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86258" y="2722749"/>
            <a:ext cx="1654233" cy="97258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88009" y="4985328"/>
            <a:ext cx="1654233" cy="97258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4" idx="6"/>
            <a:endCxn id="7" idx="2"/>
          </p:cNvCxnSpPr>
          <p:nvPr/>
        </p:nvCxnSpPr>
        <p:spPr>
          <a:xfrm>
            <a:off x="3576736" y="3209044"/>
            <a:ext cx="709522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578488" y="5471622"/>
            <a:ext cx="709522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27712" y="3024377"/>
            <a:ext cx="64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r_A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429464" y="5286956"/>
            <a:ext cx="643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r_B</a:t>
            </a:r>
            <a:endParaRPr lang="en-US" dirty="0"/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799917" y="3024377"/>
            <a:ext cx="64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93217" y="5171062"/>
            <a:ext cx="64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r_4</a:t>
            </a:r>
          </a:p>
        </p:txBody>
      </p:sp>
      <p:sp>
        <p:nvSpPr>
          <p:cNvPr id="18" name="Oval 17"/>
          <p:cNvSpPr/>
          <p:nvPr/>
        </p:nvSpPr>
        <p:spPr>
          <a:xfrm>
            <a:off x="6650013" y="4985329"/>
            <a:ext cx="1654233" cy="97258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9013767" y="4985328"/>
            <a:ext cx="1654233" cy="97258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8304246" y="5471622"/>
            <a:ext cx="709522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55222" y="5286956"/>
            <a:ext cx="643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r_6</a:t>
            </a:r>
          </a:p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518975" y="5171062"/>
            <a:ext cx="64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r_7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950693" y="5471622"/>
            <a:ext cx="709522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940491" y="3209044"/>
            <a:ext cx="709522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648259" y="2722748"/>
            <a:ext cx="1654233" cy="97258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292072" y="3024376"/>
            <a:ext cx="64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r_5</a:t>
            </a:r>
          </a:p>
        </p:txBody>
      </p:sp>
      <p:pic>
        <p:nvPicPr>
          <p:cNvPr id="22" name="Picture 2">
            <a:extLst>
              <a:ext uri="{FF2B5EF4-FFF2-40B4-BE49-F238E27FC236}">
                <a16:creationId xmlns:a16="http://schemas.microsoft.com/office/drawing/2014/main" id="{7FD980B9-56DF-4B4E-AFB1-6E559A1C0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FBC04012-CE7B-1249-98B4-E706922F980E}"/>
              </a:ext>
            </a:extLst>
          </p:cNvPr>
          <p:cNvSpPr txBox="1"/>
          <p:nvPr/>
        </p:nvSpPr>
        <p:spPr>
          <a:xfrm>
            <a:off x="2178756" y="959556"/>
            <a:ext cx="7631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Picking Order to Take Required Courses First </a:t>
            </a:r>
          </a:p>
          <a:p>
            <a:pPr algn="ctr"/>
            <a:r>
              <a:rPr lang="en-US" sz="2800" dirty="0"/>
              <a:t>- Which first?  Yes   </a:t>
            </a:r>
            <a:r>
              <a:rPr lang="en-US" sz="2800" dirty="0" err="1"/>
              <a:t>r_B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8554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430103" y="2539773"/>
            <a:ext cx="1415328" cy="693703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31855" y="4802353"/>
            <a:ext cx="1415328" cy="693703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93858" y="2539773"/>
            <a:ext cx="1415328" cy="693703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95609" y="4802352"/>
            <a:ext cx="1415328" cy="693703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4" idx="6"/>
            <a:endCxn id="7" idx="2"/>
          </p:cNvCxnSpPr>
          <p:nvPr/>
        </p:nvCxnSpPr>
        <p:spPr>
          <a:xfrm>
            <a:off x="4845431" y="2886625"/>
            <a:ext cx="948427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4949652" y="5093253"/>
            <a:ext cx="905459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789387" y="2720209"/>
            <a:ext cx="550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r_A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91139" y="5038438"/>
            <a:ext cx="55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r_B</a:t>
            </a:r>
            <a:endParaRPr lang="en-US" dirty="0"/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161592" y="2720209"/>
            <a:ext cx="550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54892" y="4866894"/>
            <a:ext cx="550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r_4</a:t>
            </a:r>
          </a:p>
        </p:txBody>
      </p:sp>
      <p:sp>
        <p:nvSpPr>
          <p:cNvPr id="18" name="Oval 17"/>
          <p:cNvSpPr/>
          <p:nvPr/>
        </p:nvSpPr>
        <p:spPr>
          <a:xfrm>
            <a:off x="8157613" y="4802353"/>
            <a:ext cx="1415328" cy="693703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0521367" y="4802352"/>
            <a:ext cx="1415328" cy="693703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cxnSpLocks/>
          </p:cNvCxnSpPr>
          <p:nvPr/>
        </p:nvCxnSpPr>
        <p:spPr>
          <a:xfrm>
            <a:off x="9675410" y="5093253"/>
            <a:ext cx="869688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516897" y="5038438"/>
            <a:ext cx="55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r_8</a:t>
            </a:r>
          </a:p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0880650" y="4866895"/>
            <a:ext cx="55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r_11</a:t>
            </a:r>
          </a:p>
        </p:txBody>
      </p:sp>
      <p:cxnSp>
        <p:nvCxnSpPr>
          <p:cNvPr id="31" name="Straight Arrow Connector 30"/>
          <p:cNvCxnSpPr>
            <a:cxnSpLocks/>
            <a:stCxn id="9" idx="6"/>
            <a:endCxn id="18" idx="2"/>
          </p:cNvCxnSpPr>
          <p:nvPr/>
        </p:nvCxnSpPr>
        <p:spPr>
          <a:xfrm>
            <a:off x="7210937" y="5149204"/>
            <a:ext cx="946676" cy="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cxnSpLocks/>
          </p:cNvCxnSpPr>
          <p:nvPr/>
        </p:nvCxnSpPr>
        <p:spPr>
          <a:xfrm>
            <a:off x="7241459" y="2953420"/>
            <a:ext cx="943897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8155859" y="2539772"/>
            <a:ext cx="1415328" cy="693703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653747" y="2720208"/>
            <a:ext cx="550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r_6</a:t>
            </a:r>
          </a:p>
        </p:txBody>
      </p:sp>
      <p:cxnSp>
        <p:nvCxnSpPr>
          <p:cNvPr id="22" name="Straight Arrow Connector 21"/>
          <p:cNvCxnSpPr>
            <a:cxnSpLocks/>
            <a:stCxn id="7" idx="7"/>
          </p:cNvCxnSpPr>
          <p:nvPr/>
        </p:nvCxnSpPr>
        <p:spPr>
          <a:xfrm flipV="1">
            <a:off x="7001916" y="1552345"/>
            <a:ext cx="1139195" cy="1089018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8155859" y="1139369"/>
            <a:ext cx="1415328" cy="693703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653747" y="1319805"/>
            <a:ext cx="550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r_5</a:t>
            </a:r>
          </a:p>
        </p:txBody>
      </p:sp>
      <p:cxnSp>
        <p:nvCxnSpPr>
          <p:cNvPr id="35" name="Straight Arrow Connector 34"/>
          <p:cNvCxnSpPr>
            <a:cxnSpLocks/>
            <a:stCxn id="9" idx="7"/>
            <a:endCxn id="36" idx="2"/>
          </p:cNvCxnSpPr>
          <p:nvPr/>
        </p:nvCxnSpPr>
        <p:spPr>
          <a:xfrm flipV="1">
            <a:off x="7003667" y="3989647"/>
            <a:ext cx="1152192" cy="91429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8155859" y="3642795"/>
            <a:ext cx="1415328" cy="693703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653747" y="3823231"/>
            <a:ext cx="550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r_7</a:t>
            </a:r>
          </a:p>
        </p:txBody>
      </p:sp>
      <p:cxnSp>
        <p:nvCxnSpPr>
          <p:cNvPr id="38" name="Straight Arrow Connector 37"/>
          <p:cNvCxnSpPr>
            <a:cxnSpLocks/>
            <a:stCxn id="9" idx="5"/>
          </p:cNvCxnSpPr>
          <p:nvPr/>
        </p:nvCxnSpPr>
        <p:spPr>
          <a:xfrm>
            <a:off x="7003667" y="5394465"/>
            <a:ext cx="1196437" cy="95825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8155859" y="6031561"/>
            <a:ext cx="1415328" cy="693703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653747" y="6211997"/>
            <a:ext cx="550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r_9</a:t>
            </a:r>
          </a:p>
        </p:txBody>
      </p:sp>
      <p:cxnSp>
        <p:nvCxnSpPr>
          <p:cNvPr id="41" name="Straight Arrow Connector 40"/>
          <p:cNvCxnSpPr>
            <a:cxnSpLocks/>
          </p:cNvCxnSpPr>
          <p:nvPr/>
        </p:nvCxnSpPr>
        <p:spPr>
          <a:xfrm>
            <a:off x="9677163" y="2825910"/>
            <a:ext cx="867935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0521367" y="2535007"/>
            <a:ext cx="1415328" cy="693703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1019255" y="2715444"/>
            <a:ext cx="55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r_10</a:t>
            </a:r>
          </a:p>
        </p:txBody>
      </p:sp>
      <p:cxnSp>
        <p:nvCxnSpPr>
          <p:cNvPr id="44" name="Straight Arrow Connector 43"/>
          <p:cNvCxnSpPr>
            <a:endCxn id="26" idx="1"/>
          </p:cNvCxnSpPr>
          <p:nvPr/>
        </p:nvCxnSpPr>
        <p:spPr>
          <a:xfrm>
            <a:off x="9571187" y="4083088"/>
            <a:ext cx="1157450" cy="820854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>
            <a:extLst>
              <a:ext uri="{FF2B5EF4-FFF2-40B4-BE49-F238E27FC236}">
                <a16:creationId xmlns:a16="http://schemas.microsoft.com/office/drawing/2014/main" id="{A92C6009-F614-B343-9E62-9B25A3811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290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40B0521B-BA59-D54F-B950-0558622357D6}"/>
              </a:ext>
            </a:extLst>
          </p:cNvPr>
          <p:cNvSpPr txBox="1"/>
          <p:nvPr/>
        </p:nvSpPr>
        <p:spPr>
          <a:xfrm>
            <a:off x="-59775" y="1139369"/>
            <a:ext cx="7631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Picking Order to Take Required Courses First </a:t>
            </a:r>
          </a:p>
          <a:p>
            <a:pPr algn="ctr"/>
            <a:r>
              <a:rPr lang="en-US" sz="2800" dirty="0"/>
              <a:t>- Which first?   </a:t>
            </a:r>
            <a:r>
              <a:rPr lang="en-US" sz="2800" dirty="0" err="1"/>
              <a:t>r_A</a:t>
            </a:r>
            <a:r>
              <a:rPr lang="en-US" sz="2800" dirty="0"/>
              <a:t> or </a:t>
            </a:r>
            <a:r>
              <a:rPr lang="en-US" sz="2800" dirty="0" err="1"/>
              <a:t>r_B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0856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39AAC642-14D3-4A4C-935A-6948B6B1AD1E}"/>
              </a:ext>
            </a:extLst>
          </p:cNvPr>
          <p:cNvSpPr/>
          <p:nvPr/>
        </p:nvSpPr>
        <p:spPr>
          <a:xfrm>
            <a:off x="4897888" y="1598073"/>
            <a:ext cx="843512" cy="46138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430103" y="2539773"/>
            <a:ext cx="1415328" cy="69370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31855" y="4802353"/>
            <a:ext cx="1415328" cy="69370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93858" y="2539773"/>
            <a:ext cx="1415328" cy="693703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95609" y="4802352"/>
            <a:ext cx="1415328" cy="693703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4" idx="6"/>
            <a:endCxn id="7" idx="2"/>
          </p:cNvCxnSpPr>
          <p:nvPr/>
        </p:nvCxnSpPr>
        <p:spPr>
          <a:xfrm>
            <a:off x="4845431" y="2886625"/>
            <a:ext cx="948427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4949652" y="5093253"/>
            <a:ext cx="905459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789387" y="2720209"/>
            <a:ext cx="550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r_A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91139" y="5038438"/>
            <a:ext cx="55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r_B</a:t>
            </a:r>
            <a:endParaRPr lang="en-US" dirty="0"/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161592" y="2720209"/>
            <a:ext cx="550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54892" y="4866894"/>
            <a:ext cx="550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r_4</a:t>
            </a:r>
          </a:p>
        </p:txBody>
      </p:sp>
      <p:sp>
        <p:nvSpPr>
          <p:cNvPr id="18" name="Oval 17"/>
          <p:cNvSpPr/>
          <p:nvPr/>
        </p:nvSpPr>
        <p:spPr>
          <a:xfrm>
            <a:off x="8157613" y="4802353"/>
            <a:ext cx="1415328" cy="69370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0521367" y="4802352"/>
            <a:ext cx="1415328" cy="693703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cxnSpLocks/>
          </p:cNvCxnSpPr>
          <p:nvPr/>
        </p:nvCxnSpPr>
        <p:spPr>
          <a:xfrm>
            <a:off x="9675410" y="5093253"/>
            <a:ext cx="869688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516897" y="5038438"/>
            <a:ext cx="55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r_8</a:t>
            </a:r>
          </a:p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0880650" y="4866895"/>
            <a:ext cx="55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r_11</a:t>
            </a:r>
          </a:p>
        </p:txBody>
      </p:sp>
      <p:cxnSp>
        <p:nvCxnSpPr>
          <p:cNvPr id="31" name="Straight Arrow Connector 30"/>
          <p:cNvCxnSpPr>
            <a:cxnSpLocks/>
            <a:stCxn id="9" idx="6"/>
            <a:endCxn id="18" idx="2"/>
          </p:cNvCxnSpPr>
          <p:nvPr/>
        </p:nvCxnSpPr>
        <p:spPr>
          <a:xfrm>
            <a:off x="7210937" y="5149204"/>
            <a:ext cx="946676" cy="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cxnSpLocks/>
          </p:cNvCxnSpPr>
          <p:nvPr/>
        </p:nvCxnSpPr>
        <p:spPr>
          <a:xfrm>
            <a:off x="7241459" y="2953420"/>
            <a:ext cx="943897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8155859" y="2539772"/>
            <a:ext cx="1415328" cy="69370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653747" y="2720208"/>
            <a:ext cx="550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r_6</a:t>
            </a:r>
          </a:p>
        </p:txBody>
      </p:sp>
      <p:cxnSp>
        <p:nvCxnSpPr>
          <p:cNvPr id="22" name="Straight Arrow Connector 21"/>
          <p:cNvCxnSpPr>
            <a:cxnSpLocks/>
            <a:stCxn id="7" idx="7"/>
          </p:cNvCxnSpPr>
          <p:nvPr/>
        </p:nvCxnSpPr>
        <p:spPr>
          <a:xfrm flipV="1">
            <a:off x="7001916" y="1552345"/>
            <a:ext cx="1139195" cy="1089018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8155859" y="1139369"/>
            <a:ext cx="1415328" cy="69370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653747" y="1319805"/>
            <a:ext cx="550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r_5</a:t>
            </a:r>
          </a:p>
        </p:txBody>
      </p:sp>
      <p:cxnSp>
        <p:nvCxnSpPr>
          <p:cNvPr id="35" name="Straight Arrow Connector 34"/>
          <p:cNvCxnSpPr>
            <a:cxnSpLocks/>
            <a:stCxn id="9" idx="7"/>
            <a:endCxn id="36" idx="2"/>
          </p:cNvCxnSpPr>
          <p:nvPr/>
        </p:nvCxnSpPr>
        <p:spPr>
          <a:xfrm flipV="1">
            <a:off x="7003667" y="3989647"/>
            <a:ext cx="1152192" cy="91429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8155859" y="3642795"/>
            <a:ext cx="1415328" cy="69370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653747" y="3823231"/>
            <a:ext cx="550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r_7</a:t>
            </a:r>
          </a:p>
        </p:txBody>
      </p:sp>
      <p:cxnSp>
        <p:nvCxnSpPr>
          <p:cNvPr id="38" name="Straight Arrow Connector 37"/>
          <p:cNvCxnSpPr>
            <a:cxnSpLocks/>
            <a:stCxn id="9" idx="5"/>
          </p:cNvCxnSpPr>
          <p:nvPr/>
        </p:nvCxnSpPr>
        <p:spPr>
          <a:xfrm>
            <a:off x="7003667" y="5394465"/>
            <a:ext cx="1196437" cy="95825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8155859" y="6031561"/>
            <a:ext cx="1415328" cy="69370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653747" y="6211997"/>
            <a:ext cx="550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r_9</a:t>
            </a:r>
          </a:p>
        </p:txBody>
      </p:sp>
      <p:cxnSp>
        <p:nvCxnSpPr>
          <p:cNvPr id="41" name="Straight Arrow Connector 40"/>
          <p:cNvCxnSpPr>
            <a:cxnSpLocks/>
          </p:cNvCxnSpPr>
          <p:nvPr/>
        </p:nvCxnSpPr>
        <p:spPr>
          <a:xfrm>
            <a:off x="9677163" y="2825910"/>
            <a:ext cx="867935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0521367" y="2535007"/>
            <a:ext cx="1415328" cy="693703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1019255" y="2715444"/>
            <a:ext cx="55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r_10</a:t>
            </a:r>
          </a:p>
        </p:txBody>
      </p:sp>
      <p:cxnSp>
        <p:nvCxnSpPr>
          <p:cNvPr id="44" name="Straight Arrow Connector 43"/>
          <p:cNvCxnSpPr>
            <a:endCxn id="26" idx="1"/>
          </p:cNvCxnSpPr>
          <p:nvPr/>
        </p:nvCxnSpPr>
        <p:spPr>
          <a:xfrm>
            <a:off x="9571187" y="4083088"/>
            <a:ext cx="1157450" cy="820854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>
            <a:extLst>
              <a:ext uri="{FF2B5EF4-FFF2-40B4-BE49-F238E27FC236}">
                <a16:creationId xmlns:a16="http://schemas.microsoft.com/office/drawing/2014/main" id="{A92C6009-F614-B343-9E62-9B25A3811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290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0F8C1CF1-319E-9340-A09F-932ACF79D530}"/>
              </a:ext>
            </a:extLst>
          </p:cNvPr>
          <p:cNvSpPr txBox="1"/>
          <p:nvPr/>
        </p:nvSpPr>
        <p:spPr>
          <a:xfrm>
            <a:off x="0" y="1121020"/>
            <a:ext cx="7631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Picking Order to Take Required Courses First </a:t>
            </a:r>
          </a:p>
          <a:p>
            <a:pPr algn="ctr"/>
            <a:r>
              <a:rPr lang="en-US" sz="2800" dirty="0"/>
              <a:t>- Which first?   Yes   </a:t>
            </a:r>
            <a:r>
              <a:rPr lang="en-US" sz="2800" dirty="0" err="1"/>
              <a:t>r_B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314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1515881"/>
            <a:ext cx="5905500" cy="313372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BIS Faculty Introductions:</a:t>
            </a:r>
            <a:br>
              <a:rPr lang="en-US" sz="3200" dirty="0"/>
            </a:br>
            <a:r>
              <a:rPr lang="en-US" sz="2700" dirty="0"/>
              <a:t>Dr. </a:t>
            </a:r>
            <a:r>
              <a:rPr lang="en-US" sz="2700" dirty="0" err="1"/>
              <a:t>Grandhi</a:t>
            </a:r>
            <a:br>
              <a:rPr lang="en-US" sz="2700" dirty="0"/>
            </a:br>
            <a:r>
              <a:rPr lang="en-US" sz="2700" dirty="0"/>
              <a:t>Dr. Kunene</a:t>
            </a:r>
            <a:br>
              <a:rPr lang="en-US" sz="2700" dirty="0"/>
            </a:br>
            <a:r>
              <a:rPr lang="en-US" sz="2700" dirty="0"/>
              <a:t>Dr. </a:t>
            </a:r>
            <a:r>
              <a:rPr lang="en-US" sz="2700" dirty="0" err="1"/>
              <a:t>Petkov</a:t>
            </a:r>
            <a:br>
              <a:rPr lang="en-US" sz="2700" dirty="0"/>
            </a:br>
            <a:r>
              <a:rPr lang="en-US" sz="2700" dirty="0"/>
              <a:t>Dr. Schaller</a:t>
            </a:r>
            <a:br>
              <a:rPr lang="en-US" sz="2700" dirty="0"/>
            </a:br>
            <a:r>
              <a:rPr lang="en-US" sz="2700" dirty="0"/>
              <a:t>Dr. Citurs – BIS Program Coordinator</a:t>
            </a:r>
            <a:endParaRPr lang="en-US" sz="3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81200" y="657767"/>
            <a:ext cx="8229600" cy="1222015"/>
          </a:xfrm>
          <a:prstGeom prst="rect">
            <a:avLst/>
          </a:prstGeom>
        </p:spPr>
        <p:txBody>
          <a:bodyPr vert="horz" lIns="91427" tIns="45713" rIns="91427" bIns="45713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Welcome to the </a:t>
            </a:r>
          </a:p>
          <a:p>
            <a:r>
              <a:rPr lang="en-US" dirty="0"/>
              <a:t>Business Information Systems Program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1DD61EA-F2E3-47CE-9015-2C9B2DFB93E0}"/>
              </a:ext>
            </a:extLst>
          </p:cNvPr>
          <p:cNvSpPr txBox="1">
            <a:spLocks/>
          </p:cNvSpPr>
          <p:nvPr/>
        </p:nvSpPr>
        <p:spPr>
          <a:xfrm>
            <a:off x="4086225" y="4248149"/>
            <a:ext cx="5219700" cy="2952751"/>
          </a:xfrm>
          <a:prstGeom prst="rect">
            <a:avLst/>
          </a:prstGeom>
        </p:spPr>
        <p:txBody>
          <a:bodyPr vert="horz" lIns="91427" tIns="45713" rIns="91427" bIns="45713" rtlCol="0" anchor="ctr">
            <a:normAutofit fontScale="97500"/>
          </a:bodyPr>
          <a:lstStyle>
            <a:lvl1pPr algn="ctr" defTabSz="914269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New Student Introductions:</a:t>
            </a:r>
            <a:br>
              <a:rPr lang="en-US" sz="800" dirty="0"/>
            </a:br>
            <a:endParaRPr lang="en-US" sz="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700" dirty="0"/>
              <a:t>Name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700" dirty="0"/>
              <a:t>Where from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700" dirty="0"/>
              <a:t>Favorite Website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700" dirty="0"/>
              <a:t>What interests you about BIS?</a:t>
            </a:r>
            <a:endParaRPr lang="en-US" sz="32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FA578C9-B228-4F82-BA3E-0B4306969F0D}"/>
              </a:ext>
            </a:extLst>
          </p:cNvPr>
          <p:cNvSpPr txBox="1">
            <a:spLocks/>
          </p:cNvSpPr>
          <p:nvPr/>
        </p:nvSpPr>
        <p:spPr>
          <a:xfrm>
            <a:off x="7296150" y="1696856"/>
            <a:ext cx="5219700" cy="2952751"/>
          </a:xfrm>
          <a:prstGeom prst="rect">
            <a:avLst/>
          </a:prstGeom>
        </p:spPr>
        <p:txBody>
          <a:bodyPr vert="horz" lIns="91427" tIns="45713" rIns="91427" bIns="45713" rtlCol="0" anchor="ctr">
            <a:normAutofit fontScale="97500"/>
          </a:bodyPr>
          <a:lstStyle>
            <a:lvl1pPr algn="ctr" defTabSz="914269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Alumni/Current Students:</a:t>
            </a:r>
            <a:br>
              <a:rPr lang="en-US" sz="800" dirty="0"/>
            </a:br>
            <a:endParaRPr lang="en-US" sz="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700" dirty="0"/>
              <a:t>Name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700" dirty="0"/>
              <a:t>Where from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700" dirty="0"/>
              <a:t>Year School/Where Work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700" dirty="0"/>
              <a:t>Favorite Website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700" dirty="0"/>
              <a:t>2 Words of Advice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1678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2">
            <a:extLst>
              <a:ext uri="{FF2B5EF4-FFF2-40B4-BE49-F238E27FC236}">
                <a16:creationId xmlns:a16="http://schemas.microsoft.com/office/drawing/2014/main" id="{BF42F039-969D-0345-BE92-B873A5B74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4122" y="2823633"/>
            <a:ext cx="1111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/>
              <a:t>BIS 449</a:t>
            </a:r>
          </a:p>
        </p:txBody>
      </p:sp>
      <p:sp>
        <p:nvSpPr>
          <p:cNvPr id="3" name="Text Box 23">
            <a:extLst>
              <a:ext uri="{FF2B5EF4-FFF2-40B4-BE49-F238E27FC236}">
                <a16:creationId xmlns:a16="http://schemas.microsoft.com/office/drawing/2014/main" id="{11D6985C-7049-1743-96CE-35CCEA2C4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7109" y="2834746"/>
            <a:ext cx="1111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/>
              <a:t>BIS 305</a:t>
            </a:r>
          </a:p>
        </p:txBody>
      </p:sp>
      <p:sp>
        <p:nvSpPr>
          <p:cNvPr id="4" name="Line 24">
            <a:extLst>
              <a:ext uri="{FF2B5EF4-FFF2-40B4-BE49-F238E27FC236}">
                <a16:creationId xmlns:a16="http://schemas.microsoft.com/office/drawing/2014/main" id="{51ADA993-99AA-BA44-9463-6984ECCF6F9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3334" y="436033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A227882D-19FB-5E41-904B-C57FEF50D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6134" y="4277783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BUS 225</a:t>
            </a:r>
          </a:p>
        </p:txBody>
      </p:sp>
      <p:sp>
        <p:nvSpPr>
          <p:cNvPr id="6" name="Text Box 26">
            <a:extLst>
              <a:ext uri="{FF2B5EF4-FFF2-40B4-BE49-F238E27FC236}">
                <a16:creationId xmlns:a16="http://schemas.microsoft.com/office/drawing/2014/main" id="{A9309501-AA25-7140-9569-E8467E476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5177" y="3230604"/>
            <a:ext cx="1228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/>
              <a:t>BUS 201</a:t>
            </a:r>
          </a:p>
        </p:txBody>
      </p:sp>
      <p:sp>
        <p:nvSpPr>
          <p:cNvPr id="7" name="Text Box 27">
            <a:extLst>
              <a:ext uri="{FF2B5EF4-FFF2-40B4-BE49-F238E27FC236}">
                <a16:creationId xmlns:a16="http://schemas.microsoft.com/office/drawing/2014/main" id="{10C279DE-1528-1E4F-ABFD-BCB2FB401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8834" y="4715933"/>
            <a:ext cx="1216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/>
              <a:t>BUS 245</a:t>
            </a: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FC918F2B-7025-964E-A2F4-3F59EA058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7659" y="2672821"/>
            <a:ext cx="1371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/>
              <a:t>MAT 216                    or </a:t>
            </a:r>
          </a:p>
          <a:p>
            <a:pPr algn="ctr" eaLnBrk="1" hangingPunct="1"/>
            <a:r>
              <a:rPr lang="en-US" altLang="en-US" sz="2000" b="1"/>
              <a:t>ECO 215 </a:t>
            </a:r>
          </a:p>
        </p:txBody>
      </p:sp>
      <p:sp>
        <p:nvSpPr>
          <p:cNvPr id="10" name="Text Box 31">
            <a:extLst>
              <a:ext uri="{FF2B5EF4-FFF2-40B4-BE49-F238E27FC236}">
                <a16:creationId xmlns:a16="http://schemas.microsoft.com/office/drawing/2014/main" id="{ADABC36C-DEAC-BB47-9C1C-01293FDC9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8947" y="5274733"/>
            <a:ext cx="1230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ACC 201</a:t>
            </a:r>
          </a:p>
        </p:txBody>
      </p:sp>
      <p:sp>
        <p:nvSpPr>
          <p:cNvPr id="11" name="Text Box 32">
            <a:extLst>
              <a:ext uri="{FF2B5EF4-FFF2-40B4-BE49-F238E27FC236}">
                <a16:creationId xmlns:a16="http://schemas.microsoft.com/office/drawing/2014/main" id="{A4419AA3-3334-9F42-98CB-6345A5EB2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3709" y="4319058"/>
            <a:ext cx="1228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ECO 201</a:t>
            </a:r>
          </a:p>
        </p:txBody>
      </p:sp>
      <p:sp>
        <p:nvSpPr>
          <p:cNvPr id="12" name="Text Box 33">
            <a:extLst>
              <a:ext uri="{FF2B5EF4-FFF2-40B4-BE49-F238E27FC236}">
                <a16:creationId xmlns:a16="http://schemas.microsoft.com/office/drawing/2014/main" id="{68DAA555-49C1-5D49-9EF3-6F6C1C0B7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7922" y="3391958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/>
              <a:t>LAC-T1M</a:t>
            </a:r>
          </a:p>
        </p:txBody>
      </p:sp>
      <p:sp>
        <p:nvSpPr>
          <p:cNvPr id="13" name="Line 34">
            <a:extLst>
              <a:ext uri="{FF2B5EF4-FFF2-40B4-BE49-F238E27FC236}">
                <a16:creationId xmlns:a16="http://schemas.microsoft.com/office/drawing/2014/main" id="{D6AD4947-7003-5643-A8F3-9CECAD0709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91059" y="3033183"/>
            <a:ext cx="444500" cy="635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5">
            <a:extLst>
              <a:ext uri="{FF2B5EF4-FFF2-40B4-BE49-F238E27FC236}">
                <a16:creationId xmlns:a16="http://schemas.microsoft.com/office/drawing/2014/main" id="{4434EE37-89AF-7442-AEBE-34DB8819538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1674" y="4059525"/>
            <a:ext cx="1822448" cy="74687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36">
            <a:extLst>
              <a:ext uri="{FF2B5EF4-FFF2-40B4-BE49-F238E27FC236}">
                <a16:creationId xmlns:a16="http://schemas.microsoft.com/office/drawing/2014/main" id="{A73D8291-CDF5-4940-BC11-84D44DC921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82747" y="5046133"/>
            <a:ext cx="542925" cy="42703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8">
            <a:extLst>
              <a:ext uri="{FF2B5EF4-FFF2-40B4-BE49-F238E27FC236}">
                <a16:creationId xmlns:a16="http://schemas.microsoft.com/office/drawing/2014/main" id="{717D213D-0E4E-644F-B61A-7C07827075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82747" y="5473171"/>
            <a:ext cx="2033587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2">
            <a:extLst>
              <a:ext uri="{FF2B5EF4-FFF2-40B4-BE49-F238E27FC236}">
                <a16:creationId xmlns:a16="http://schemas.microsoft.com/office/drawing/2014/main" id="{B26E5B7F-D97A-064F-9F7D-C609DD6243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7184" y="2977621"/>
            <a:ext cx="1985961" cy="555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43">
            <a:extLst>
              <a:ext uri="{FF2B5EF4-FFF2-40B4-BE49-F238E27FC236}">
                <a16:creationId xmlns:a16="http://schemas.microsoft.com/office/drawing/2014/main" id="{71E534FA-CCCB-BF44-B64B-11F6DC1D8E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6647" y="3157008"/>
            <a:ext cx="627062" cy="4159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45">
            <a:extLst>
              <a:ext uri="{FF2B5EF4-FFF2-40B4-BE49-F238E27FC236}">
                <a16:creationId xmlns:a16="http://schemas.microsoft.com/office/drawing/2014/main" id="{4BAAC891-2C70-CA4B-97A5-D098BE3BE3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34932" y="2144183"/>
            <a:ext cx="12172" cy="3961342"/>
          </a:xfrm>
          <a:prstGeom prst="line">
            <a:avLst/>
          </a:prstGeom>
          <a:noFill/>
          <a:ln w="50800">
            <a:solidFill>
              <a:srgbClr val="8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6">
            <a:extLst>
              <a:ext uri="{FF2B5EF4-FFF2-40B4-BE49-F238E27FC236}">
                <a16:creationId xmlns:a16="http://schemas.microsoft.com/office/drawing/2014/main" id="{CE2FDA9E-AFBE-5248-B5DF-6077953210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6957" y="2144183"/>
            <a:ext cx="46302" cy="3961342"/>
          </a:xfrm>
          <a:prstGeom prst="line">
            <a:avLst/>
          </a:prstGeom>
          <a:noFill/>
          <a:ln w="50800">
            <a:solidFill>
              <a:srgbClr val="8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7">
            <a:extLst>
              <a:ext uri="{FF2B5EF4-FFF2-40B4-BE49-F238E27FC236}">
                <a16:creationId xmlns:a16="http://schemas.microsoft.com/office/drawing/2014/main" id="{D5A0F42A-210E-8C4E-BA63-90752630FC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7734" y="2126721"/>
            <a:ext cx="0" cy="3978804"/>
          </a:xfrm>
          <a:prstGeom prst="line">
            <a:avLst/>
          </a:prstGeom>
          <a:noFill/>
          <a:ln w="50800">
            <a:solidFill>
              <a:srgbClr val="8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8">
            <a:extLst>
              <a:ext uri="{FF2B5EF4-FFF2-40B4-BE49-F238E27FC236}">
                <a16:creationId xmlns:a16="http://schemas.microsoft.com/office/drawing/2014/main" id="{CA21F0D1-D05F-2E49-946B-8B9C1C9D37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16471" y="2144183"/>
            <a:ext cx="23813" cy="3972454"/>
          </a:xfrm>
          <a:prstGeom prst="line">
            <a:avLst/>
          </a:prstGeom>
          <a:noFill/>
          <a:ln w="50800">
            <a:solidFill>
              <a:srgbClr val="8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49">
            <a:extLst>
              <a:ext uri="{FF2B5EF4-FFF2-40B4-BE49-F238E27FC236}">
                <a16:creationId xmlns:a16="http://schemas.microsoft.com/office/drawing/2014/main" id="{DDD6EB34-8902-7747-9C42-D5241C31A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5559" y="2072089"/>
            <a:ext cx="989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rgbClr val="003366"/>
                </a:solidFill>
              </a:rPr>
              <a:t>Spring</a:t>
            </a:r>
          </a:p>
          <a:p>
            <a:pPr algn="ctr" eaLnBrk="1" hangingPunct="1"/>
            <a:r>
              <a:rPr lang="en-US" altLang="en-US" sz="2000" b="1" dirty="0">
                <a:solidFill>
                  <a:srgbClr val="003366"/>
                </a:solidFill>
              </a:rPr>
              <a:t>Senior</a:t>
            </a:r>
          </a:p>
        </p:txBody>
      </p:sp>
      <p:sp>
        <p:nvSpPr>
          <p:cNvPr id="27" name="Text Box 50">
            <a:extLst>
              <a:ext uri="{FF2B5EF4-FFF2-40B4-BE49-F238E27FC236}">
                <a16:creationId xmlns:a16="http://schemas.microsoft.com/office/drawing/2014/main" id="{A2EC2CA0-97B6-794C-A58D-7CCF84CA9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6334" y="2126721"/>
            <a:ext cx="974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3366"/>
                </a:solidFill>
              </a:rPr>
              <a:t>Fall</a:t>
            </a:r>
          </a:p>
          <a:p>
            <a:pPr algn="ctr" eaLnBrk="1" hangingPunct="1"/>
            <a:r>
              <a:rPr lang="en-US" altLang="en-US" sz="2000" b="1">
                <a:solidFill>
                  <a:srgbClr val="003366"/>
                </a:solidFill>
              </a:rPr>
              <a:t>Senior</a:t>
            </a:r>
          </a:p>
        </p:txBody>
      </p:sp>
      <p:sp>
        <p:nvSpPr>
          <p:cNvPr id="28" name="Text Box 51">
            <a:extLst>
              <a:ext uri="{FF2B5EF4-FFF2-40B4-BE49-F238E27FC236}">
                <a16:creationId xmlns:a16="http://schemas.microsoft.com/office/drawing/2014/main" id="{BDC52389-AA4B-1340-8CEA-A5833765A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8047" y="2067983"/>
            <a:ext cx="99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3366"/>
                </a:solidFill>
              </a:rPr>
              <a:t>Spring</a:t>
            </a:r>
          </a:p>
          <a:p>
            <a:pPr algn="ctr" eaLnBrk="1" hangingPunct="1"/>
            <a:r>
              <a:rPr lang="en-US" altLang="en-US" sz="2000" b="1">
                <a:solidFill>
                  <a:srgbClr val="003366"/>
                </a:solidFill>
              </a:rPr>
              <a:t>Junior</a:t>
            </a:r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00D2BA60-A3FC-B44E-BC46-95A6EAE11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7522" y="2067983"/>
            <a:ext cx="9604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rgbClr val="003366"/>
                </a:solidFill>
              </a:rPr>
              <a:t>Fall</a:t>
            </a:r>
          </a:p>
          <a:p>
            <a:pPr algn="ctr" eaLnBrk="1" hangingPunct="1"/>
            <a:r>
              <a:rPr lang="en-US" altLang="en-US" sz="2000" b="1" dirty="0">
                <a:solidFill>
                  <a:srgbClr val="003366"/>
                </a:solidFill>
              </a:rPr>
              <a:t>Junior</a:t>
            </a:r>
          </a:p>
        </p:txBody>
      </p:sp>
      <p:sp>
        <p:nvSpPr>
          <p:cNvPr id="30" name="Text Box 53">
            <a:extLst>
              <a:ext uri="{FF2B5EF4-FFF2-40B4-BE49-F238E27FC236}">
                <a16:creationId xmlns:a16="http://schemas.microsoft.com/office/drawing/2014/main" id="{2FB84C0B-49BA-A441-A958-50F00C0CB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6047" y="2074333"/>
            <a:ext cx="9890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3366"/>
                </a:solidFill>
              </a:rPr>
              <a:t>Spring</a:t>
            </a:r>
          </a:p>
          <a:p>
            <a:pPr algn="ctr" eaLnBrk="1" hangingPunct="1"/>
            <a:r>
              <a:rPr lang="en-US" altLang="en-US" sz="2000" b="1">
                <a:solidFill>
                  <a:srgbClr val="003366"/>
                </a:solidFill>
              </a:rPr>
              <a:t>Soph.</a:t>
            </a:r>
          </a:p>
        </p:txBody>
      </p:sp>
      <p:sp>
        <p:nvSpPr>
          <p:cNvPr id="31" name="Text Box 54">
            <a:extLst>
              <a:ext uri="{FF2B5EF4-FFF2-40B4-BE49-F238E27FC236}">
                <a16:creationId xmlns:a16="http://schemas.microsoft.com/office/drawing/2014/main" id="{0F75F674-6AD5-DC45-985E-0927536DF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447" y="2074333"/>
            <a:ext cx="8905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3366"/>
                </a:solidFill>
              </a:rPr>
              <a:t>Fall</a:t>
            </a:r>
          </a:p>
          <a:p>
            <a:pPr algn="ctr" eaLnBrk="1" hangingPunct="1"/>
            <a:r>
              <a:rPr lang="en-US" altLang="en-US" sz="2000" b="1">
                <a:solidFill>
                  <a:srgbClr val="003366"/>
                </a:solidFill>
              </a:rPr>
              <a:t>Soph.</a:t>
            </a:r>
          </a:p>
        </p:txBody>
      </p:sp>
      <p:sp>
        <p:nvSpPr>
          <p:cNvPr id="32" name="Text Box 55">
            <a:extLst>
              <a:ext uri="{FF2B5EF4-FFF2-40B4-BE49-F238E27FC236}">
                <a16:creationId xmlns:a16="http://schemas.microsoft.com/office/drawing/2014/main" id="{F8ED292A-22A7-BE48-9670-C87B321DD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1872" y="5562071"/>
            <a:ext cx="120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3366"/>
                </a:solidFill>
              </a:rPr>
              <a:t>Register</a:t>
            </a:r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D572CBB6-4D25-3F49-A108-93B738660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384" y="4517496"/>
            <a:ext cx="1111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/>
              <a:t>BIS 461</a:t>
            </a:r>
          </a:p>
        </p:txBody>
      </p:sp>
      <p:sp>
        <p:nvSpPr>
          <p:cNvPr id="36" name="Text Box 32">
            <a:extLst>
              <a:ext uri="{FF2B5EF4-FFF2-40B4-BE49-F238E27FC236}">
                <a16:creationId xmlns:a16="http://schemas.microsoft.com/office/drawing/2014/main" id="{1C9B0104-1A6C-6F4A-920F-5645DBB4C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4927" y="3703078"/>
            <a:ext cx="17251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/>
              <a:t>BIS/BUS 205</a:t>
            </a:r>
          </a:p>
        </p:txBody>
      </p:sp>
      <p:sp>
        <p:nvSpPr>
          <p:cNvPr id="37" name="Line 43">
            <a:extLst>
              <a:ext uri="{FF2B5EF4-FFF2-40B4-BE49-F238E27FC236}">
                <a16:creationId xmlns:a16="http://schemas.microsoft.com/office/drawing/2014/main" id="{92F83932-C308-5F48-9CED-A17E61A783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3324" y="3765021"/>
            <a:ext cx="434974" cy="10953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8" name="Picture 2">
            <a:extLst>
              <a:ext uri="{FF2B5EF4-FFF2-40B4-BE49-F238E27FC236}">
                <a16:creationId xmlns:a16="http://schemas.microsoft.com/office/drawing/2014/main" id="{DA1FEA03-E258-9046-A786-C208AA5B4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1D6378D1-A69E-3944-BE9B-704E3E56C99B}"/>
              </a:ext>
            </a:extLst>
          </p:cNvPr>
          <p:cNvSpPr txBox="1"/>
          <p:nvPr/>
        </p:nvSpPr>
        <p:spPr>
          <a:xfrm>
            <a:off x="1296949" y="1014080"/>
            <a:ext cx="97145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Long Prerequisite Chains – </a:t>
            </a:r>
            <a:r>
              <a:rPr lang="en-US" sz="3200" b="1" u="sng" dirty="0"/>
              <a:t>Latest Possible</a:t>
            </a:r>
            <a:r>
              <a:rPr lang="en-US" sz="3200" u="sng" dirty="0"/>
              <a:t> </a:t>
            </a:r>
            <a:r>
              <a:rPr lang="en-US" sz="3200" b="1" u="sng" dirty="0"/>
              <a:t>Terms</a:t>
            </a:r>
            <a:r>
              <a:rPr lang="en-US" sz="3200" u="sng" dirty="0"/>
              <a:t> </a:t>
            </a:r>
            <a:r>
              <a:rPr lang="en-US" sz="3200" dirty="0"/>
              <a:t>Example</a:t>
            </a:r>
          </a:p>
        </p:txBody>
      </p:sp>
      <p:sp>
        <p:nvSpPr>
          <p:cNvPr id="41" name="Line 36">
            <a:extLst>
              <a:ext uri="{FF2B5EF4-FFF2-40B4-BE49-F238E27FC236}">
                <a16:creationId xmlns:a16="http://schemas.microsoft.com/office/drawing/2014/main" id="{9260107B-13C5-4C03-8467-BA348DD464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6746" y="3893476"/>
            <a:ext cx="355589" cy="23944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31">
            <a:extLst>
              <a:ext uri="{FF2B5EF4-FFF2-40B4-BE49-F238E27FC236}">
                <a16:creationId xmlns:a16="http://schemas.microsoft.com/office/drawing/2014/main" id="{0542630D-4810-4D91-8469-8C7E2B22C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0912" y="3744304"/>
            <a:ext cx="1111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/>
              <a:t>BIS 370</a:t>
            </a:r>
          </a:p>
        </p:txBody>
      </p:sp>
      <p:sp>
        <p:nvSpPr>
          <p:cNvPr id="45" name="Text Box 31">
            <a:extLst>
              <a:ext uri="{FF2B5EF4-FFF2-40B4-BE49-F238E27FC236}">
                <a16:creationId xmlns:a16="http://schemas.microsoft.com/office/drawing/2014/main" id="{6AF1AF21-F941-4FBE-8324-2EDA05238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7553" y="3765021"/>
            <a:ext cx="11723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/>
              <a:t>BIS 437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DB189D2-29E8-4E0A-A570-AC520736DA2C}"/>
              </a:ext>
            </a:extLst>
          </p:cNvPr>
          <p:cNvSpPr txBox="1"/>
          <p:nvPr/>
        </p:nvSpPr>
        <p:spPr>
          <a:xfrm>
            <a:off x="3352806" y="6188411"/>
            <a:ext cx="74972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u="sng" dirty="0"/>
              <a:t>Don’t Wait in General to the Last Possible</a:t>
            </a:r>
            <a:r>
              <a:rPr lang="en-US" sz="2800" u="sng" dirty="0"/>
              <a:t> </a:t>
            </a:r>
            <a:r>
              <a:rPr lang="en-US" sz="2800" b="1" u="sng" dirty="0"/>
              <a:t>Term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3444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626469" y="-186337"/>
            <a:ext cx="5736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6F1113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BIS Course - Pathways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158118" y="2759264"/>
            <a:ext cx="1697943" cy="904426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BIS/BUS 205</a:t>
            </a:r>
            <a:r>
              <a:rPr lang="en-US" b="1" dirty="0">
                <a:solidFill>
                  <a:srgbClr val="6F1113"/>
                </a:solidFill>
              </a:rPr>
              <a:t>*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Information Management (F/</a:t>
            </a:r>
            <a:r>
              <a:rPr lang="en-US" sz="1000" dirty="0" err="1">
                <a:solidFill>
                  <a:schemeClr val="tx1"/>
                </a:solidFill>
              </a:rPr>
              <a:t>Sp</a:t>
            </a:r>
            <a:r>
              <a:rPr lang="en-US" sz="1000" dirty="0">
                <a:solidFill>
                  <a:schemeClr val="tx1"/>
                </a:solidFill>
              </a:rPr>
              <a:t>/</a:t>
            </a:r>
            <a:r>
              <a:rPr lang="en-US" sz="1000" dirty="0" err="1">
                <a:solidFill>
                  <a:schemeClr val="tx1"/>
                </a:solidFill>
              </a:rPr>
              <a:t>Su</a:t>
            </a:r>
            <a:r>
              <a:rPr lang="en-US" sz="1000" dirty="0">
                <a:solidFill>
                  <a:schemeClr val="tx1"/>
                </a:solidFill>
              </a:rPr>
              <a:t>) (LAC T2IT)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(learn Excel &amp; basic Access)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BBG* 114/115</a:t>
            </a:r>
          </a:p>
          <a:p>
            <a:pPr algn="ctr"/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178387" y="3745639"/>
            <a:ext cx="1729946" cy="685596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BIS/BUS 361</a:t>
            </a:r>
            <a:r>
              <a:rPr lang="en-US" b="1" dirty="0">
                <a:solidFill>
                  <a:srgbClr val="6F1113"/>
                </a:solidFill>
              </a:rPr>
              <a:t>*</a:t>
            </a:r>
          </a:p>
          <a:p>
            <a:pPr algn="ctr"/>
            <a:r>
              <a:rPr lang="en-US" sz="950" dirty="0">
                <a:solidFill>
                  <a:schemeClr val="tx1"/>
                </a:solidFill>
              </a:rPr>
              <a:t>Business Information Systems</a:t>
            </a:r>
          </a:p>
          <a:p>
            <a:pPr algn="ctr"/>
            <a:r>
              <a:rPr lang="en-US" sz="950" dirty="0">
                <a:solidFill>
                  <a:schemeClr val="tx1"/>
                </a:solidFill>
              </a:rPr>
              <a:t>(F/</a:t>
            </a:r>
            <a:r>
              <a:rPr lang="en-US" sz="950" dirty="0" err="1">
                <a:solidFill>
                  <a:schemeClr val="tx1"/>
                </a:solidFill>
              </a:rPr>
              <a:t>Sp</a:t>
            </a:r>
            <a:r>
              <a:rPr lang="en-US" sz="95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422205" y="1053089"/>
            <a:ext cx="1444411" cy="6823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BIS/BUS 305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Business Analytics (F)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261637" y="2254287"/>
            <a:ext cx="1729946" cy="6823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BIS 373 </a:t>
            </a:r>
            <a:endParaRPr lang="en-US" b="1" baseline="30000" dirty="0">
              <a:solidFill>
                <a:srgbClr val="C00000"/>
              </a:solidFill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Business Database Management (SQL) (F/</a:t>
            </a:r>
            <a:r>
              <a:rPr lang="en-US" sz="1000" dirty="0" err="1">
                <a:solidFill>
                  <a:schemeClr val="tx1"/>
                </a:solidFill>
              </a:rPr>
              <a:t>Sp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5906345" y="1745189"/>
            <a:ext cx="1542007" cy="5289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BIS 447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Business Intelligence (</a:t>
            </a:r>
            <a:r>
              <a:rPr lang="en-US" sz="1000" dirty="0" err="1">
                <a:solidFill>
                  <a:schemeClr val="tx1"/>
                </a:solidFill>
              </a:rPr>
              <a:t>Sp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" name="Right Arrow 4"/>
          <p:cNvSpPr/>
          <p:nvPr/>
        </p:nvSpPr>
        <p:spPr>
          <a:xfrm rot="20754381">
            <a:off x="2813784" y="2700330"/>
            <a:ext cx="451228" cy="1430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5003339" y="2501548"/>
            <a:ext cx="287150" cy="1532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2856061" y="3180847"/>
            <a:ext cx="2171895" cy="160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1982331" y="3974888"/>
            <a:ext cx="1204958" cy="169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5174965" y="3781869"/>
            <a:ext cx="1729946" cy="6682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BIS 375 </a:t>
            </a:r>
            <a:endParaRPr lang="en-US" b="1" baseline="30000" dirty="0">
              <a:solidFill>
                <a:srgbClr val="C00000"/>
              </a:solidFill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Electronic Commerce (F/</a:t>
            </a:r>
            <a:r>
              <a:rPr lang="en-US" sz="1000" dirty="0" err="1">
                <a:solidFill>
                  <a:schemeClr val="tx1"/>
                </a:solidFill>
              </a:rPr>
              <a:t>Sp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308550" y="4953142"/>
            <a:ext cx="1829642" cy="4616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BIS 430</a:t>
            </a:r>
            <a:endParaRPr lang="en-US" b="1" baseline="30000" dirty="0">
              <a:solidFill>
                <a:srgbClr val="C00000"/>
              </a:solidFill>
            </a:endParaRPr>
          </a:p>
          <a:p>
            <a:r>
              <a:rPr lang="en-US" sz="950" dirty="0">
                <a:solidFill>
                  <a:schemeClr val="tx1"/>
                </a:solidFill>
              </a:rPr>
              <a:t>Enterprise Resource Planning (F)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915739" y="4000358"/>
            <a:ext cx="259226" cy="177891"/>
          </a:xfrm>
          <a:prstGeom prst="rightArrow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956919" y="4431235"/>
            <a:ext cx="66500" cy="495327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18">
            <a:extLst>
              <a:ext uri="{FF2B5EF4-FFF2-40B4-BE49-F238E27FC236}">
                <a16:creationId xmlns:a16="http://schemas.microsoft.com/office/drawing/2014/main" id="{84FF0BBE-5CCC-42DB-ADA1-150FC0C5ED0D}"/>
              </a:ext>
            </a:extLst>
          </p:cNvPr>
          <p:cNvSpPr/>
          <p:nvPr/>
        </p:nvSpPr>
        <p:spPr>
          <a:xfrm>
            <a:off x="3964325" y="1131902"/>
            <a:ext cx="454896" cy="162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3">
            <a:extLst>
              <a:ext uri="{FF2B5EF4-FFF2-40B4-BE49-F238E27FC236}">
                <a16:creationId xmlns:a16="http://schemas.microsoft.com/office/drawing/2014/main" id="{98FC835B-7728-4FAF-ACF9-A79CF85C44D5}"/>
              </a:ext>
            </a:extLst>
          </p:cNvPr>
          <p:cNvSpPr/>
          <p:nvPr/>
        </p:nvSpPr>
        <p:spPr>
          <a:xfrm>
            <a:off x="1925412" y="1013633"/>
            <a:ext cx="2036593" cy="821671"/>
          </a:xfrm>
          <a:prstGeom prst="roundRect">
            <a:avLst/>
          </a:prstGeom>
          <a:solidFill>
            <a:srgbClr val="EEF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ECO 215/MAT 216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</a:rPr>
              <a:t> </a:t>
            </a:r>
            <a:r>
              <a:rPr lang="en-US" sz="1000" dirty="0">
                <a:solidFill>
                  <a:schemeClr val="tx1"/>
                </a:solidFill>
              </a:rPr>
              <a:t>Statistics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</a:t>
            </a:r>
            <a:r>
              <a:rPr lang="en-US" sz="1000" dirty="0" err="1">
                <a:solidFill>
                  <a:schemeClr val="tx1"/>
                </a:solidFill>
              </a:rPr>
              <a:t>prereq</a:t>
            </a:r>
            <a:r>
              <a:rPr lang="en-US" sz="1000" dirty="0">
                <a:solidFill>
                  <a:schemeClr val="tx1"/>
                </a:solidFill>
              </a:rPr>
              <a:t>. only for BIS/BUS 305)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MAT* 165/165/167</a:t>
            </a:r>
          </a:p>
        </p:txBody>
      </p:sp>
      <p:sp>
        <p:nvSpPr>
          <p:cNvPr id="31" name="Rounded Rectangle 33">
            <a:extLst>
              <a:ext uri="{FF2B5EF4-FFF2-40B4-BE49-F238E27FC236}">
                <a16:creationId xmlns:a16="http://schemas.microsoft.com/office/drawing/2014/main" id="{0D47E60B-B5B7-4064-A8AC-9AA147839A50}"/>
              </a:ext>
            </a:extLst>
          </p:cNvPr>
          <p:cNvSpPr/>
          <p:nvPr/>
        </p:nvSpPr>
        <p:spPr>
          <a:xfrm>
            <a:off x="5010603" y="3109277"/>
            <a:ext cx="1913973" cy="54763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BIS 370 </a:t>
            </a:r>
            <a:r>
              <a:rPr lang="en-US" b="1" dirty="0">
                <a:solidFill>
                  <a:srgbClr val="6F1113"/>
                </a:solidFill>
              </a:rPr>
              <a:t>*</a:t>
            </a:r>
            <a:endParaRPr lang="en-US" b="1" baseline="30000" dirty="0">
              <a:solidFill>
                <a:srgbClr val="6F1113"/>
              </a:solidFill>
            </a:endParaRPr>
          </a:p>
          <a:p>
            <a:pPr algn="ctr"/>
            <a:r>
              <a:rPr lang="en-US" sz="950" dirty="0">
                <a:solidFill>
                  <a:schemeClr val="tx1"/>
                </a:solidFill>
              </a:rPr>
              <a:t>Systems Analysis &amp; Design (F/</a:t>
            </a:r>
            <a:r>
              <a:rPr lang="en-US" sz="950" dirty="0" err="1">
                <a:solidFill>
                  <a:schemeClr val="tx1"/>
                </a:solidFill>
              </a:rPr>
              <a:t>Sp</a:t>
            </a:r>
            <a:r>
              <a:rPr lang="en-US" sz="95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5" name="Rounded Rectangle 46">
            <a:extLst>
              <a:ext uri="{FF2B5EF4-FFF2-40B4-BE49-F238E27FC236}">
                <a16:creationId xmlns:a16="http://schemas.microsoft.com/office/drawing/2014/main" id="{F596E674-2F09-45BC-B139-6BF8647DAC16}"/>
              </a:ext>
            </a:extLst>
          </p:cNvPr>
          <p:cNvSpPr/>
          <p:nvPr/>
        </p:nvSpPr>
        <p:spPr>
          <a:xfrm>
            <a:off x="6483509" y="978113"/>
            <a:ext cx="1729946" cy="4059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BIS 449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Data Visualization (</a:t>
            </a:r>
            <a:r>
              <a:rPr lang="en-US" sz="1000" dirty="0" err="1">
                <a:solidFill>
                  <a:schemeClr val="tx1"/>
                </a:solidFill>
              </a:rPr>
              <a:t>Sp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6" name="Right Arrow 22">
            <a:extLst>
              <a:ext uri="{FF2B5EF4-FFF2-40B4-BE49-F238E27FC236}">
                <a16:creationId xmlns:a16="http://schemas.microsoft.com/office/drawing/2014/main" id="{17232FBD-1BC7-4D69-8326-874A2CC68574}"/>
              </a:ext>
            </a:extLst>
          </p:cNvPr>
          <p:cNvSpPr/>
          <p:nvPr/>
        </p:nvSpPr>
        <p:spPr>
          <a:xfrm rot="20661684" flipV="1">
            <a:off x="4920283" y="2086774"/>
            <a:ext cx="1003688" cy="131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8B67790-1FC6-4D94-B591-EE8E4037575C}"/>
              </a:ext>
            </a:extLst>
          </p:cNvPr>
          <p:cNvCxnSpPr>
            <a:cxnSpLocks/>
          </p:cNvCxnSpPr>
          <p:nvPr/>
        </p:nvCxnSpPr>
        <p:spPr>
          <a:xfrm flipV="1">
            <a:off x="7303191" y="1384081"/>
            <a:ext cx="0" cy="367229"/>
          </a:xfrm>
          <a:prstGeom prst="straightConnector1">
            <a:avLst/>
          </a:prstGeom>
          <a:ln w="444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ight Arrow 8">
            <a:extLst>
              <a:ext uri="{FF2B5EF4-FFF2-40B4-BE49-F238E27FC236}">
                <a16:creationId xmlns:a16="http://schemas.microsoft.com/office/drawing/2014/main" id="{92A040EF-51DD-4DAE-BC49-59A9DD20BE37}"/>
              </a:ext>
            </a:extLst>
          </p:cNvPr>
          <p:cNvSpPr/>
          <p:nvPr/>
        </p:nvSpPr>
        <p:spPr>
          <a:xfrm>
            <a:off x="3964324" y="4806704"/>
            <a:ext cx="1210641" cy="156286"/>
          </a:xfrm>
          <a:prstGeom prst="rightArrow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32">
            <a:extLst>
              <a:ext uri="{FF2B5EF4-FFF2-40B4-BE49-F238E27FC236}">
                <a16:creationId xmlns:a16="http://schemas.microsoft.com/office/drawing/2014/main" id="{7FB5D850-B308-4E55-8C3B-60646DA48E7A}"/>
              </a:ext>
            </a:extLst>
          </p:cNvPr>
          <p:cNvSpPr/>
          <p:nvPr/>
        </p:nvSpPr>
        <p:spPr>
          <a:xfrm>
            <a:off x="5167559" y="4609033"/>
            <a:ext cx="1729946" cy="6682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BIS 367 </a:t>
            </a:r>
            <a:endParaRPr lang="en-US" b="1" baseline="30000" dirty="0">
              <a:solidFill>
                <a:srgbClr val="6F1113"/>
              </a:solidFill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Human Computer Interfacing &amp; Design (F) 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039D2D6-92C9-49B9-B96A-6718086854F1}"/>
              </a:ext>
            </a:extLst>
          </p:cNvPr>
          <p:cNvCxnSpPr>
            <a:cxnSpLocks/>
          </p:cNvCxnSpPr>
          <p:nvPr/>
        </p:nvCxnSpPr>
        <p:spPr>
          <a:xfrm flipV="1">
            <a:off x="4257700" y="1730127"/>
            <a:ext cx="370319" cy="550463"/>
          </a:xfrm>
          <a:prstGeom prst="straightConnector1">
            <a:avLst/>
          </a:prstGeom>
          <a:ln w="6032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33">
            <a:extLst>
              <a:ext uri="{FF2B5EF4-FFF2-40B4-BE49-F238E27FC236}">
                <a16:creationId xmlns:a16="http://schemas.microsoft.com/office/drawing/2014/main" id="{29D7F2AC-A985-477F-93BF-04DF44D2771F}"/>
              </a:ext>
            </a:extLst>
          </p:cNvPr>
          <p:cNvSpPr/>
          <p:nvPr/>
        </p:nvSpPr>
        <p:spPr>
          <a:xfrm>
            <a:off x="7515980" y="3576813"/>
            <a:ext cx="1615650" cy="6823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BIS 437 </a:t>
            </a:r>
            <a:endParaRPr lang="en-US" b="1" baseline="30000" dirty="0">
              <a:solidFill>
                <a:srgbClr val="6F1113"/>
              </a:solidFill>
            </a:endParaRPr>
          </a:p>
          <a:p>
            <a:pPr algn="ctr"/>
            <a:r>
              <a:rPr lang="en-US" sz="950" dirty="0">
                <a:solidFill>
                  <a:schemeClr val="tx1"/>
                </a:solidFill>
              </a:rPr>
              <a:t>Rapid IT Project Management</a:t>
            </a:r>
          </a:p>
          <a:p>
            <a:pPr algn="ctr"/>
            <a:r>
              <a:rPr lang="en-US" sz="950" dirty="0">
                <a:solidFill>
                  <a:schemeClr val="tx1"/>
                </a:solidFill>
              </a:rPr>
              <a:t>(Agile/Scrum/</a:t>
            </a:r>
            <a:r>
              <a:rPr lang="en-US" sz="950" dirty="0" err="1">
                <a:solidFill>
                  <a:schemeClr val="tx1"/>
                </a:solidFill>
              </a:rPr>
              <a:t>SAFe</a:t>
            </a:r>
            <a:r>
              <a:rPr lang="en-US" sz="950" dirty="0">
                <a:solidFill>
                  <a:schemeClr val="tx1"/>
                </a:solidFill>
              </a:rPr>
              <a:t> RAD) (F)</a:t>
            </a:r>
          </a:p>
        </p:txBody>
      </p:sp>
      <p:sp>
        <p:nvSpPr>
          <p:cNvPr id="44" name="Rounded Rectangle 33">
            <a:extLst>
              <a:ext uri="{FF2B5EF4-FFF2-40B4-BE49-F238E27FC236}">
                <a16:creationId xmlns:a16="http://schemas.microsoft.com/office/drawing/2014/main" id="{772DE148-DA80-47B3-9CDE-696FB067DF92}"/>
              </a:ext>
            </a:extLst>
          </p:cNvPr>
          <p:cNvSpPr/>
          <p:nvPr/>
        </p:nvSpPr>
        <p:spPr>
          <a:xfrm>
            <a:off x="7495592" y="4345686"/>
            <a:ext cx="1645110" cy="4783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BIS/BUS 442 </a:t>
            </a:r>
            <a:endParaRPr lang="en-US" b="1" baseline="30000" dirty="0">
              <a:solidFill>
                <a:srgbClr val="6F1113"/>
              </a:solidFill>
            </a:endParaRPr>
          </a:p>
          <a:p>
            <a:pPr algn="ctr"/>
            <a:r>
              <a:rPr lang="en-US" sz="950" dirty="0">
                <a:solidFill>
                  <a:schemeClr val="tx1"/>
                </a:solidFill>
              </a:rPr>
              <a:t>IT Project Management (</a:t>
            </a:r>
            <a:r>
              <a:rPr lang="en-US" sz="950" dirty="0" err="1">
                <a:solidFill>
                  <a:schemeClr val="tx1"/>
                </a:solidFill>
              </a:rPr>
              <a:t>Sp</a:t>
            </a:r>
            <a:r>
              <a:rPr lang="en-US" sz="95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1E511D2-5CC4-44C7-A260-3C8FE75F7102}"/>
              </a:ext>
            </a:extLst>
          </p:cNvPr>
          <p:cNvSpPr/>
          <p:nvPr/>
        </p:nvSpPr>
        <p:spPr>
          <a:xfrm flipH="1">
            <a:off x="1903442" y="3663689"/>
            <a:ext cx="71482" cy="2624629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8">
            <a:extLst>
              <a:ext uri="{FF2B5EF4-FFF2-40B4-BE49-F238E27FC236}">
                <a16:creationId xmlns:a16="http://schemas.microsoft.com/office/drawing/2014/main" id="{2184D098-8872-490E-BE6E-B8441DFEB3EA}"/>
              </a:ext>
            </a:extLst>
          </p:cNvPr>
          <p:cNvSpPr/>
          <p:nvPr/>
        </p:nvSpPr>
        <p:spPr>
          <a:xfrm>
            <a:off x="1893605" y="6252161"/>
            <a:ext cx="412463" cy="161807"/>
          </a:xfrm>
          <a:prstGeom prst="rightArrow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32">
            <a:extLst>
              <a:ext uri="{FF2B5EF4-FFF2-40B4-BE49-F238E27FC236}">
                <a16:creationId xmlns:a16="http://schemas.microsoft.com/office/drawing/2014/main" id="{A22EB975-B4CB-41ED-8DF8-902A2055162B}"/>
              </a:ext>
            </a:extLst>
          </p:cNvPr>
          <p:cNvSpPr/>
          <p:nvPr/>
        </p:nvSpPr>
        <p:spPr>
          <a:xfrm>
            <a:off x="2309256" y="6056916"/>
            <a:ext cx="1729946" cy="6682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BIS 365 </a:t>
            </a:r>
            <a:endParaRPr lang="en-US" b="1" baseline="30000" dirty="0">
              <a:solidFill>
                <a:srgbClr val="6F1113"/>
              </a:solidFill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Emerging Technology &amp; Business Applications (</a:t>
            </a:r>
            <a:r>
              <a:rPr lang="en-US" sz="1000" dirty="0" err="1">
                <a:solidFill>
                  <a:schemeClr val="tx1"/>
                </a:solidFill>
              </a:rPr>
              <a:t>Sp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0" name="Rounded Rectangle 20">
            <a:extLst>
              <a:ext uri="{FF2B5EF4-FFF2-40B4-BE49-F238E27FC236}">
                <a16:creationId xmlns:a16="http://schemas.microsoft.com/office/drawing/2014/main" id="{E17CDA9E-4482-45F8-AEE3-D7FF2AABD8D3}"/>
              </a:ext>
            </a:extLst>
          </p:cNvPr>
          <p:cNvSpPr/>
          <p:nvPr/>
        </p:nvSpPr>
        <p:spPr>
          <a:xfrm>
            <a:off x="40670" y="3699356"/>
            <a:ext cx="1765022" cy="260696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Business 2xx</a:t>
            </a:r>
            <a:r>
              <a:rPr lang="en-US" b="1" dirty="0">
                <a:solidFill>
                  <a:srgbClr val="6F1113"/>
                </a:solidFill>
              </a:rPr>
              <a:t>*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BIS - Major ALL/ Minor 1 of following:</a:t>
            </a:r>
          </a:p>
          <a:p>
            <a:r>
              <a:rPr lang="en-US" sz="1000" dirty="0">
                <a:solidFill>
                  <a:schemeClr val="tx1"/>
                </a:solidFill>
              </a:rPr>
              <a:t>ACC 201 – Prin. Accounting</a:t>
            </a:r>
          </a:p>
          <a:p>
            <a:r>
              <a:rPr lang="en-US" sz="1000" dirty="0">
                <a:solidFill>
                  <a:schemeClr val="tx1"/>
                </a:solidFill>
              </a:rPr>
              <a:t>BUS 201 – Prin. Mgmt. </a:t>
            </a:r>
            <a:r>
              <a:rPr lang="en-US" sz="800" dirty="0">
                <a:solidFill>
                  <a:schemeClr val="tx1"/>
                </a:solidFill>
              </a:rPr>
              <a:t>(W2)</a:t>
            </a:r>
          </a:p>
          <a:p>
            <a:r>
              <a:rPr lang="en-US" sz="1000" dirty="0">
                <a:solidFill>
                  <a:schemeClr val="tx1"/>
                </a:solidFill>
              </a:rPr>
              <a:t>BUS 225</a:t>
            </a:r>
            <a:r>
              <a:rPr lang="en-US" sz="800" dirty="0">
                <a:solidFill>
                  <a:schemeClr val="tx1"/>
                </a:solidFill>
              </a:rPr>
              <a:t> – </a:t>
            </a:r>
            <a:r>
              <a:rPr lang="en-US" sz="900" spc="-50" dirty="0">
                <a:solidFill>
                  <a:schemeClr val="tx1"/>
                </a:solidFill>
              </a:rPr>
              <a:t>Prin. Marketing </a:t>
            </a:r>
            <a:r>
              <a:rPr lang="en-US" sz="800" dirty="0">
                <a:solidFill>
                  <a:schemeClr val="tx1"/>
                </a:solidFill>
              </a:rPr>
              <a:t>(W2)</a:t>
            </a:r>
          </a:p>
          <a:p>
            <a:r>
              <a:rPr lang="en-US" sz="1000" dirty="0">
                <a:solidFill>
                  <a:schemeClr val="tx1"/>
                </a:solidFill>
              </a:rPr>
              <a:t>BUS/Fin 245 – Bus. Finance</a:t>
            </a:r>
          </a:p>
          <a:p>
            <a:r>
              <a:rPr lang="en-US" sz="1000" dirty="0">
                <a:solidFill>
                  <a:schemeClr val="tx1"/>
                </a:solidFill>
              </a:rPr>
              <a:t>BUS 260 – Ops. Mgmt.</a:t>
            </a:r>
          </a:p>
          <a:p>
            <a:r>
              <a:rPr lang="en-US" sz="900" dirty="0">
                <a:solidFill>
                  <a:schemeClr val="tx1"/>
                </a:solidFill>
              </a:rPr>
              <a:t>ECO 201 </a:t>
            </a:r>
            <a:r>
              <a:rPr lang="en-US" sz="800" dirty="0">
                <a:solidFill>
                  <a:schemeClr val="tx1"/>
                </a:solidFill>
              </a:rPr>
              <a:t>– </a:t>
            </a:r>
            <a:r>
              <a:rPr lang="en-US" sz="900" dirty="0" err="1">
                <a:solidFill>
                  <a:schemeClr val="tx1"/>
                </a:solidFill>
              </a:rPr>
              <a:t>Microecon</a:t>
            </a:r>
            <a:r>
              <a:rPr lang="en-US" sz="900" dirty="0">
                <a:solidFill>
                  <a:schemeClr val="tx1"/>
                </a:solidFill>
              </a:rPr>
              <a:t>. </a:t>
            </a:r>
            <a:r>
              <a:rPr lang="en-US" sz="800" spc="-50" dirty="0">
                <a:solidFill>
                  <a:schemeClr val="tx1"/>
                </a:solidFill>
              </a:rPr>
              <a:t>(LAC T2SS)</a:t>
            </a:r>
          </a:p>
          <a:p>
            <a:pPr>
              <a:lnSpc>
                <a:spcPct val="80000"/>
              </a:lnSpc>
            </a:pPr>
            <a:r>
              <a:rPr lang="en-US" sz="300" dirty="0">
                <a:solidFill>
                  <a:schemeClr val="tx1"/>
                </a:solidFill>
              </a:rPr>
              <a:t>_</a:t>
            </a:r>
            <a:r>
              <a:rPr lang="en-US" sz="500" b="1" dirty="0">
                <a:solidFill>
                  <a:schemeClr val="tx1"/>
                </a:solidFill>
              </a:rPr>
              <a:t>____________________________________________</a:t>
            </a:r>
            <a:r>
              <a:rPr lang="en-US" sz="800" dirty="0">
                <a:solidFill>
                  <a:schemeClr val="tx1"/>
                </a:solidFill>
              </a:rPr>
              <a:t>Community College Equivalent</a:t>
            </a:r>
            <a:r>
              <a:rPr lang="en-US" sz="1000" dirty="0">
                <a:solidFill>
                  <a:schemeClr val="tx1"/>
                </a:solidFill>
              </a:rPr>
              <a:t>:</a:t>
            </a:r>
          </a:p>
          <a:p>
            <a:r>
              <a:rPr lang="en-US" sz="1000" dirty="0">
                <a:solidFill>
                  <a:schemeClr val="tx1"/>
                </a:solidFill>
              </a:rPr>
              <a:t>ACC* 113/115</a:t>
            </a:r>
          </a:p>
          <a:p>
            <a:r>
              <a:rPr lang="en-US" sz="1000" dirty="0">
                <a:solidFill>
                  <a:schemeClr val="tx1"/>
                </a:solidFill>
              </a:rPr>
              <a:t>BMG* 202</a:t>
            </a:r>
          </a:p>
          <a:p>
            <a:r>
              <a:rPr lang="en-US" sz="1000" dirty="0">
                <a:solidFill>
                  <a:schemeClr val="tx1"/>
                </a:solidFill>
              </a:rPr>
              <a:t>MKT* 201</a:t>
            </a:r>
          </a:p>
          <a:p>
            <a:r>
              <a:rPr lang="en-US" sz="1000" dirty="0">
                <a:solidFill>
                  <a:schemeClr val="tx1"/>
                </a:solidFill>
              </a:rPr>
              <a:t>BFN* 201</a:t>
            </a:r>
          </a:p>
          <a:p>
            <a:r>
              <a:rPr lang="en-US" sz="1000" dirty="0">
                <a:solidFill>
                  <a:schemeClr val="tx1"/>
                </a:solidFill>
              </a:rPr>
              <a:t>BMG* 218</a:t>
            </a:r>
          </a:p>
          <a:p>
            <a:pPr algn="ctr"/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51" name="Rounded Rectangle 32">
            <a:extLst>
              <a:ext uri="{FF2B5EF4-FFF2-40B4-BE49-F238E27FC236}">
                <a16:creationId xmlns:a16="http://schemas.microsoft.com/office/drawing/2014/main" id="{F3600DB4-1EDC-4C70-A7BD-FC432C9A8BF4}"/>
              </a:ext>
            </a:extLst>
          </p:cNvPr>
          <p:cNvSpPr/>
          <p:nvPr/>
        </p:nvSpPr>
        <p:spPr>
          <a:xfrm>
            <a:off x="2306068" y="4982628"/>
            <a:ext cx="2195721" cy="9759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BIS 362 </a:t>
            </a:r>
            <a:endParaRPr lang="en-US" b="1" baseline="30000" dirty="0">
              <a:solidFill>
                <a:srgbClr val="6F1113"/>
              </a:solidFill>
            </a:endParaRPr>
          </a:p>
          <a:p>
            <a:r>
              <a:rPr lang="en-US" sz="1000" dirty="0">
                <a:solidFill>
                  <a:schemeClr val="tx1"/>
                </a:solidFill>
              </a:rPr>
              <a:t>Healthcare Informatics (F/</a:t>
            </a:r>
            <a:r>
              <a:rPr lang="en-US" sz="1000" dirty="0" err="1">
                <a:solidFill>
                  <a:schemeClr val="tx1"/>
                </a:solidFill>
              </a:rPr>
              <a:t>Sp</a:t>
            </a:r>
            <a:r>
              <a:rPr lang="en-US" sz="1000" dirty="0">
                <a:solidFill>
                  <a:schemeClr val="tx1"/>
                </a:solidFill>
              </a:rPr>
              <a:t>) [Recommended only for H. Sc Majors Healthcare Mgmt. Conc.  or </a:t>
            </a:r>
          </a:p>
          <a:p>
            <a:r>
              <a:rPr lang="en-US" sz="1000" dirty="0">
                <a:solidFill>
                  <a:schemeClr val="tx1"/>
                </a:solidFill>
              </a:rPr>
              <a:t>Healthcare  Informatics Students]</a:t>
            </a:r>
          </a:p>
        </p:txBody>
      </p:sp>
      <p:sp>
        <p:nvSpPr>
          <p:cNvPr id="52" name="Right Arrow 8">
            <a:extLst>
              <a:ext uri="{FF2B5EF4-FFF2-40B4-BE49-F238E27FC236}">
                <a16:creationId xmlns:a16="http://schemas.microsoft.com/office/drawing/2014/main" id="{48D60B9A-FC3D-40DD-BACB-019A839D0933}"/>
              </a:ext>
            </a:extLst>
          </p:cNvPr>
          <p:cNvSpPr/>
          <p:nvPr/>
        </p:nvSpPr>
        <p:spPr>
          <a:xfrm>
            <a:off x="1967512" y="5485172"/>
            <a:ext cx="320407" cy="135391"/>
          </a:xfrm>
          <a:prstGeom prst="rightArrow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2EE689F-CDBD-4371-AAC3-B6C50C648637}"/>
              </a:ext>
            </a:extLst>
          </p:cNvPr>
          <p:cNvSpPr/>
          <p:nvPr/>
        </p:nvSpPr>
        <p:spPr>
          <a:xfrm>
            <a:off x="7050744" y="3558282"/>
            <a:ext cx="86577" cy="1647703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698EFF1-127C-4141-90E1-E12B686A79F8}"/>
              </a:ext>
            </a:extLst>
          </p:cNvPr>
          <p:cNvSpPr/>
          <p:nvPr/>
        </p:nvSpPr>
        <p:spPr>
          <a:xfrm rot="16200000" flipH="1">
            <a:off x="6945948" y="3516299"/>
            <a:ext cx="88059" cy="201022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22">
            <a:extLst>
              <a:ext uri="{FF2B5EF4-FFF2-40B4-BE49-F238E27FC236}">
                <a16:creationId xmlns:a16="http://schemas.microsoft.com/office/drawing/2014/main" id="{7C6E786F-5036-4811-88DB-3D47305D1F61}"/>
              </a:ext>
            </a:extLst>
          </p:cNvPr>
          <p:cNvSpPr/>
          <p:nvPr/>
        </p:nvSpPr>
        <p:spPr>
          <a:xfrm flipV="1">
            <a:off x="7137321" y="4534007"/>
            <a:ext cx="353003" cy="1380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6449A18-E8FB-4467-8A10-45569527EF19}"/>
              </a:ext>
            </a:extLst>
          </p:cNvPr>
          <p:cNvSpPr txBox="1"/>
          <p:nvPr/>
        </p:nvSpPr>
        <p:spPr>
          <a:xfrm>
            <a:off x="8716161" y="9331"/>
            <a:ext cx="3531701" cy="1070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7000"/>
              </a:lnSpc>
            </a:pPr>
            <a:r>
              <a:rPr lang="en-US" dirty="0"/>
              <a:t>       BIS Minor - Needs ONLY</a:t>
            </a:r>
          </a:p>
          <a:p>
            <a:pPr>
              <a:lnSpc>
                <a:spcPct val="87000"/>
              </a:lnSpc>
            </a:pPr>
            <a:r>
              <a:rPr lang="en-US" dirty="0"/>
              <a:t> - </a:t>
            </a:r>
          </a:p>
          <a:p>
            <a:pPr>
              <a:lnSpc>
                <a:spcPct val="87000"/>
              </a:lnSpc>
            </a:pPr>
            <a:r>
              <a:rPr lang="en-US" dirty="0"/>
              <a:t>-</a:t>
            </a:r>
            <a:endParaRPr lang="en-US" sz="1600" dirty="0"/>
          </a:p>
          <a:p>
            <a:pPr>
              <a:lnSpc>
                <a:spcPct val="87000"/>
              </a:lnSpc>
            </a:pPr>
            <a:endParaRPr lang="en-US" sz="700" dirty="0"/>
          </a:p>
          <a:p>
            <a:pPr>
              <a:lnSpc>
                <a:spcPct val="87000"/>
              </a:lnSpc>
            </a:pPr>
            <a:r>
              <a:rPr lang="en-US" sz="1200" dirty="0"/>
              <a:t>(Note: Need only 3 courses NOT used in major or LAC)</a:t>
            </a:r>
          </a:p>
        </p:txBody>
      </p:sp>
      <p:sp>
        <p:nvSpPr>
          <p:cNvPr id="65" name="Rounded Rectangle 20">
            <a:extLst>
              <a:ext uri="{FF2B5EF4-FFF2-40B4-BE49-F238E27FC236}">
                <a16:creationId xmlns:a16="http://schemas.microsoft.com/office/drawing/2014/main" id="{1CEA3F26-2BC6-404F-B13F-20D809C89D0B}"/>
              </a:ext>
            </a:extLst>
          </p:cNvPr>
          <p:cNvSpPr/>
          <p:nvPr/>
        </p:nvSpPr>
        <p:spPr>
          <a:xfrm>
            <a:off x="9248910" y="1013633"/>
            <a:ext cx="2911038" cy="57948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  <a:p>
            <a:pPr algn="ctr">
              <a:lnSpc>
                <a:spcPct val="85000"/>
              </a:lnSpc>
            </a:pPr>
            <a:r>
              <a:rPr lang="en-US" sz="1400" b="1" dirty="0">
                <a:solidFill>
                  <a:schemeClr val="tx1"/>
                </a:solidFill>
              </a:rPr>
              <a:t>BIS Electives – Employer Top Picks </a:t>
            </a:r>
            <a:r>
              <a:rPr lang="en-US" sz="1000" b="1" dirty="0">
                <a:solidFill>
                  <a:schemeClr val="tx1"/>
                </a:solidFill>
              </a:rPr>
              <a:t>(Need 2+ electives)</a:t>
            </a:r>
          </a:p>
          <a:p>
            <a:pPr algn="ctr">
              <a:lnSpc>
                <a:spcPct val="85000"/>
              </a:lnSpc>
            </a:pPr>
            <a:r>
              <a:rPr lang="en-US" sz="1400" b="1" dirty="0">
                <a:solidFill>
                  <a:schemeClr val="tx1"/>
                </a:solidFill>
              </a:rPr>
              <a:t>Accounting </a:t>
            </a:r>
            <a:r>
              <a:rPr lang="en-US" sz="900" dirty="0">
                <a:solidFill>
                  <a:schemeClr val="tx1"/>
                </a:solidFill>
              </a:rPr>
              <a:t>(1038/311)</a:t>
            </a:r>
            <a:endParaRPr lang="en-US" sz="900" dirty="0">
              <a:solidFill>
                <a:srgbClr val="6F1113"/>
              </a:solidFill>
            </a:endParaRPr>
          </a:p>
          <a:p>
            <a:r>
              <a:rPr lang="en-US" sz="1000" dirty="0">
                <a:solidFill>
                  <a:schemeClr val="tx1"/>
                </a:solidFill>
              </a:rPr>
              <a:t>ACC 420 – AIS</a:t>
            </a:r>
          </a:p>
          <a:p>
            <a:r>
              <a:rPr lang="en-US" sz="1000" dirty="0">
                <a:solidFill>
                  <a:schemeClr val="tx1"/>
                </a:solidFill>
              </a:rPr>
              <a:t>BIS 373 – Database (auditing &amp; forensics) </a:t>
            </a:r>
          </a:p>
          <a:p>
            <a:r>
              <a:rPr lang="en-US" sz="1000" dirty="0">
                <a:solidFill>
                  <a:schemeClr val="tx1"/>
                </a:solidFill>
              </a:rPr>
              <a:t>BIS 430 – ERP (Acc Systems run in ERPs)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Marketing/Comm </a:t>
            </a:r>
            <a:r>
              <a:rPr lang="en-US" sz="900" dirty="0">
                <a:solidFill>
                  <a:schemeClr val="tx1"/>
                </a:solidFill>
              </a:rPr>
              <a:t>(916/320)</a:t>
            </a:r>
            <a:endParaRPr lang="en-US" sz="900" dirty="0">
              <a:solidFill>
                <a:srgbClr val="6F1113"/>
              </a:solidFill>
            </a:endParaRPr>
          </a:p>
          <a:p>
            <a:r>
              <a:rPr lang="en-US" sz="1000" dirty="0">
                <a:solidFill>
                  <a:schemeClr val="tx1"/>
                </a:solidFill>
              </a:rPr>
              <a:t>BIS 375 – Ecommerce (Internet) </a:t>
            </a:r>
          </a:p>
          <a:p>
            <a:r>
              <a:rPr lang="en-US" sz="1000" dirty="0">
                <a:solidFill>
                  <a:schemeClr val="tx1"/>
                </a:solidFill>
              </a:rPr>
              <a:t>BIS 373 – Database (Target Mkt. CRM) </a:t>
            </a:r>
          </a:p>
          <a:p>
            <a:r>
              <a:rPr lang="en-US" sz="1000" dirty="0">
                <a:solidFill>
                  <a:schemeClr val="tx1"/>
                </a:solidFill>
              </a:rPr>
              <a:t>BIS 447 – BI (Customer segmenting)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Operations </a:t>
            </a:r>
            <a:r>
              <a:rPr lang="en-US" sz="900" dirty="0">
                <a:solidFill>
                  <a:schemeClr val="tx1"/>
                </a:solidFill>
              </a:rPr>
              <a:t>(594/329)</a:t>
            </a:r>
            <a:endParaRPr lang="en-US" sz="900" b="1" dirty="0">
              <a:solidFill>
                <a:schemeClr val="tx1"/>
              </a:solidFill>
            </a:endParaRPr>
          </a:p>
          <a:p>
            <a:r>
              <a:rPr lang="en-US" sz="1000" dirty="0">
                <a:solidFill>
                  <a:schemeClr val="tx1"/>
                </a:solidFill>
              </a:rPr>
              <a:t>BIS 373 – Database (drive Supply Chains) </a:t>
            </a:r>
          </a:p>
          <a:p>
            <a:r>
              <a:rPr lang="en-US" sz="1000" dirty="0">
                <a:solidFill>
                  <a:schemeClr val="tx1"/>
                </a:solidFill>
              </a:rPr>
              <a:t>BIS 430  - ERP (Systems Ops runs on ) </a:t>
            </a:r>
          </a:p>
          <a:p>
            <a:r>
              <a:rPr lang="en-US" sz="1000" dirty="0">
                <a:solidFill>
                  <a:schemeClr val="tx1"/>
                </a:solidFill>
              </a:rPr>
              <a:t>BIS/BUS 442 – IT Project Mgmt. (big projects)</a:t>
            </a:r>
          </a:p>
          <a:p>
            <a:r>
              <a:rPr lang="en-US" sz="1000" dirty="0">
                <a:solidFill>
                  <a:schemeClr val="tx1"/>
                </a:solidFill>
              </a:rPr>
              <a:t>BIS/BUS 305 – Business Analytics  (data!)</a:t>
            </a:r>
          </a:p>
          <a:p>
            <a:r>
              <a:rPr lang="en-US" sz="1000" dirty="0">
                <a:solidFill>
                  <a:schemeClr val="tx1"/>
                </a:solidFill>
              </a:rPr>
              <a:t>BIS 447 – BI (Customer segmenting)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Management </a:t>
            </a:r>
            <a:r>
              <a:rPr lang="en-US" sz="900" dirty="0">
                <a:solidFill>
                  <a:schemeClr val="tx1"/>
                </a:solidFill>
              </a:rPr>
              <a:t>(851/381)</a:t>
            </a:r>
          </a:p>
          <a:p>
            <a:r>
              <a:rPr lang="en-US" sz="1000" dirty="0">
                <a:solidFill>
                  <a:schemeClr val="tx1"/>
                </a:solidFill>
              </a:rPr>
              <a:t>BIS 437  –  Rapid IT Development Mgmt. (agile)</a:t>
            </a:r>
          </a:p>
          <a:p>
            <a:r>
              <a:rPr lang="en-US" sz="1000" dirty="0">
                <a:solidFill>
                  <a:schemeClr val="tx1"/>
                </a:solidFill>
              </a:rPr>
              <a:t>BIS/BUS 442 – IT Project Mgmt. (big projects)</a:t>
            </a:r>
          </a:p>
          <a:p>
            <a:r>
              <a:rPr lang="en-US" sz="1000" dirty="0">
                <a:solidFill>
                  <a:schemeClr val="tx1"/>
                </a:solidFill>
              </a:rPr>
              <a:t>BIS 373 – Database (help decision making)</a:t>
            </a:r>
          </a:p>
          <a:p>
            <a:r>
              <a:rPr lang="en-US" sz="1000" dirty="0">
                <a:solidFill>
                  <a:schemeClr val="tx1"/>
                </a:solidFill>
              </a:rPr>
              <a:t>BIS/BUS 305 – Business Analytics (data)</a:t>
            </a:r>
          </a:p>
          <a:p>
            <a:r>
              <a:rPr lang="en-US" sz="1000" dirty="0">
                <a:solidFill>
                  <a:schemeClr val="tx1"/>
                </a:solidFill>
              </a:rPr>
              <a:t>BIS 447 – Bus. Intelligence(decision making)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Finance </a:t>
            </a:r>
            <a:r>
              <a:rPr lang="en-US" sz="900" dirty="0">
                <a:solidFill>
                  <a:schemeClr val="tx1"/>
                </a:solidFill>
              </a:rPr>
              <a:t>(1021/378)</a:t>
            </a:r>
          </a:p>
          <a:p>
            <a:r>
              <a:rPr lang="en-US" sz="1000" dirty="0">
                <a:solidFill>
                  <a:schemeClr val="tx1"/>
                </a:solidFill>
              </a:rPr>
              <a:t>BIS 373 – Database (drive Supply Chains) BIS/BUS 305 – Business Analytics  (data!)</a:t>
            </a:r>
          </a:p>
          <a:p>
            <a:r>
              <a:rPr lang="en-US" sz="1000" dirty="0">
                <a:solidFill>
                  <a:schemeClr val="tx1"/>
                </a:solidFill>
              </a:rPr>
              <a:t>BIS 447 – BI (stocks: price, picks, auto trades) </a:t>
            </a:r>
          </a:p>
          <a:p>
            <a:r>
              <a:rPr lang="en-US" sz="1000" dirty="0">
                <a:solidFill>
                  <a:schemeClr val="tx1"/>
                </a:solidFill>
              </a:rPr>
              <a:t>BIS 449 – Data Visualization (show it!)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Computer Science </a:t>
            </a:r>
            <a:r>
              <a:rPr lang="en-US" sz="900" dirty="0">
                <a:solidFill>
                  <a:schemeClr val="tx1"/>
                </a:solidFill>
              </a:rPr>
              <a:t>(515/270)</a:t>
            </a:r>
          </a:p>
          <a:p>
            <a:r>
              <a:rPr lang="en-US" sz="1000" dirty="0">
                <a:solidFill>
                  <a:schemeClr val="tx1"/>
                </a:solidFill>
              </a:rPr>
              <a:t>BIS 437 – Rapid IT Development Mgmt.(teams)</a:t>
            </a:r>
          </a:p>
          <a:p>
            <a:r>
              <a:rPr lang="en-US" sz="1000" dirty="0">
                <a:solidFill>
                  <a:schemeClr val="tx1"/>
                </a:solidFill>
              </a:rPr>
              <a:t>BIS/BUS 442 – IT Project Mgmt. (projects)</a:t>
            </a:r>
          </a:p>
          <a:p>
            <a:r>
              <a:rPr lang="en-US" sz="1000" dirty="0">
                <a:solidFill>
                  <a:schemeClr val="tx1"/>
                </a:solidFill>
              </a:rPr>
              <a:t>BIS/BUS 305 – Business Analytics (data)</a:t>
            </a:r>
          </a:p>
          <a:p>
            <a:r>
              <a:rPr lang="en-US" sz="1000" dirty="0">
                <a:solidFill>
                  <a:schemeClr val="tx1"/>
                </a:solidFill>
              </a:rPr>
              <a:t>BIS 447 – Bus. </a:t>
            </a:r>
            <a:r>
              <a:rPr lang="en-US" sz="1000" dirty="0" err="1">
                <a:solidFill>
                  <a:schemeClr val="tx1"/>
                </a:solidFill>
              </a:rPr>
              <a:t>Intellig</a:t>
            </a:r>
            <a:r>
              <a:rPr lang="en-US" sz="1000" dirty="0">
                <a:solidFill>
                  <a:schemeClr val="tx1"/>
                </a:solidFill>
              </a:rPr>
              <a:t>.(decision making)</a:t>
            </a:r>
          </a:p>
          <a:p>
            <a:r>
              <a:rPr lang="en-US" sz="1000" dirty="0">
                <a:solidFill>
                  <a:schemeClr val="tx1"/>
                </a:solidFill>
              </a:rPr>
              <a:t>BIS 367 – Human Computer Interactions &amp; Design (counts as a CS Major Elective)</a:t>
            </a:r>
          </a:p>
          <a:p>
            <a:r>
              <a:rPr lang="en-US" sz="900" dirty="0">
                <a:solidFill>
                  <a:schemeClr val="tx1"/>
                </a:solidFill>
              </a:rPr>
              <a:t>(### - Job Openings in CT as of 2/28/20 after / openings posted after 7/1/20)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  <a:p>
            <a:pPr algn="ctr"/>
            <a:endParaRPr lang="en-US" sz="1000" dirty="0">
              <a:solidFill>
                <a:schemeClr val="tx1"/>
              </a:solidFill>
            </a:endParaRPr>
          </a:p>
          <a:p>
            <a:pPr algn="ctr"/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66" name="Star: 5 Points 65">
            <a:extLst>
              <a:ext uri="{FF2B5EF4-FFF2-40B4-BE49-F238E27FC236}">
                <a16:creationId xmlns:a16="http://schemas.microsoft.com/office/drawing/2014/main" id="{59110550-ADCE-42AF-9787-F9D824DCAB8B}"/>
              </a:ext>
            </a:extLst>
          </p:cNvPr>
          <p:cNvSpPr/>
          <p:nvPr/>
        </p:nvSpPr>
        <p:spPr>
          <a:xfrm>
            <a:off x="4543076" y="2350741"/>
            <a:ext cx="231629" cy="173187"/>
          </a:xfrm>
          <a:prstGeom prst="star5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tar: 5 Points 66">
            <a:extLst>
              <a:ext uri="{FF2B5EF4-FFF2-40B4-BE49-F238E27FC236}">
                <a16:creationId xmlns:a16="http://schemas.microsoft.com/office/drawing/2014/main" id="{AB0CA13D-16F0-4157-9FE0-FE5011E63873}"/>
              </a:ext>
            </a:extLst>
          </p:cNvPr>
          <p:cNvSpPr/>
          <p:nvPr/>
        </p:nvSpPr>
        <p:spPr>
          <a:xfrm>
            <a:off x="6501050" y="3128237"/>
            <a:ext cx="193375" cy="211173"/>
          </a:xfrm>
          <a:prstGeom prst="star5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tar: 5 Points 67">
            <a:extLst>
              <a:ext uri="{FF2B5EF4-FFF2-40B4-BE49-F238E27FC236}">
                <a16:creationId xmlns:a16="http://schemas.microsoft.com/office/drawing/2014/main" id="{5579810A-3D36-4687-9F3B-BA0F91034F3C}"/>
              </a:ext>
            </a:extLst>
          </p:cNvPr>
          <p:cNvSpPr/>
          <p:nvPr/>
        </p:nvSpPr>
        <p:spPr>
          <a:xfrm>
            <a:off x="4809012" y="6559938"/>
            <a:ext cx="205471" cy="206075"/>
          </a:xfrm>
          <a:prstGeom prst="star5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96E7274-3996-4384-A7B9-6B17C2F25348}"/>
              </a:ext>
            </a:extLst>
          </p:cNvPr>
          <p:cNvSpPr txBox="1"/>
          <p:nvPr/>
        </p:nvSpPr>
        <p:spPr>
          <a:xfrm>
            <a:off x="4961814" y="6508006"/>
            <a:ext cx="453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Employers look for on Resumes for Internships</a:t>
            </a:r>
          </a:p>
        </p:txBody>
      </p:sp>
      <p:sp>
        <p:nvSpPr>
          <p:cNvPr id="70" name="Right Arrow 8">
            <a:extLst>
              <a:ext uri="{FF2B5EF4-FFF2-40B4-BE49-F238E27FC236}">
                <a16:creationId xmlns:a16="http://schemas.microsoft.com/office/drawing/2014/main" id="{C6F97A51-35FF-443A-AE9A-536E355C4FBE}"/>
              </a:ext>
            </a:extLst>
          </p:cNvPr>
          <p:cNvSpPr/>
          <p:nvPr/>
        </p:nvSpPr>
        <p:spPr>
          <a:xfrm>
            <a:off x="4869671" y="6114665"/>
            <a:ext cx="793127" cy="129919"/>
          </a:xfrm>
          <a:prstGeom prst="rightArrow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829D56A-41F3-4B9C-97F5-4C5BFF1A8F51}"/>
              </a:ext>
            </a:extLst>
          </p:cNvPr>
          <p:cNvSpPr/>
          <p:nvPr/>
        </p:nvSpPr>
        <p:spPr>
          <a:xfrm>
            <a:off x="4809012" y="580212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6F1113"/>
                </a:solidFill>
              </a:rPr>
              <a:t>*</a:t>
            </a: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ADF9EEC-E39F-464B-81CF-56FB512B3301}"/>
              </a:ext>
            </a:extLst>
          </p:cNvPr>
          <p:cNvSpPr txBox="1"/>
          <p:nvPr/>
        </p:nvSpPr>
        <p:spPr>
          <a:xfrm>
            <a:off x="4919395" y="5799024"/>
            <a:ext cx="44080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Required BIS Minor Course </a:t>
            </a:r>
            <a:r>
              <a:rPr lang="en-US" sz="1200" dirty="0"/>
              <a:t>(BUS 205, BUS 2xx, BIS 361, BIS 370)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D16001EA-486E-4947-8589-4515ACC1C32C}"/>
              </a:ext>
            </a:extLst>
          </p:cNvPr>
          <p:cNvCxnSpPr>
            <a:cxnSpLocks/>
          </p:cNvCxnSpPr>
          <p:nvPr/>
        </p:nvCxnSpPr>
        <p:spPr>
          <a:xfrm>
            <a:off x="4908333" y="6413969"/>
            <a:ext cx="770153" cy="0"/>
          </a:xfrm>
          <a:prstGeom prst="straightConnector1">
            <a:avLst/>
          </a:prstGeom>
          <a:ln w="6032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09627C76-ABF0-4F8D-AD73-F251327DD6C4}"/>
              </a:ext>
            </a:extLst>
          </p:cNvPr>
          <p:cNvSpPr txBox="1"/>
          <p:nvPr/>
        </p:nvSpPr>
        <p:spPr>
          <a:xfrm>
            <a:off x="5658517" y="6019565"/>
            <a:ext cx="1456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Required </a:t>
            </a:r>
            <a:r>
              <a:rPr lang="en-US" sz="1400" dirty="0" err="1"/>
              <a:t>Prereq</a:t>
            </a:r>
            <a:r>
              <a:rPr lang="en-US" sz="1400" dirty="0"/>
              <a:t>.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059B02F-9C52-4022-8A39-3127AA935B06}"/>
              </a:ext>
            </a:extLst>
          </p:cNvPr>
          <p:cNvSpPr txBox="1"/>
          <p:nvPr/>
        </p:nvSpPr>
        <p:spPr>
          <a:xfrm>
            <a:off x="5662798" y="6252161"/>
            <a:ext cx="15852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Suggested </a:t>
            </a:r>
            <a:r>
              <a:rPr lang="en-US" sz="1400" dirty="0" err="1"/>
              <a:t>Prereq</a:t>
            </a:r>
            <a:r>
              <a:rPr lang="en-US" sz="1400" dirty="0"/>
              <a:t>.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77069E2-25C9-4B28-8EB5-63A88450790C}"/>
              </a:ext>
            </a:extLst>
          </p:cNvPr>
          <p:cNvSpPr txBox="1"/>
          <p:nvPr/>
        </p:nvSpPr>
        <p:spPr>
          <a:xfrm>
            <a:off x="4793867" y="5377236"/>
            <a:ext cx="366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(F) – Offered Fall ONLY</a:t>
            </a:r>
          </a:p>
          <a:p>
            <a:r>
              <a:rPr lang="en-US" sz="1200" dirty="0"/>
              <a:t>(</a:t>
            </a:r>
            <a:r>
              <a:rPr lang="en-US" sz="1200" dirty="0" err="1"/>
              <a:t>Sp</a:t>
            </a:r>
            <a:r>
              <a:rPr lang="en-US" sz="1200" dirty="0"/>
              <a:t>) – Offered Spring ONLY   (F/</a:t>
            </a:r>
            <a:r>
              <a:rPr lang="en-US" sz="1200" dirty="0" err="1"/>
              <a:t>Sp</a:t>
            </a:r>
            <a:r>
              <a:rPr lang="en-US" sz="1200" dirty="0"/>
              <a:t> – Offered both terms)</a:t>
            </a:r>
          </a:p>
        </p:txBody>
      </p:sp>
      <p:sp>
        <p:nvSpPr>
          <p:cNvPr id="81" name="Rounded Rectangle 46">
            <a:extLst>
              <a:ext uri="{FF2B5EF4-FFF2-40B4-BE49-F238E27FC236}">
                <a16:creationId xmlns:a16="http://schemas.microsoft.com/office/drawing/2014/main" id="{47771FDA-6347-4754-A534-092308BBD46F}"/>
              </a:ext>
            </a:extLst>
          </p:cNvPr>
          <p:cNvSpPr/>
          <p:nvPr/>
        </p:nvSpPr>
        <p:spPr>
          <a:xfrm>
            <a:off x="9045887" y="279466"/>
            <a:ext cx="2603320" cy="24808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7000"/>
              </a:lnSpc>
            </a:pPr>
            <a:r>
              <a:rPr lang="en-US" sz="1000" b="1" dirty="0">
                <a:solidFill>
                  <a:srgbClr val="6F1113"/>
                </a:solidFill>
              </a:rPr>
              <a:t>* </a:t>
            </a:r>
            <a:r>
              <a:rPr lang="en-US" sz="1400" dirty="0">
                <a:solidFill>
                  <a:schemeClr val="tx1"/>
                </a:solidFill>
              </a:rPr>
              <a:t>Required Courses (4 needed)</a:t>
            </a:r>
          </a:p>
        </p:txBody>
      </p:sp>
      <p:sp>
        <p:nvSpPr>
          <p:cNvPr id="82" name="Rounded Rectangle 46">
            <a:extLst>
              <a:ext uri="{FF2B5EF4-FFF2-40B4-BE49-F238E27FC236}">
                <a16:creationId xmlns:a16="http://schemas.microsoft.com/office/drawing/2014/main" id="{10A8B441-E8D9-4CD9-8130-A91A44D04730}"/>
              </a:ext>
            </a:extLst>
          </p:cNvPr>
          <p:cNvSpPr/>
          <p:nvPr/>
        </p:nvSpPr>
        <p:spPr>
          <a:xfrm>
            <a:off x="9045887" y="571801"/>
            <a:ext cx="2674113" cy="248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7000"/>
              </a:lnSpc>
            </a:pPr>
            <a:r>
              <a:rPr lang="en-US" sz="1400" dirty="0">
                <a:solidFill>
                  <a:schemeClr val="tx1"/>
                </a:solidFill>
              </a:rPr>
              <a:t>Non-Required Courses (2 needed)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D3B304-C1D5-4090-AC1B-BB4CDB9E5B70}"/>
              </a:ext>
            </a:extLst>
          </p:cNvPr>
          <p:cNvSpPr txBox="1"/>
          <p:nvPr/>
        </p:nvSpPr>
        <p:spPr>
          <a:xfrm>
            <a:off x="-10122" y="6267407"/>
            <a:ext cx="1914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Community Colleges</a:t>
            </a:r>
          </a:p>
          <a:p>
            <a:r>
              <a:rPr lang="en-US" sz="1200" dirty="0"/>
              <a:t>Courses: Subject Code* ###</a:t>
            </a:r>
          </a:p>
          <a:p>
            <a:r>
              <a:rPr lang="en-US" sz="1200" dirty="0"/>
              <a:t>(i.e. BBG* 114/115)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4A5F3F-A6E1-4D4D-BF51-CA219DBA9A14}"/>
              </a:ext>
            </a:extLst>
          </p:cNvPr>
          <p:cNvSpPr txBox="1"/>
          <p:nvPr/>
        </p:nvSpPr>
        <p:spPr>
          <a:xfrm>
            <a:off x="19053" y="2060411"/>
            <a:ext cx="13835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9349"/>
                </a:solidFill>
              </a:rPr>
              <a:t>Start!!!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DB300492-FC62-4CB8-A3C9-A35D6E1353D8}"/>
              </a:ext>
            </a:extLst>
          </p:cNvPr>
          <p:cNvSpPr/>
          <p:nvPr/>
        </p:nvSpPr>
        <p:spPr>
          <a:xfrm>
            <a:off x="801274" y="3035111"/>
            <a:ext cx="379801" cy="274320"/>
          </a:xfrm>
          <a:prstGeom prst="rightArrow">
            <a:avLst/>
          </a:prstGeom>
          <a:solidFill>
            <a:srgbClr val="009349"/>
          </a:solidFill>
          <a:ln>
            <a:solidFill>
              <a:srgbClr val="0093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4E2411-FAA6-440E-B929-2F1DBC066A65}"/>
              </a:ext>
            </a:extLst>
          </p:cNvPr>
          <p:cNvSpPr txBox="1"/>
          <p:nvPr/>
        </p:nvSpPr>
        <p:spPr>
          <a:xfrm>
            <a:off x="-6560" y="1126774"/>
            <a:ext cx="1733360" cy="5656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dirty="0">
                <a:solidFill>
                  <a:srgbClr val="C00000"/>
                </a:solidFill>
              </a:rPr>
              <a:t>R</a:t>
            </a:r>
            <a:r>
              <a:rPr lang="en-US" dirty="0"/>
              <a:t> – BIS Major </a:t>
            </a:r>
          </a:p>
          <a:p>
            <a:pPr>
              <a:lnSpc>
                <a:spcPct val="80000"/>
              </a:lnSpc>
            </a:pPr>
            <a:r>
              <a:rPr lang="en-US" dirty="0"/>
              <a:t>Required Course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DEDB8B-36A6-4F60-AC7B-9F786D1943AE}"/>
              </a:ext>
            </a:extLst>
          </p:cNvPr>
          <p:cNvSpPr txBox="1"/>
          <p:nvPr/>
        </p:nvSpPr>
        <p:spPr>
          <a:xfrm>
            <a:off x="3261637" y="2240306"/>
            <a:ext cx="330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R</a:t>
            </a:r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F68F03-43D3-4C92-9DE4-1386E38C7612}"/>
              </a:ext>
            </a:extLst>
          </p:cNvPr>
          <p:cNvSpPr txBox="1"/>
          <p:nvPr/>
        </p:nvSpPr>
        <p:spPr>
          <a:xfrm>
            <a:off x="3159750" y="3698410"/>
            <a:ext cx="330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R</a:t>
            </a:r>
            <a:endParaRPr lang="en-US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59372F-88FF-4F78-9CA3-2BFF451341C6}"/>
              </a:ext>
            </a:extLst>
          </p:cNvPr>
          <p:cNvSpPr txBox="1"/>
          <p:nvPr/>
        </p:nvSpPr>
        <p:spPr>
          <a:xfrm>
            <a:off x="1872089" y="948703"/>
            <a:ext cx="330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R</a:t>
            </a:r>
            <a:endParaRPr lang="en-US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2CE725-8B6B-4385-9E12-D0E266FFF50D}"/>
              </a:ext>
            </a:extLst>
          </p:cNvPr>
          <p:cNvSpPr txBox="1"/>
          <p:nvPr/>
        </p:nvSpPr>
        <p:spPr>
          <a:xfrm>
            <a:off x="1092408" y="2723598"/>
            <a:ext cx="4169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R</a:t>
            </a:r>
            <a:endParaRPr lang="en-US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7CFEBB-DF24-4105-B195-6EA8EC9C1F25}"/>
              </a:ext>
            </a:extLst>
          </p:cNvPr>
          <p:cNvSpPr txBox="1"/>
          <p:nvPr/>
        </p:nvSpPr>
        <p:spPr>
          <a:xfrm>
            <a:off x="5070606" y="3089428"/>
            <a:ext cx="330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R</a:t>
            </a:r>
            <a:endParaRPr lang="en-US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A4CB01-941D-41E2-8873-2BCBEBF9E7D4}"/>
              </a:ext>
            </a:extLst>
          </p:cNvPr>
          <p:cNvSpPr txBox="1"/>
          <p:nvPr/>
        </p:nvSpPr>
        <p:spPr>
          <a:xfrm>
            <a:off x="5146320" y="3740661"/>
            <a:ext cx="330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R</a:t>
            </a:r>
            <a:endParaRPr lang="en-US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472E01-E34D-40C2-BC0A-97D0E6516564}"/>
              </a:ext>
            </a:extLst>
          </p:cNvPr>
          <p:cNvSpPr txBox="1"/>
          <p:nvPr/>
        </p:nvSpPr>
        <p:spPr>
          <a:xfrm>
            <a:off x="7331434" y="4899403"/>
            <a:ext cx="330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R</a:t>
            </a:r>
            <a:endParaRPr lang="en-US" sz="1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D8D495-98F0-4E00-8532-0BEBC072D0F4}"/>
              </a:ext>
            </a:extLst>
          </p:cNvPr>
          <p:cNvSpPr txBox="1"/>
          <p:nvPr/>
        </p:nvSpPr>
        <p:spPr>
          <a:xfrm>
            <a:off x="-19767" y="3772938"/>
            <a:ext cx="330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R</a:t>
            </a:r>
            <a:endParaRPr lang="en-US" sz="1600" dirty="0"/>
          </a:p>
        </p:txBody>
      </p:sp>
      <p:sp>
        <p:nvSpPr>
          <p:cNvPr id="32" name="Right Arrow 22">
            <a:extLst>
              <a:ext uri="{FF2B5EF4-FFF2-40B4-BE49-F238E27FC236}">
                <a16:creationId xmlns:a16="http://schemas.microsoft.com/office/drawing/2014/main" id="{629A745C-E309-4AD4-8881-FBFDCD06308C}"/>
              </a:ext>
            </a:extLst>
          </p:cNvPr>
          <p:cNvSpPr/>
          <p:nvPr/>
        </p:nvSpPr>
        <p:spPr>
          <a:xfrm flipV="1">
            <a:off x="7058783" y="5109335"/>
            <a:ext cx="249767" cy="133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21">
            <a:extLst>
              <a:ext uri="{FF2B5EF4-FFF2-40B4-BE49-F238E27FC236}">
                <a16:creationId xmlns:a16="http://schemas.microsoft.com/office/drawing/2014/main" id="{452E0BFD-D4B4-44D3-B82F-0EF61729257A}"/>
              </a:ext>
            </a:extLst>
          </p:cNvPr>
          <p:cNvSpPr/>
          <p:nvPr/>
        </p:nvSpPr>
        <p:spPr>
          <a:xfrm>
            <a:off x="106566" y="2866526"/>
            <a:ext cx="694708" cy="6823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400" b="1" dirty="0">
                <a:solidFill>
                  <a:srgbClr val="C00000"/>
                </a:solidFill>
              </a:rPr>
              <a:t>LAC T1M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</a:rPr>
              <a:t>(Math course)</a:t>
            </a:r>
            <a:endParaRPr lang="en-US" sz="800" b="1" dirty="0">
              <a:solidFill>
                <a:srgbClr val="6F1113"/>
              </a:solidFill>
            </a:endParaRPr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F579C5D1-B145-41D8-ADD2-ED2FE90345B0}"/>
              </a:ext>
            </a:extLst>
          </p:cNvPr>
          <p:cNvSpPr/>
          <p:nvPr/>
        </p:nvSpPr>
        <p:spPr>
          <a:xfrm rot="5400000">
            <a:off x="303546" y="2549980"/>
            <a:ext cx="332298" cy="325747"/>
          </a:xfrm>
          <a:prstGeom prst="rightArrow">
            <a:avLst/>
          </a:prstGeom>
          <a:solidFill>
            <a:srgbClr val="009349"/>
          </a:solidFill>
          <a:ln>
            <a:solidFill>
              <a:srgbClr val="0093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07681B81-5DC8-4AB1-9A1B-2370DC96915A}"/>
              </a:ext>
            </a:extLst>
          </p:cNvPr>
          <p:cNvCxnSpPr>
            <a:cxnSpLocks/>
            <a:stCxn id="31" idx="3"/>
          </p:cNvCxnSpPr>
          <p:nvPr/>
        </p:nvCxnSpPr>
        <p:spPr>
          <a:xfrm>
            <a:off x="6924576" y="3383092"/>
            <a:ext cx="620090" cy="271316"/>
          </a:xfrm>
          <a:prstGeom prst="straightConnector1">
            <a:avLst/>
          </a:prstGeom>
          <a:ln w="6032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33">
            <a:extLst>
              <a:ext uri="{FF2B5EF4-FFF2-40B4-BE49-F238E27FC236}">
                <a16:creationId xmlns:a16="http://schemas.microsoft.com/office/drawing/2014/main" id="{B374BAD5-C1ED-48FC-BFF4-6B6CEE712914}"/>
              </a:ext>
            </a:extLst>
          </p:cNvPr>
          <p:cNvSpPr/>
          <p:nvPr/>
        </p:nvSpPr>
        <p:spPr>
          <a:xfrm>
            <a:off x="7499091" y="2245662"/>
            <a:ext cx="1645110" cy="6823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b="1" dirty="0">
                <a:solidFill>
                  <a:srgbClr val="C00000"/>
                </a:solidFill>
              </a:rPr>
              <a:t>BIS 461 </a:t>
            </a:r>
            <a:endParaRPr lang="en-US" b="1" baseline="30000" dirty="0">
              <a:solidFill>
                <a:srgbClr val="C0000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950" dirty="0">
                <a:solidFill>
                  <a:schemeClr val="tx1"/>
                </a:solidFill>
              </a:rPr>
              <a:t>Seminar on Info Systems &amp;</a:t>
            </a:r>
          </a:p>
          <a:p>
            <a:pPr algn="ctr">
              <a:lnSpc>
                <a:spcPct val="90000"/>
              </a:lnSpc>
            </a:pPr>
            <a:r>
              <a:rPr lang="en-US" sz="950" dirty="0">
                <a:solidFill>
                  <a:schemeClr val="tx1"/>
                </a:solidFill>
              </a:rPr>
              <a:t>Business Strategies</a:t>
            </a:r>
          </a:p>
          <a:p>
            <a:pPr algn="ctr">
              <a:lnSpc>
                <a:spcPct val="90000"/>
              </a:lnSpc>
            </a:pPr>
            <a:r>
              <a:rPr lang="en-US" sz="950" dirty="0">
                <a:solidFill>
                  <a:schemeClr val="tx1"/>
                </a:solidFill>
              </a:rPr>
              <a:t>LAC T3 &amp; W3 (</a:t>
            </a:r>
            <a:r>
              <a:rPr lang="en-US" sz="950" dirty="0" err="1">
                <a:solidFill>
                  <a:schemeClr val="tx1"/>
                </a:solidFill>
              </a:rPr>
              <a:t>Sp</a:t>
            </a:r>
            <a:r>
              <a:rPr lang="en-US" sz="950" dirty="0">
                <a:solidFill>
                  <a:schemeClr val="tx1"/>
                </a:solidFill>
              </a:rPr>
              <a:t> - SR)</a:t>
            </a:r>
          </a:p>
        </p:txBody>
      </p:sp>
      <p:sp>
        <p:nvSpPr>
          <p:cNvPr id="92" name="Right Arrow 18">
            <a:extLst>
              <a:ext uri="{FF2B5EF4-FFF2-40B4-BE49-F238E27FC236}">
                <a16:creationId xmlns:a16="http://schemas.microsoft.com/office/drawing/2014/main" id="{2B6A4B5B-BC5A-40C9-B59E-C95B178E7D27}"/>
              </a:ext>
            </a:extLst>
          </p:cNvPr>
          <p:cNvSpPr/>
          <p:nvPr/>
        </p:nvSpPr>
        <p:spPr>
          <a:xfrm rot="20322482">
            <a:off x="6840428" y="2941500"/>
            <a:ext cx="705962" cy="164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8078F37-EA98-498A-BBCF-AEDCD2E10BD3}"/>
              </a:ext>
            </a:extLst>
          </p:cNvPr>
          <p:cNvSpPr txBox="1"/>
          <p:nvPr/>
        </p:nvSpPr>
        <p:spPr>
          <a:xfrm>
            <a:off x="7515980" y="2209562"/>
            <a:ext cx="330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R</a:t>
            </a:r>
            <a:endParaRPr lang="en-US" sz="1600" dirty="0"/>
          </a:p>
        </p:txBody>
      </p:sp>
      <p:sp>
        <p:nvSpPr>
          <p:cNvPr id="96" name="Rounded Rectangle 33">
            <a:extLst>
              <a:ext uri="{FF2B5EF4-FFF2-40B4-BE49-F238E27FC236}">
                <a16:creationId xmlns:a16="http://schemas.microsoft.com/office/drawing/2014/main" id="{73B2C226-FC70-472A-9DC1-D00F5D4141BD}"/>
              </a:ext>
            </a:extLst>
          </p:cNvPr>
          <p:cNvSpPr/>
          <p:nvPr/>
        </p:nvSpPr>
        <p:spPr>
          <a:xfrm>
            <a:off x="7544666" y="2990655"/>
            <a:ext cx="1586964" cy="4783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BIS 490 </a:t>
            </a:r>
            <a:endParaRPr lang="en-US" b="1" baseline="30000" dirty="0">
              <a:solidFill>
                <a:srgbClr val="C00000"/>
              </a:solidFill>
            </a:endParaRPr>
          </a:p>
          <a:p>
            <a:pPr algn="ctr"/>
            <a:r>
              <a:rPr lang="en-US" sz="950" dirty="0">
                <a:solidFill>
                  <a:schemeClr val="tx1"/>
                </a:solidFill>
              </a:rPr>
              <a:t>BIS Internship (all terms)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FB31FB8-C295-408A-9DFC-A2EB955D25D5}"/>
              </a:ext>
            </a:extLst>
          </p:cNvPr>
          <p:cNvSpPr txBox="1"/>
          <p:nvPr/>
        </p:nvSpPr>
        <p:spPr>
          <a:xfrm>
            <a:off x="7554014" y="2953669"/>
            <a:ext cx="330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R</a:t>
            </a:r>
            <a:endParaRPr lang="en-US" sz="1600" dirty="0"/>
          </a:p>
        </p:txBody>
      </p:sp>
      <p:sp>
        <p:nvSpPr>
          <p:cNvPr id="100" name="Rounded Rectangle 46">
            <a:extLst>
              <a:ext uri="{FF2B5EF4-FFF2-40B4-BE49-F238E27FC236}">
                <a16:creationId xmlns:a16="http://schemas.microsoft.com/office/drawing/2014/main" id="{6872213B-6803-4D70-9A58-9FE184B10DA1}"/>
              </a:ext>
            </a:extLst>
          </p:cNvPr>
          <p:cNvSpPr/>
          <p:nvPr/>
        </p:nvSpPr>
        <p:spPr>
          <a:xfrm>
            <a:off x="5293409" y="2388240"/>
            <a:ext cx="1410098" cy="4624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en-US" b="1" dirty="0">
                <a:solidFill>
                  <a:schemeClr val="tx1"/>
                </a:solidFill>
              </a:rPr>
              <a:t>BIS 378 </a:t>
            </a:r>
          </a:p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chemeClr val="tx1"/>
                </a:solidFill>
              </a:rPr>
              <a:t>Business Database Applications (</a:t>
            </a:r>
            <a:r>
              <a:rPr lang="en-US" sz="1000" dirty="0" err="1">
                <a:solidFill>
                  <a:schemeClr val="tx1"/>
                </a:solidFill>
              </a:rPr>
              <a:t>Sp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2" name="Right Arrow 18">
            <a:extLst>
              <a:ext uri="{FF2B5EF4-FFF2-40B4-BE49-F238E27FC236}">
                <a16:creationId xmlns:a16="http://schemas.microsoft.com/office/drawing/2014/main" id="{3B6B5348-9FAB-4211-8CF1-7E56E6B9153F}"/>
              </a:ext>
            </a:extLst>
          </p:cNvPr>
          <p:cNvSpPr/>
          <p:nvPr/>
        </p:nvSpPr>
        <p:spPr>
          <a:xfrm>
            <a:off x="5869408" y="1187736"/>
            <a:ext cx="608317" cy="1432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F6B733B-5E0A-4C49-A290-E4BA31533776}"/>
              </a:ext>
            </a:extLst>
          </p:cNvPr>
          <p:cNvCxnSpPr>
            <a:cxnSpLocks/>
          </p:cNvCxnSpPr>
          <p:nvPr/>
        </p:nvCxnSpPr>
        <p:spPr>
          <a:xfrm flipV="1">
            <a:off x="2335248" y="1839467"/>
            <a:ext cx="30251" cy="884131"/>
          </a:xfrm>
          <a:prstGeom prst="straightConnector1">
            <a:avLst/>
          </a:prstGeom>
          <a:ln w="6032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ight Arrow 18">
            <a:extLst>
              <a:ext uri="{FF2B5EF4-FFF2-40B4-BE49-F238E27FC236}">
                <a16:creationId xmlns:a16="http://schemas.microsoft.com/office/drawing/2014/main" id="{A56E10D1-6930-4E1D-A736-23AD52FB2ED1}"/>
              </a:ext>
            </a:extLst>
          </p:cNvPr>
          <p:cNvSpPr/>
          <p:nvPr/>
        </p:nvSpPr>
        <p:spPr>
          <a:xfrm rot="16200000">
            <a:off x="5927961" y="2902530"/>
            <a:ext cx="252635" cy="1608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D42482C7-7F05-4A08-891D-56E52876D75A}"/>
              </a:ext>
            </a:extLst>
          </p:cNvPr>
          <p:cNvCxnSpPr>
            <a:cxnSpLocks/>
          </p:cNvCxnSpPr>
          <p:nvPr/>
        </p:nvCxnSpPr>
        <p:spPr>
          <a:xfrm>
            <a:off x="5866616" y="1564525"/>
            <a:ext cx="370319" cy="150617"/>
          </a:xfrm>
          <a:prstGeom prst="straightConnector1">
            <a:avLst/>
          </a:prstGeom>
          <a:ln w="444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4460EB4D-9B3D-4964-BC57-226DDC032FE5}"/>
              </a:ext>
            </a:extLst>
          </p:cNvPr>
          <p:cNvSpPr txBox="1"/>
          <p:nvPr/>
        </p:nvSpPr>
        <p:spPr>
          <a:xfrm>
            <a:off x="53471" y="2865834"/>
            <a:ext cx="4169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55857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675B2D4-AFCB-45DF-9628-70CC8B1D38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357020"/>
              </p:ext>
            </p:extLst>
          </p:nvPr>
        </p:nvGraphicFramePr>
        <p:xfrm>
          <a:off x="5191125" y="0"/>
          <a:ext cx="5219364" cy="6858015"/>
        </p:xfrm>
        <a:graphic>
          <a:graphicData uri="http://schemas.openxmlformats.org/drawingml/2006/table">
            <a:tbl>
              <a:tblPr/>
              <a:tblGrid>
                <a:gridCol w="202522">
                  <a:extLst>
                    <a:ext uri="{9D8B030D-6E8A-4147-A177-3AD203B41FA5}">
                      <a16:colId xmlns:a16="http://schemas.microsoft.com/office/drawing/2014/main" val="4050470398"/>
                    </a:ext>
                  </a:extLst>
                </a:gridCol>
                <a:gridCol w="412148">
                  <a:extLst>
                    <a:ext uri="{9D8B030D-6E8A-4147-A177-3AD203B41FA5}">
                      <a16:colId xmlns:a16="http://schemas.microsoft.com/office/drawing/2014/main" val="3058668909"/>
                    </a:ext>
                  </a:extLst>
                </a:gridCol>
                <a:gridCol w="330430">
                  <a:extLst>
                    <a:ext uri="{9D8B030D-6E8A-4147-A177-3AD203B41FA5}">
                      <a16:colId xmlns:a16="http://schemas.microsoft.com/office/drawing/2014/main" val="390975006"/>
                    </a:ext>
                  </a:extLst>
                </a:gridCol>
                <a:gridCol w="543609">
                  <a:extLst>
                    <a:ext uri="{9D8B030D-6E8A-4147-A177-3AD203B41FA5}">
                      <a16:colId xmlns:a16="http://schemas.microsoft.com/office/drawing/2014/main" val="3894888572"/>
                    </a:ext>
                  </a:extLst>
                </a:gridCol>
                <a:gridCol w="447680">
                  <a:extLst>
                    <a:ext uri="{9D8B030D-6E8A-4147-A177-3AD203B41FA5}">
                      <a16:colId xmlns:a16="http://schemas.microsoft.com/office/drawing/2014/main" val="1629965654"/>
                    </a:ext>
                  </a:extLst>
                </a:gridCol>
                <a:gridCol w="213180">
                  <a:extLst>
                    <a:ext uri="{9D8B030D-6E8A-4147-A177-3AD203B41FA5}">
                      <a16:colId xmlns:a16="http://schemas.microsoft.com/office/drawing/2014/main" val="2773390157"/>
                    </a:ext>
                  </a:extLst>
                </a:gridCol>
                <a:gridCol w="394382">
                  <a:extLst>
                    <a:ext uri="{9D8B030D-6E8A-4147-A177-3AD203B41FA5}">
                      <a16:colId xmlns:a16="http://schemas.microsoft.com/office/drawing/2014/main" val="668296801"/>
                    </a:ext>
                  </a:extLst>
                </a:gridCol>
                <a:gridCol w="859827">
                  <a:extLst>
                    <a:ext uri="{9D8B030D-6E8A-4147-A177-3AD203B41FA5}">
                      <a16:colId xmlns:a16="http://schemas.microsoft.com/office/drawing/2014/main" val="2555516001"/>
                    </a:ext>
                  </a:extLst>
                </a:gridCol>
                <a:gridCol w="142120">
                  <a:extLst>
                    <a:ext uri="{9D8B030D-6E8A-4147-A177-3AD203B41FA5}">
                      <a16:colId xmlns:a16="http://schemas.microsoft.com/office/drawing/2014/main" val="376259510"/>
                    </a:ext>
                  </a:extLst>
                </a:gridCol>
                <a:gridCol w="277134">
                  <a:extLst>
                    <a:ext uri="{9D8B030D-6E8A-4147-A177-3AD203B41FA5}">
                      <a16:colId xmlns:a16="http://schemas.microsoft.com/office/drawing/2014/main" val="3693709662"/>
                    </a:ext>
                  </a:extLst>
                </a:gridCol>
                <a:gridCol w="783437">
                  <a:extLst>
                    <a:ext uri="{9D8B030D-6E8A-4147-A177-3AD203B41FA5}">
                      <a16:colId xmlns:a16="http://schemas.microsoft.com/office/drawing/2014/main" val="2230955314"/>
                    </a:ext>
                  </a:extLst>
                </a:gridCol>
                <a:gridCol w="421032">
                  <a:extLst>
                    <a:ext uri="{9D8B030D-6E8A-4147-A177-3AD203B41FA5}">
                      <a16:colId xmlns:a16="http://schemas.microsoft.com/office/drawing/2014/main" val="2443423234"/>
                    </a:ext>
                  </a:extLst>
                </a:gridCol>
                <a:gridCol w="191863">
                  <a:extLst>
                    <a:ext uri="{9D8B030D-6E8A-4147-A177-3AD203B41FA5}">
                      <a16:colId xmlns:a16="http://schemas.microsoft.com/office/drawing/2014/main" val="2125503032"/>
                    </a:ext>
                  </a:extLst>
                </a:gridCol>
              </a:tblGrid>
              <a:tr h="118615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Business Information Systems Major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918766"/>
                  </a:ext>
                </a:extLst>
              </a:tr>
              <a:tr h="156028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NOTICE: This “Eastern in 4” worksheet is a planning document only. Students should consult with their faculty advisor and use the Degree Evaluation to obtain an accurate assessment of their progress toward fulfilling graduation requirements.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84987"/>
                  </a:ext>
                </a:extLst>
              </a:tr>
              <a:tr h="8762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Name: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Date: 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Revised: 6/1/2019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year Fall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415221"/>
                  </a:ext>
                </a:extLst>
              </a:tr>
              <a:tr h="87628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Eastern in 4 Notes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Subj, Crs#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Requirement/s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Crs.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817430"/>
                  </a:ext>
                </a:extLst>
              </a:tr>
              <a:tr h="87628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degree has GPA, Residency, Major, LAC, Foreign Language, University Writing, and Upper-level requirements.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856775"/>
                  </a:ext>
                </a:extLst>
              </a:tr>
              <a:tr h="87628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Minimum of 120 credits are required to graduate. If you have open space, fill in with Minor/2nd Major Course or "Elective".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991560"/>
                  </a:ext>
                </a:extLst>
              </a:tr>
              <a:tr h="87628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Either Tier I or Tier II Natural Sciences must be completed with a Lab course.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906879"/>
                  </a:ext>
                </a:extLst>
              </a:tr>
              <a:tr h="87628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Specific Notes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911646"/>
                  </a:ext>
                </a:extLst>
              </a:tr>
              <a:tr h="87628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Students must maintain a cumulative GPA of 2.5 or higher to remain in the major.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385043"/>
                  </a:ext>
                </a:extLst>
              </a:tr>
              <a:tr h="87628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(BUS 201 &amp; 225) or (BIS 490)[W2s]; and BIS 461[W3] meet Eastern's major writing requirements &amp; must be taken in residence.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163071"/>
                  </a:ext>
                </a:extLst>
              </a:tr>
              <a:tr h="87628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minimum of 24 semester hours of the BIS program must be completed in residence at Eastern.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4011199"/>
                  </a:ext>
                </a:extLst>
              </a:tr>
              <a:tr h="87628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Many BIS courses are only offered once a year. Please check the course catalog carefully.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year Spring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215085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Subj, Crs#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Requirement/s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Crs.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276221"/>
                  </a:ext>
                </a:extLst>
              </a:tr>
              <a:tr h="87628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 Requirements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490867"/>
                  </a:ext>
                </a:extLst>
              </a:tr>
              <a:tr h="87628">
                <a:tc rowSpan="2" gridSpan="8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Shaded blue box indicates course may count for major requirement and the LAC. Check Degree Evaluation.</a:t>
                      </a:r>
                    </a:p>
                  </a:txBody>
                  <a:tcPr marL="3164" marR="3164" marT="3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433656"/>
                  </a:ext>
                </a:extLst>
              </a:tr>
              <a:tr h="87628">
                <a:tc gridSpan="8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631858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plan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Course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Requirement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Credit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Rec. Year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Prerequisite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990684"/>
                  </a:ext>
                </a:extLst>
              </a:tr>
              <a:tr h="8762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LAC Tier I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800587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FYI 100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First-Year Introduction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FYI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take in first 15 credits</a:t>
                      </a:r>
                    </a:p>
                  </a:txBody>
                  <a:tcPr marL="3164" marR="3164" marT="3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419730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 100/P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College Writing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T1W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or 5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take in first 30 credits</a:t>
                      </a:r>
                    </a:p>
                  </a:txBody>
                  <a:tcPr marL="3164" marR="3164" marT="3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5410532"/>
                  </a:ext>
                </a:extLst>
              </a:tr>
              <a:tr h="141391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 135-P/195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for Liberal Arts/Calc for Bus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T1M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or 4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(Fall)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year Fall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986019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and Wellness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T1HW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Take in first 60 credits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Subj, Crs#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Requirement/s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Crs.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422744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Arts in Context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T1A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078651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Literature and Thought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T1LT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5768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Historical Perspectives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T1H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3rd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6160388"/>
                  </a:ext>
                </a:extLst>
              </a:tr>
              <a:tr h="8510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Natural Sciences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T1NS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or 4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1829851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Sciences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T1SS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08812"/>
                  </a:ext>
                </a:extLst>
              </a:tr>
              <a:tr h="8762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LAC Tier II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208759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Creative Expression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T2CE</a:t>
                      </a:r>
                    </a:p>
                  </a:txBody>
                  <a:tcPr marL="3164" marR="3164" marT="3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T1A or T1LT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963808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Cultural Perspectives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T2CP</a:t>
                      </a:r>
                    </a:p>
                  </a:txBody>
                  <a:tcPr marL="3164" marR="3164" marT="3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4th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T1A or T1H or T1LT or T1SS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year Spring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617917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Natural Sciences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T2NS</a:t>
                      </a:r>
                    </a:p>
                  </a:txBody>
                  <a:tcPr marL="3164" marR="3164" marT="3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or 4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3rd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T1NS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Subj, Crs#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Requirement/s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Crs.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574779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BIS/BUS 205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Management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T2IT</a:t>
                      </a:r>
                    </a:p>
                  </a:txBody>
                  <a:tcPr marL="3164" marR="3164" marT="3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(Spring)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T1M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195812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 201</a:t>
                      </a:r>
                    </a:p>
                  </a:txBody>
                  <a:tcPr marL="3164" marR="3164" marT="31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Principles of Microeconomics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T2IS</a:t>
                      </a:r>
                    </a:p>
                  </a:txBody>
                  <a:tcPr marL="3164" marR="3164" marT="3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(Spring)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T1SS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074281"/>
                  </a:ext>
                </a:extLst>
              </a:tr>
              <a:tr h="8762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 Tier III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120224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 461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Seminar: Info Sys &amp; Bus Strategy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T3/W3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 (4th Yr)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 370 &amp; 2 LAC T2s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766292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650530"/>
                  </a:ext>
                </a:extLst>
              </a:tr>
              <a:tr h="87628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Requirements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541946"/>
                  </a:ext>
                </a:extLst>
              </a:tr>
              <a:tr h="156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plan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Course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Requirement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Credit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Rec. Year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Prerequisite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103878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ECO215/MAT216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Stats for Eco and Bus/ Stat Data 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T1M (Suggested BUS/BIS 205)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3rd year Fall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607726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 201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Principles of Microeconomics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Major/T2IS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(Spring)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T1SS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Subj, Crs#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Requirement/s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Crs.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545890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CSC 110/180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 to Comp/C Fundamentals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598012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 201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Principles of Accounting I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035191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 201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Principles of Management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Major/W2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T1W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298376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BUS/BIS 205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Management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Major/T2IT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(Spring)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T1M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553536"/>
                  </a:ext>
                </a:extLst>
              </a:tr>
              <a:tr h="8510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 225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Principles of Marketing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Major/W2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T1W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624728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BUS/FIN 245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Finance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 201, T1M or MAT 101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579024"/>
                  </a:ext>
                </a:extLst>
              </a:tr>
              <a:tr h="99290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 260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Operations Management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2nd/3rd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 216 or ECO 215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2769649"/>
                  </a:ext>
                </a:extLst>
              </a:tr>
              <a:tr h="8037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 361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Information Systems 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BIS/BUS 205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3rd year Spring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281420"/>
                  </a:ext>
                </a:extLst>
              </a:tr>
              <a:tr h="8037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 370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Systems Analysis and Design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2(Spr)/3(Fall)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BIS/BUS 205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Subj, Crs#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Requirement/s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Crs.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0689643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 373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Database Management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2(Spr)/3rd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BIS/BUS 205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872458"/>
                  </a:ext>
                </a:extLst>
              </a:tr>
              <a:tr h="8037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CSC 249/251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 Basic.net/ Net-centric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3rd (Fall)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T1M/ CSC 210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7888365"/>
                  </a:ext>
                </a:extLst>
              </a:tr>
              <a:tr h="8037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 375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Electronic Commerce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3rd (Fall)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 361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880250"/>
                  </a:ext>
                </a:extLst>
              </a:tr>
              <a:tr h="8510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 430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Enterprise Resource Planning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4th (Fall)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 370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225436"/>
                  </a:ext>
                </a:extLst>
              </a:tr>
              <a:tr h="8037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 461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Seminar on Information Systems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Major/T3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4th (Spring)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W2 &amp; BIS 370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328326"/>
                  </a:ext>
                </a:extLst>
              </a:tr>
              <a:tr h="1560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 490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Internship in BIS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Major/W2+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3rd(Sum)/4th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GPA of 2.5 or higher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833710"/>
                  </a:ext>
                </a:extLst>
              </a:tr>
              <a:tr h="99290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 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300+ Elective (1 of 3) from list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3rd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245068"/>
                  </a:ext>
                </a:extLst>
              </a:tr>
              <a:tr h="8510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 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300+ Elective (2 of 3) from list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3rd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4th year Fall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508925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 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300+ Elective (3 of 3) from list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3rd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Subj, Crs#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Requirement/s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Crs.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217580"/>
                  </a:ext>
                </a:extLst>
              </a:tr>
              <a:tr h="8510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986087"/>
                  </a:ext>
                </a:extLst>
              </a:tr>
              <a:tr h="8037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 Courses (ECE, AP), Winter Courses, Summer Courses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5282506"/>
                  </a:ext>
                </a:extLst>
              </a:tr>
              <a:tr h="803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plan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Subj, Crs#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Requirements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Credits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703282"/>
                  </a:ext>
                </a:extLst>
              </a:tr>
              <a:tr h="8510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892713"/>
                  </a:ext>
                </a:extLst>
              </a:tr>
              <a:tr h="8510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135145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8841268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670448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4th year Spring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182609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Subj, Crs#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Requirement/s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Crs.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5674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Optional Minor - Must have Minimum of 9 Unique Credits NOT in LAC nor Major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510186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plan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Subj, Crs#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Unique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Requirement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Credits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314042"/>
                  </a:ext>
                </a:extLst>
              </a:tr>
              <a:tr h="9583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0988602"/>
                  </a:ext>
                </a:extLst>
              </a:tr>
              <a:tr h="9583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442833"/>
                  </a:ext>
                </a:extLst>
              </a:tr>
              <a:tr h="9583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581953"/>
                  </a:ext>
                </a:extLst>
              </a:tr>
              <a:tr h="9583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005120"/>
                  </a:ext>
                </a:extLst>
              </a:tr>
              <a:tr h="9583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Credit Total </a:t>
                      </a: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(120 minimum)</a:t>
                      </a:r>
                      <a:endParaRPr lang="en-US" sz="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453954"/>
                  </a:ext>
                </a:extLst>
              </a:tr>
              <a:tr h="8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4" marR="3164" marT="3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Congratulations, Graduate!</a:t>
                      </a:r>
                    </a:p>
                  </a:txBody>
                  <a:tcPr marL="3164" marR="3164" marT="31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08952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94B47F8-A614-42B7-BAA7-3D6AC5C9DA98}"/>
              </a:ext>
            </a:extLst>
          </p:cNvPr>
          <p:cNvSpPr txBox="1"/>
          <p:nvPr/>
        </p:nvSpPr>
        <p:spPr>
          <a:xfrm>
            <a:off x="0" y="0"/>
            <a:ext cx="4974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Eastern in Four – BIS Major Excel Form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AB8F4F-3519-4D43-8ED8-29C63C52BEC2}"/>
              </a:ext>
            </a:extLst>
          </p:cNvPr>
          <p:cNvSpPr txBox="1"/>
          <p:nvPr/>
        </p:nvSpPr>
        <p:spPr>
          <a:xfrm>
            <a:off x="2574074" y="1162050"/>
            <a:ext cx="2952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LAC Requirements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299A33-443E-4FF4-8394-321C6A373D56}"/>
              </a:ext>
            </a:extLst>
          </p:cNvPr>
          <p:cNvSpPr txBox="1"/>
          <p:nvPr/>
        </p:nvSpPr>
        <p:spPr>
          <a:xfrm>
            <a:off x="1916851" y="3429000"/>
            <a:ext cx="3390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BIS Major Requirements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608F8F-710F-42A1-9407-EED2187C2372}"/>
              </a:ext>
            </a:extLst>
          </p:cNvPr>
          <p:cNvSpPr txBox="1"/>
          <p:nvPr/>
        </p:nvSpPr>
        <p:spPr>
          <a:xfrm>
            <a:off x="10505570" y="230832"/>
            <a:ext cx="1390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 Schedule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81EFBF-070E-495B-9AD3-F213358F6834}"/>
              </a:ext>
            </a:extLst>
          </p:cNvPr>
          <p:cNvSpPr txBox="1"/>
          <p:nvPr/>
        </p:nvSpPr>
        <p:spPr>
          <a:xfrm>
            <a:off x="10505570" y="1773793"/>
            <a:ext cx="1390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 Schedule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1116D5-815E-4B43-A465-3F4D6F7C5727}"/>
              </a:ext>
            </a:extLst>
          </p:cNvPr>
          <p:cNvSpPr txBox="1"/>
          <p:nvPr/>
        </p:nvSpPr>
        <p:spPr>
          <a:xfrm>
            <a:off x="10505570" y="3491984"/>
            <a:ext cx="1390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JR Schedule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CEC14C-29A4-4C98-BD99-C110B6126B27}"/>
              </a:ext>
            </a:extLst>
          </p:cNvPr>
          <p:cNvSpPr txBox="1"/>
          <p:nvPr/>
        </p:nvSpPr>
        <p:spPr>
          <a:xfrm>
            <a:off x="10505570" y="5111234"/>
            <a:ext cx="1390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RR Schedule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EA5298-BAEB-4732-ACE3-7278DB93C537}"/>
              </a:ext>
            </a:extLst>
          </p:cNvPr>
          <p:cNvSpPr txBox="1"/>
          <p:nvPr/>
        </p:nvSpPr>
        <p:spPr>
          <a:xfrm>
            <a:off x="4156876" y="5480566"/>
            <a:ext cx="1390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Transfer Courses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7AA356-71A1-4E85-8C50-228A92525670}"/>
              </a:ext>
            </a:extLst>
          </p:cNvPr>
          <p:cNvSpPr txBox="1"/>
          <p:nvPr/>
        </p:nvSpPr>
        <p:spPr>
          <a:xfrm>
            <a:off x="4135838" y="6126897"/>
            <a:ext cx="1390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Minor Courses</a:t>
            </a:r>
          </a:p>
        </p:txBody>
      </p:sp>
    </p:spTree>
    <p:extLst>
      <p:ext uri="{BB962C8B-B14F-4D97-AF65-F5344CB8AC3E}">
        <p14:creationId xmlns:p14="http://schemas.microsoft.com/office/powerpoint/2010/main" val="2091836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104" y="1142742"/>
            <a:ext cx="10619792" cy="97848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Get Involved with Student Clubs!!!</a:t>
            </a:r>
            <a:br>
              <a:rPr lang="en-US" dirty="0"/>
            </a:br>
            <a:r>
              <a:rPr lang="en-US" sz="2700" dirty="0">
                <a:hlinkClick r:id="rId2"/>
              </a:rPr>
              <a:t>http://www.easternct.edu/clubs/</a:t>
            </a:r>
            <a:br>
              <a:rPr lang="en-US" sz="2700" dirty="0"/>
            </a:br>
            <a:r>
              <a:rPr lang="en-US" sz="2000" dirty="0">
                <a:hlinkClick r:id="rId3"/>
              </a:rPr>
              <a:t>BIS – Association of Information Technology Professionals (AITP) Student Chapter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5291"/>
            <a:ext cx="10515600" cy="417078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Consider joining student clubs related to your Academic &amp; Career Interests - 	(major, minor and/or concentration)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Why get involved? </a:t>
            </a:r>
          </a:p>
          <a:p>
            <a:pPr lvl="1"/>
            <a:r>
              <a:rPr lang="en-US" dirty="0"/>
              <a:t>Network with Professionals - Upper Level Students, Alumni &amp; Employers</a:t>
            </a:r>
          </a:p>
          <a:p>
            <a:pPr lvl="1"/>
            <a:r>
              <a:rPr lang="en-US" dirty="0"/>
              <a:t>Obtain National Professional Society Memberships</a:t>
            </a:r>
          </a:p>
          <a:p>
            <a:pPr lvl="1"/>
            <a:r>
              <a:rPr lang="en-US" dirty="0"/>
              <a:t>Gain insights on new Topics from Guest Speakers in Your Discipline Area</a:t>
            </a:r>
          </a:p>
          <a:p>
            <a:pPr lvl="1"/>
            <a:r>
              <a:rPr lang="en-US" dirty="0"/>
              <a:t>Learn - Professional Etiquette, Practices and Skills</a:t>
            </a:r>
          </a:p>
          <a:p>
            <a:pPr lvl="1"/>
            <a:r>
              <a:rPr lang="en-US" dirty="0"/>
              <a:t>Visit Employers and Discipline Area Related Regional Events</a:t>
            </a:r>
          </a:p>
          <a:p>
            <a:pPr lvl="1"/>
            <a:r>
              <a:rPr lang="en-US" dirty="0"/>
              <a:t>Compete on Discipline Area Skills or Earn Certifications</a:t>
            </a:r>
          </a:p>
          <a:p>
            <a:pPr marL="457200" lvl="1" indent="0">
              <a:buNone/>
            </a:pPr>
            <a:endParaRPr lang="en-US" sz="8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BAC2C56-170D-3D49-86DF-2B36809DE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579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104" y="1398297"/>
            <a:ext cx="10619792" cy="978482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Department of Accounting &amp; Business Information Systems Related Clubs </a:t>
            </a:r>
            <a:br>
              <a:rPr lang="en-US" dirty="0"/>
            </a:br>
            <a:r>
              <a:rPr lang="en-US" sz="2700" b="1" dirty="0">
                <a:solidFill>
                  <a:srgbClr val="244AFC"/>
                </a:solidFill>
              </a:rPr>
              <a:t>BIS-AITP – Association of Information Technology Professionals - Student Chapter</a:t>
            </a:r>
            <a:br>
              <a:rPr lang="en-US" sz="1600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25" y="2946400"/>
            <a:ext cx="11216951" cy="3911600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en-US" sz="800" dirty="0"/>
          </a:p>
          <a:p>
            <a:r>
              <a:rPr lang="en-US" dirty="0"/>
              <a:t>Related Programs’ – Student Organizations: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AMA – American Marketing Association - Student Chapter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EAS - Eastern Accounting Society – Student Club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Entrepreneurship – Student Club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FSA - Finance Student Association – Student Club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SHRM - Society Human Resource Management – Student Chapter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Women in Business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A5D1E47-C6CC-5545-9F27-679B92EAA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347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8C32659-6736-6C45-965C-5E4EA7531E9D}"/>
              </a:ext>
            </a:extLst>
          </p:cNvPr>
          <p:cNvSpPr/>
          <p:nvPr/>
        </p:nvSpPr>
        <p:spPr>
          <a:xfrm>
            <a:off x="628651" y="1477069"/>
            <a:ext cx="11020424" cy="339881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Helpful Eastern Links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Dept. Website: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https://www.easternct.edu/accounting-business-information-systems/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Dept. Upcoming Events: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Coming Soon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Library: </a:t>
            </a:r>
            <a:r>
              <a:rPr lang="en-US" u="sng" dirty="0">
                <a:solidFill>
                  <a:srgbClr val="244AF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http://www.easternct.edu/smithlibrary/</a:t>
            </a:r>
            <a:endParaRPr lang="en-US" dirty="0">
              <a:solidFill>
                <a:srgbClr val="244AF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Registrar Forms:     </a:t>
            </a:r>
            <a:r>
              <a:rPr lang="en-US" dirty="0">
                <a:hlinkClick r:id="rId5"/>
              </a:rPr>
              <a:t>https://www.easternct.edu/registrar/forms-policies-procedures.html</a:t>
            </a:r>
            <a:endParaRPr lang="en-US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 Dates:    </a:t>
            </a:r>
            <a:r>
              <a:rPr lang="en-US" dirty="0">
                <a:hlinkClick r:id="rId6"/>
              </a:rPr>
              <a:t>https://www.easternct.edu/registrar/dates.html</a:t>
            </a:r>
            <a:endParaRPr lang="en-US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Academic Service Center - Tutoring Center:  </a:t>
            </a:r>
            <a:r>
              <a:rPr lang="en-US" dirty="0">
                <a:hlinkClick r:id="rId7"/>
              </a:rPr>
              <a:t>https://www.easternct.edu/academic-services/tutoring-center.html</a:t>
            </a:r>
            <a:r>
              <a:rPr lang="en-US" dirty="0"/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Eastern Alerts (Snow storms, power outages, etc.): </a:t>
            </a:r>
            <a:r>
              <a:rPr lang="en-US" dirty="0">
                <a:hlinkClick r:id="rId8"/>
              </a:rPr>
              <a:t>https://www.easternct.edu/emergency-alerts/index.html</a:t>
            </a:r>
            <a:endParaRPr lang="en-US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3CC702EB-72DD-E247-B9D3-6E5E1F9A3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626" y="1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784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2" y="828676"/>
            <a:ext cx="4495799" cy="606424"/>
          </a:xfrm>
        </p:spPr>
        <p:txBody>
          <a:bodyPr>
            <a:normAutofit/>
          </a:bodyPr>
          <a:lstStyle/>
          <a:p>
            <a:r>
              <a:rPr lang="en-US" sz="2800" u="sng" dirty="0"/>
              <a:t>Important Contacts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827521" y="1435100"/>
            <a:ext cx="5012054" cy="5270498"/>
          </a:xfrm>
        </p:spPr>
        <p:txBody>
          <a:bodyPr>
            <a:normAutofit/>
          </a:bodyPr>
          <a:lstStyle/>
          <a:p>
            <a:r>
              <a:rPr lang="en-US" sz="2000" b="1" dirty="0"/>
              <a:t>BIS Program Coordinator/Dept. Chair of Record </a:t>
            </a:r>
          </a:p>
          <a:p>
            <a:r>
              <a:rPr lang="en-US" sz="2000" b="1" dirty="0"/>
              <a:t>         </a:t>
            </a:r>
            <a:r>
              <a:rPr lang="en-US" sz="2000" dirty="0"/>
              <a:t>Dr. Alex Citurs</a:t>
            </a:r>
          </a:p>
          <a:p>
            <a:pPr lvl="1"/>
            <a:r>
              <a:rPr lang="en-US" sz="1800" dirty="0">
                <a:hlinkClick r:id="rId3"/>
              </a:rPr>
              <a:t>citursa@easternct.edu</a:t>
            </a:r>
            <a:endParaRPr lang="en-US" sz="1800" dirty="0"/>
          </a:p>
          <a:p>
            <a:pPr marL="742885" lvl="1" indent="-285750">
              <a:buFont typeface="Arial" charset="0"/>
              <a:buChar char="•"/>
            </a:pPr>
            <a:endParaRPr lang="en-US" sz="1800" dirty="0"/>
          </a:p>
          <a:p>
            <a:r>
              <a:rPr lang="en-US" sz="2000" b="1" dirty="0"/>
              <a:t>Accounting Program Coordinator (Co-Chair)</a:t>
            </a:r>
          </a:p>
          <a:p>
            <a:pPr lvl="1"/>
            <a:r>
              <a:rPr lang="en-US" sz="1800" dirty="0"/>
              <a:t>Dr. </a:t>
            </a:r>
            <a:r>
              <a:rPr lang="en-US" sz="1800" dirty="0" err="1"/>
              <a:t>Moh’d</a:t>
            </a:r>
            <a:r>
              <a:rPr lang="en-US" sz="1800" dirty="0"/>
              <a:t> </a:t>
            </a:r>
            <a:r>
              <a:rPr lang="en-US" sz="1800" dirty="0" err="1"/>
              <a:t>RuJoub</a:t>
            </a:r>
            <a:r>
              <a:rPr lang="en-US" sz="1800" dirty="0"/>
              <a:t> </a:t>
            </a:r>
          </a:p>
          <a:p>
            <a:pPr lvl="1"/>
            <a:r>
              <a:rPr lang="en-US" sz="1800" dirty="0">
                <a:hlinkClick r:id="rId4"/>
              </a:rPr>
              <a:t>rujoubm@easternct.edu</a:t>
            </a:r>
            <a:endParaRPr lang="en-US" sz="1800" dirty="0"/>
          </a:p>
          <a:p>
            <a:pPr lvl="1"/>
            <a:endParaRPr lang="en-US" sz="1800" dirty="0"/>
          </a:p>
          <a:p>
            <a:pPr marL="742885" lvl="1" indent="-285750">
              <a:buFont typeface="Arial" charset="0"/>
              <a:buChar char="•"/>
            </a:pPr>
            <a:endParaRPr lang="en-US" sz="1800" dirty="0"/>
          </a:p>
          <a:p>
            <a:pPr marL="742885" lvl="1" indent="-285750">
              <a:buFont typeface="Arial" charset="0"/>
              <a:buChar char="•"/>
            </a:pPr>
            <a:endParaRPr lang="en-US" sz="1800" dirty="0"/>
          </a:p>
          <a:p>
            <a:pPr marL="742885" lvl="1" indent="-285750">
              <a:buFont typeface="Arial" charset="0"/>
              <a:buChar char="•"/>
            </a:pPr>
            <a:endParaRPr lang="en-US" dirty="0"/>
          </a:p>
          <a:p>
            <a:pPr marL="742885" lvl="1" indent="-285750">
              <a:buFont typeface="Arial" charset="0"/>
              <a:buChar char="•"/>
            </a:pPr>
            <a:endParaRPr lang="en-US" dirty="0"/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1314450" y="1587502"/>
            <a:ext cx="5162551" cy="5270498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>
            <a:lvl1pPr marL="0" indent="0" algn="l" defTabSz="91426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35" indent="0" algn="l" defTabSz="91426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69" indent="0" algn="l" defTabSz="91426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04" indent="0" algn="l" defTabSz="91426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39" indent="0" algn="l" defTabSz="91426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74" indent="0" algn="l" defTabSz="91426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09" indent="0" algn="l" defTabSz="91426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44" indent="0" algn="l" defTabSz="91426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078" indent="0" algn="l" defTabSz="914269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900" b="1" dirty="0"/>
              <a:t>Dept. of Accounting &amp; BIS Office (860-465-4340</a:t>
            </a:r>
            <a:r>
              <a:rPr lang="en-US" sz="1900" dirty="0"/>
              <a:t>) </a:t>
            </a:r>
            <a:endParaRPr lang="en-US" sz="1700" dirty="0"/>
          </a:p>
          <a:p>
            <a:pPr lvl="1">
              <a:lnSpc>
                <a:spcPct val="8000"/>
              </a:lnSpc>
            </a:pPr>
            <a:endParaRPr lang="en-US" sz="1700" dirty="0"/>
          </a:p>
          <a:p>
            <a:pPr lvl="1">
              <a:lnSpc>
                <a:spcPct val="8000"/>
              </a:lnSpc>
            </a:pPr>
            <a:endParaRPr lang="en-US" sz="1700" dirty="0"/>
          </a:p>
          <a:p>
            <a:pPr lvl="1">
              <a:lnSpc>
                <a:spcPct val="8000"/>
              </a:lnSpc>
            </a:pPr>
            <a:endParaRPr lang="en-US" sz="17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1900" b="1" dirty="0"/>
              <a:t>Dept. Secretary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1900" b="1" dirty="0"/>
              <a:t>        </a:t>
            </a:r>
            <a:r>
              <a:rPr lang="en-US" sz="1800" b="1" dirty="0"/>
              <a:t>Maureen </a:t>
            </a:r>
            <a:r>
              <a:rPr lang="en-US" sz="1800" b="1" dirty="0" err="1"/>
              <a:t>Zavodjancik</a:t>
            </a:r>
            <a:r>
              <a:rPr lang="en-US" sz="1800" b="1" dirty="0"/>
              <a:t>  </a:t>
            </a:r>
          </a:p>
          <a:p>
            <a:pPr lvl="1">
              <a:lnSpc>
                <a:spcPct val="80000"/>
              </a:lnSpc>
            </a:pPr>
            <a:r>
              <a:rPr lang="en-US" sz="1800" b="1" dirty="0"/>
              <a:t>(860) 465-4340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hlinkClick r:id="rId5"/>
              </a:rPr>
              <a:t>zavodjancikm@easternct.edu</a:t>
            </a:r>
            <a:endParaRPr lang="en-US" sz="17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93451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90827" y="4991101"/>
            <a:ext cx="6838948" cy="1209674"/>
          </a:xfrm>
        </p:spPr>
        <p:txBody>
          <a:bodyPr>
            <a:noAutofit/>
          </a:bodyPr>
          <a:lstStyle/>
          <a:p>
            <a:pPr algn="ctr"/>
            <a:br>
              <a:rPr lang="en-US" sz="4400" dirty="0"/>
            </a:br>
            <a:r>
              <a:rPr lang="en-US" sz="4400" dirty="0"/>
              <a:t>Welcome to BIS at Eastern!!!</a:t>
            </a:r>
            <a:br>
              <a:rPr lang="en-US" sz="4400" dirty="0"/>
            </a:br>
            <a:r>
              <a:rPr lang="en-US" sz="4400" dirty="0"/>
              <a:t>&amp;</a:t>
            </a:r>
            <a:br>
              <a:rPr lang="en-US" sz="4400" dirty="0"/>
            </a:br>
            <a:r>
              <a:rPr lang="en-US" sz="4400" dirty="0"/>
              <a:t>Have a GREAT SEMESTER!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Next Thursday 4 PM – Faculty Meet &amp; Greet</a:t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93191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981200" y="657767"/>
            <a:ext cx="8229600" cy="1222015"/>
          </a:xfrm>
          <a:prstGeom prst="rect">
            <a:avLst/>
          </a:prstGeom>
        </p:spPr>
        <p:txBody>
          <a:bodyPr vert="horz" lIns="91427" tIns="45713" rIns="91427" bIns="45713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2947D81-35F1-4E37-B188-1ED974DCA1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400008"/>
              </p:ext>
            </p:extLst>
          </p:nvPr>
        </p:nvGraphicFramePr>
        <p:xfrm>
          <a:off x="790576" y="0"/>
          <a:ext cx="8343900" cy="6515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872">
                  <a:extLst>
                    <a:ext uri="{9D8B030D-6E8A-4147-A177-3AD203B41FA5}">
                      <a16:colId xmlns:a16="http://schemas.microsoft.com/office/drawing/2014/main" val="1340982587"/>
                    </a:ext>
                  </a:extLst>
                </a:gridCol>
                <a:gridCol w="5942028">
                  <a:extLst>
                    <a:ext uri="{9D8B030D-6E8A-4147-A177-3AD203B41FA5}">
                      <a16:colId xmlns:a16="http://schemas.microsoft.com/office/drawing/2014/main" val="3795210641"/>
                    </a:ext>
                  </a:extLst>
                </a:gridCol>
              </a:tblGrid>
              <a:tr h="328668">
                <a:tc>
                  <a:txBody>
                    <a:bodyPr/>
                    <a:lstStyle/>
                    <a:p>
                      <a:r>
                        <a:rPr lang="en-US" dirty="0"/>
                        <a:t>BIS 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Courses Typically Teaching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690197"/>
                  </a:ext>
                </a:extLst>
              </a:tr>
              <a:tr h="1301115">
                <a:tc>
                  <a:txBody>
                    <a:bodyPr/>
                    <a:lstStyle/>
                    <a:p>
                      <a:r>
                        <a:rPr lang="en-US" dirty="0"/>
                        <a:t>Dr. </a:t>
                      </a:r>
                      <a:r>
                        <a:rPr lang="en-US" dirty="0" err="1"/>
                        <a:t>Grandhi</a:t>
                      </a:r>
                      <a:r>
                        <a:rPr lang="en-US" dirty="0"/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BIS/BUS 205 – Information Management</a:t>
                      </a:r>
                    </a:p>
                    <a:p>
                      <a:r>
                        <a:rPr lang="en-US" dirty="0"/>
                        <a:t>BIS 361 – Business Information Systems</a:t>
                      </a:r>
                    </a:p>
                    <a:p>
                      <a:r>
                        <a:rPr lang="en-US" dirty="0"/>
                        <a:t>BIS 367 – Human Computer Interfacing &amp;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574123"/>
                  </a:ext>
                </a:extLst>
              </a:tr>
              <a:tr h="1068170">
                <a:tc>
                  <a:txBody>
                    <a:bodyPr/>
                    <a:lstStyle/>
                    <a:p>
                      <a:r>
                        <a:rPr lang="en-US" dirty="0"/>
                        <a:t>Dr. Kunene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BIS/BUS 205 – Information Management</a:t>
                      </a:r>
                    </a:p>
                    <a:p>
                      <a:r>
                        <a:rPr lang="en-US" dirty="0"/>
                        <a:t>BIS 362 – Healthcare Informatics</a:t>
                      </a:r>
                    </a:p>
                    <a:p>
                      <a:r>
                        <a:rPr lang="en-US" dirty="0"/>
                        <a:t>BIS 305 – Business Analytics</a:t>
                      </a:r>
                    </a:p>
                    <a:p>
                      <a:r>
                        <a:rPr lang="en-US" dirty="0"/>
                        <a:t>BIS 449 – Data Visualization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615059"/>
                  </a:ext>
                </a:extLst>
              </a:tr>
              <a:tr h="1314671">
                <a:tc>
                  <a:txBody>
                    <a:bodyPr/>
                    <a:lstStyle/>
                    <a:p>
                      <a:r>
                        <a:rPr lang="en-US" dirty="0"/>
                        <a:t>Dr. </a:t>
                      </a:r>
                      <a:r>
                        <a:rPr lang="en-US" dirty="0" err="1"/>
                        <a:t>Petkov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FYI 100 – Holistic Crisis Management</a:t>
                      </a:r>
                    </a:p>
                    <a:p>
                      <a:r>
                        <a:rPr lang="en-US" dirty="0"/>
                        <a:t>BIS 370 – Systems Analysis &amp; Design</a:t>
                      </a:r>
                    </a:p>
                    <a:p>
                      <a:r>
                        <a:rPr lang="en-US" dirty="0"/>
                        <a:t>BIS 461 – Seminar on Information Systems &amp; Business Strategy</a:t>
                      </a:r>
                    </a:p>
                    <a:p>
                      <a:r>
                        <a:rPr lang="en-US" dirty="0"/>
                        <a:t>BIS 364 – Social Informatics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894587"/>
                  </a:ext>
                </a:extLst>
              </a:tr>
              <a:tr h="821669">
                <a:tc>
                  <a:txBody>
                    <a:bodyPr/>
                    <a:lstStyle/>
                    <a:p>
                      <a:r>
                        <a:rPr lang="en-US" dirty="0"/>
                        <a:t>Dr. Schaller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BIS 430 – Enterprise Resource Planning</a:t>
                      </a:r>
                    </a:p>
                    <a:p>
                      <a:r>
                        <a:rPr lang="en-US" dirty="0"/>
                        <a:t>BIS 442 – IT Project Management</a:t>
                      </a:r>
                    </a:p>
                    <a:p>
                      <a:r>
                        <a:rPr lang="en-US" dirty="0"/>
                        <a:t>BUS 260 – Operations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547634"/>
                  </a:ext>
                </a:extLst>
              </a:tr>
              <a:tr h="1282065">
                <a:tc>
                  <a:txBody>
                    <a:bodyPr/>
                    <a:lstStyle/>
                    <a:p>
                      <a:r>
                        <a:rPr lang="en-US" dirty="0"/>
                        <a:t>Dr. Citurs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BIS 373 – Business Database Management</a:t>
                      </a:r>
                    </a:p>
                    <a:p>
                      <a:r>
                        <a:rPr lang="en-US" dirty="0"/>
                        <a:t>BIS 437 – Rapid IT Development Management</a:t>
                      </a:r>
                    </a:p>
                    <a:p>
                      <a:r>
                        <a:rPr lang="en-US" dirty="0"/>
                        <a:t>BIS 447 – Business Intelligence</a:t>
                      </a:r>
                    </a:p>
                    <a:p>
                      <a:r>
                        <a:rPr lang="en-US" dirty="0"/>
                        <a:t>BIS 375 – E-Commerce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752505"/>
                  </a:ext>
                </a:extLst>
              </a:tr>
            </a:tbl>
          </a:graphicData>
        </a:graphic>
      </p:graphicFrame>
      <p:pic>
        <p:nvPicPr>
          <p:cNvPr id="6" name="Picture 5" descr="A person in a blue shirt&#10;&#10;Description automatically generated">
            <a:extLst>
              <a:ext uri="{FF2B5EF4-FFF2-40B4-BE49-F238E27FC236}">
                <a16:creationId xmlns:a16="http://schemas.microsoft.com/office/drawing/2014/main" id="{B6C934EB-A23A-4471-9807-1F656CC8F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313" y="428652"/>
            <a:ext cx="947738" cy="1146843"/>
          </a:xfrm>
          <a:prstGeom prst="rect">
            <a:avLst/>
          </a:prstGeom>
        </p:spPr>
      </p:pic>
      <p:pic>
        <p:nvPicPr>
          <p:cNvPr id="10" name="Picture 9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B7379C7E-872E-40CE-8C26-82FB2FEAB9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313" y="2968794"/>
            <a:ext cx="947738" cy="1206000"/>
          </a:xfrm>
          <a:prstGeom prst="rect">
            <a:avLst/>
          </a:prstGeom>
        </p:spPr>
      </p:pic>
      <p:pic>
        <p:nvPicPr>
          <p:cNvPr id="12" name="Picture 11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9B1B1745-C400-42D3-9914-7E214A6BE9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313" y="5263806"/>
            <a:ext cx="947738" cy="1206001"/>
          </a:xfrm>
          <a:prstGeom prst="rect">
            <a:avLst/>
          </a:prstGeom>
        </p:spPr>
      </p:pic>
      <p:pic>
        <p:nvPicPr>
          <p:cNvPr id="14" name="Picture 13" descr="A person holding a sign posing for the camera&#10;&#10;Description automatically generated">
            <a:extLst>
              <a:ext uri="{FF2B5EF4-FFF2-40B4-BE49-F238E27FC236}">
                <a16:creationId xmlns:a16="http://schemas.microsoft.com/office/drawing/2014/main" id="{E323C159-7B72-47F1-8A07-DC8C4EE75EB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2" t="20822" r="69687" b="42211"/>
          <a:stretch/>
        </p:blipFill>
        <p:spPr>
          <a:xfrm>
            <a:off x="2119313" y="1659840"/>
            <a:ext cx="947738" cy="114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864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104" y="860719"/>
            <a:ext cx="10619792" cy="978482"/>
          </a:xfrm>
        </p:spPr>
        <p:txBody>
          <a:bodyPr>
            <a:normAutofit fontScale="90000"/>
          </a:bodyPr>
          <a:lstStyle/>
          <a:p>
            <a:pPr algn="ctr">
              <a:lnSpc>
                <a:spcPct val="84000"/>
              </a:lnSpc>
            </a:pPr>
            <a:r>
              <a:rPr lang="en-US" sz="3600" dirty="0"/>
              <a:t>Department of Accounting &amp;Business Information Systems </a:t>
            </a:r>
            <a:br>
              <a:rPr lang="en-US" sz="3600" dirty="0"/>
            </a:br>
            <a:r>
              <a:rPr lang="en-US" sz="3600" dirty="0"/>
              <a:t>Business Information Systems Major - Options</a:t>
            </a:r>
            <a:br>
              <a:rPr lang="en-US" dirty="0"/>
            </a:br>
            <a:r>
              <a:rPr lang="en-US" sz="2200" dirty="0">
                <a:hlinkClick r:id="rId2"/>
              </a:rPr>
              <a:t>https://www.easternct.edu/accounting-business-information-systems/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714150"/>
              </p:ext>
            </p:extLst>
          </p:nvPr>
        </p:nvGraphicFramePr>
        <p:xfrm>
          <a:off x="487362" y="1871244"/>
          <a:ext cx="11217276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8638">
                  <a:extLst>
                    <a:ext uri="{9D8B030D-6E8A-4147-A177-3AD203B41FA5}">
                      <a16:colId xmlns:a16="http://schemas.microsoft.com/office/drawing/2014/main" val="3592170656"/>
                    </a:ext>
                  </a:extLst>
                </a:gridCol>
                <a:gridCol w="5608638">
                  <a:extLst>
                    <a:ext uri="{9D8B030D-6E8A-4147-A177-3AD203B41FA5}">
                      <a16:colId xmlns:a16="http://schemas.microsoft.com/office/drawing/2014/main" val="2196349911"/>
                    </a:ext>
                  </a:extLst>
                </a:gridCol>
              </a:tblGrid>
              <a:tr h="326696">
                <a:tc>
                  <a:txBody>
                    <a:bodyPr/>
                    <a:lstStyle/>
                    <a:p>
                      <a:r>
                        <a:rPr lang="en-US" sz="3200" dirty="0"/>
                        <a:t>Majors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3200" dirty="0"/>
                        <a:t>Minors</a:t>
                      </a:r>
                      <a:r>
                        <a:rPr lang="en-US" dirty="0"/>
                        <a:t> (can’t be same name as your major)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dirty="0"/>
                        <a:t>(9 Unique Credits not used in your LAC or Major)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337309"/>
                  </a:ext>
                </a:extLst>
              </a:tr>
              <a:tr h="304598">
                <a:tc>
                  <a:txBody>
                    <a:bodyPr/>
                    <a:lstStyle/>
                    <a:p>
                      <a:r>
                        <a:rPr lang="en-US" dirty="0">
                          <a:hlinkClick r:id="rId3"/>
                        </a:rPr>
                        <a:t>Accounting (ACC)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4"/>
                        </a:rPr>
                        <a:t>Accounting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51458"/>
                  </a:ext>
                </a:extLst>
              </a:tr>
              <a:tr h="304598">
                <a:tc>
                  <a:txBody>
                    <a:bodyPr/>
                    <a:lstStyle/>
                    <a:p>
                      <a:r>
                        <a:rPr lang="en-US" dirty="0">
                          <a:hlinkClick r:id="rId5"/>
                        </a:rPr>
                        <a:t>Business Information Systems (BIS)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Business Information Systems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663620"/>
                  </a:ext>
                </a:extLst>
              </a:tr>
              <a:tr h="304598">
                <a:tc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Data Science (DSC)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44AFC"/>
                          </a:solidFill>
                        </a:rPr>
                        <a:t>Business Analytics (forthcoming)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29643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8"/>
                        </a:rPr>
                        <a:t>Healthcare Informatics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04196"/>
                  </a:ext>
                </a:extLst>
              </a:tr>
              <a:tr h="2564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9"/>
                        </a:rPr>
                        <a:t>Social Informatics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844855"/>
                  </a:ext>
                </a:extLst>
              </a:tr>
              <a:tr h="3045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244AFC"/>
                          </a:solidFill>
                        </a:rPr>
                        <a:t>Supply Chain Management (forthcoming)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796139"/>
                  </a:ext>
                </a:extLst>
              </a:tr>
            </a:tbl>
          </a:graphicData>
        </a:graphic>
      </p:graphicFrame>
      <p:pic>
        <p:nvPicPr>
          <p:cNvPr id="5" name="Picture 2">
            <a:extLst>
              <a:ext uri="{FF2B5EF4-FFF2-40B4-BE49-F238E27FC236}">
                <a16:creationId xmlns:a16="http://schemas.microsoft.com/office/drawing/2014/main" id="{D061FDC8-4B29-D344-ABB4-9D91074B21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613ED2F9-1EF0-4483-A46C-65FA2BF740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96860"/>
              </p:ext>
            </p:extLst>
          </p:nvPr>
        </p:nvGraphicFramePr>
        <p:xfrm>
          <a:off x="1369218" y="4959560"/>
          <a:ext cx="9453563" cy="1898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875">
                  <a:extLst>
                    <a:ext uri="{9D8B030D-6E8A-4147-A177-3AD203B41FA5}">
                      <a16:colId xmlns:a16="http://schemas.microsoft.com/office/drawing/2014/main" val="3622107553"/>
                    </a:ext>
                  </a:extLst>
                </a:gridCol>
                <a:gridCol w="4738688">
                  <a:extLst>
                    <a:ext uri="{9D8B030D-6E8A-4147-A177-3AD203B41FA5}">
                      <a16:colId xmlns:a16="http://schemas.microsoft.com/office/drawing/2014/main" val="1377492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BIS Major Common Depth Areas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872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1"/>
                        </a:rPr>
                        <a:t>Business Analytics/Business Intelligence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244AFC"/>
                          </a:solidFill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Application Development </a:t>
                      </a:r>
                      <a:endParaRPr lang="en-US" sz="1800" dirty="0">
                        <a:solidFill>
                          <a:srgbClr val="244AF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54865"/>
                  </a:ext>
                </a:extLst>
              </a:tr>
              <a:tr h="41507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44AFC"/>
                          </a:solidFill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Database/Data Architecture</a:t>
                      </a:r>
                      <a:endParaRPr lang="en-US" dirty="0">
                        <a:solidFill>
                          <a:srgbClr val="244AF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3"/>
                        </a:rPr>
                        <a:t>Business Analyst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186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44AFC"/>
                          </a:solidFill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E-Commerce/Web Design</a:t>
                      </a:r>
                      <a:endParaRPr lang="en-US" dirty="0">
                        <a:solidFill>
                          <a:srgbClr val="244AF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4"/>
                        </a:rPr>
                        <a:t>Networking – Cyber Security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547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5"/>
                        </a:rPr>
                        <a:t>Cloud Services/Operations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6"/>
                        </a:rPr>
                        <a:t>Project Management - Agile, Scrum, etc.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005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524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104" y="907208"/>
            <a:ext cx="10619792" cy="978482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Division of Business Options</a:t>
            </a:r>
            <a:br>
              <a:rPr lang="en-US" dirty="0"/>
            </a:br>
            <a:r>
              <a:rPr lang="en-US" sz="2200" dirty="0">
                <a:hlinkClick r:id="rId2"/>
              </a:rPr>
              <a:t>https://www.easternct.edu/business-division/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294791"/>
              </p:ext>
            </p:extLst>
          </p:nvPr>
        </p:nvGraphicFramePr>
        <p:xfrm>
          <a:off x="487362" y="2086362"/>
          <a:ext cx="11217276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8638">
                  <a:extLst>
                    <a:ext uri="{9D8B030D-6E8A-4147-A177-3AD203B41FA5}">
                      <a16:colId xmlns:a16="http://schemas.microsoft.com/office/drawing/2014/main" val="3592170656"/>
                    </a:ext>
                  </a:extLst>
                </a:gridCol>
                <a:gridCol w="5608638">
                  <a:extLst>
                    <a:ext uri="{9D8B030D-6E8A-4147-A177-3AD203B41FA5}">
                      <a16:colId xmlns:a16="http://schemas.microsoft.com/office/drawing/2014/main" val="2196349911"/>
                    </a:ext>
                  </a:extLst>
                </a:gridCol>
              </a:tblGrid>
              <a:tr h="475673">
                <a:tc>
                  <a:txBody>
                    <a:bodyPr/>
                    <a:lstStyle/>
                    <a:p>
                      <a:r>
                        <a:rPr lang="en-US" sz="3200" dirty="0"/>
                        <a:t>Other Majors in 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Other Minors in Division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337309"/>
                  </a:ext>
                </a:extLst>
              </a:tr>
              <a:tr h="304598">
                <a:tc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3"/>
                        </a:rPr>
                        <a:t>Business Administration</a:t>
                      </a:r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4"/>
                        </a:rPr>
                        <a:t>Business Administration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51458"/>
                  </a:ext>
                </a:extLst>
              </a:tr>
              <a:tr h="304598">
                <a:tc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Economics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6"/>
                        </a:rPr>
                        <a:t>Economics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879875"/>
                  </a:ext>
                </a:extLst>
              </a:tr>
              <a:tr h="304598">
                <a:tc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Finance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8"/>
                        </a:rPr>
                        <a:t>Healthcare Management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663620"/>
                  </a:ext>
                </a:extLst>
              </a:tr>
              <a:tr h="304598">
                <a:tc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9"/>
                        </a:rPr>
                        <a:t>Labor Relations &amp; Human Resource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0"/>
                        </a:rPr>
                        <a:t>Insurance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29643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672038"/>
              </p:ext>
            </p:extLst>
          </p:nvPr>
        </p:nvGraphicFramePr>
        <p:xfrm>
          <a:off x="2032000" y="4931067"/>
          <a:ext cx="8128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38604675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66170000"/>
                    </a:ext>
                  </a:extLst>
                </a:gridCol>
              </a:tblGrid>
              <a:tr h="31947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Business Administration*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1"/>
                        </a:rPr>
                        <a:t>Concentrations/Areas of Focus (minor)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22322"/>
                  </a:ext>
                </a:extLst>
              </a:tr>
              <a:tr h="319476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2"/>
                        </a:rPr>
                        <a:t>Finance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3"/>
                        </a:rPr>
                        <a:t>Management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432121"/>
                  </a:ext>
                </a:extLst>
              </a:tr>
              <a:tr h="319476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4"/>
                        </a:rPr>
                        <a:t>Healthcare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5"/>
                        </a:rPr>
                        <a:t>Marketing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395976"/>
                  </a:ext>
                </a:extLst>
              </a:tr>
              <a:tr h="319476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6"/>
                        </a:rPr>
                        <a:t>Human</a:t>
                      </a:r>
                      <a:r>
                        <a:rPr lang="en-US" baseline="0" dirty="0">
                          <a:hlinkClick r:id="rId16"/>
                        </a:rPr>
                        <a:t> Resource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7"/>
                        </a:rPr>
                        <a:t>Operations Management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365510"/>
                  </a:ext>
                </a:extLst>
              </a:tr>
              <a:tr h="319476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8"/>
                        </a:rPr>
                        <a:t>International Business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Concentration – Just 3</a:t>
                      </a:r>
                      <a:r>
                        <a:rPr lang="en-US" baseline="0" dirty="0"/>
                        <a:t> BUS Electives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717563"/>
                  </a:ext>
                </a:extLst>
              </a:tr>
            </a:tbl>
          </a:graphicData>
        </a:graphic>
      </p:graphicFrame>
      <p:pic>
        <p:nvPicPr>
          <p:cNvPr id="5" name="Picture 2">
            <a:extLst>
              <a:ext uri="{FF2B5EF4-FFF2-40B4-BE49-F238E27FC236}">
                <a16:creationId xmlns:a16="http://schemas.microsoft.com/office/drawing/2014/main" id="{D061FDC8-4B29-D344-ABB4-9D91074B21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008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1114686"/>
            <a:ext cx="8229600" cy="685800"/>
          </a:xfrm>
        </p:spPr>
        <p:txBody>
          <a:bodyPr>
            <a:noAutofit/>
          </a:bodyPr>
          <a:lstStyle/>
          <a:p>
            <a:r>
              <a:rPr lang="en-US" sz="3600" dirty="0"/>
              <a:t>First Semester – First Year Students</a:t>
            </a:r>
            <a:br>
              <a:rPr lang="en-US" sz="3600" dirty="0"/>
            </a:br>
            <a:r>
              <a:rPr lang="en-US" sz="3600" dirty="0"/>
              <a:t> Practices to Ensure Success in Your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81200" y="2123903"/>
            <a:ext cx="4038600" cy="5029199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Meet with your professional advisor (</a:t>
            </a:r>
            <a:r>
              <a:rPr lang="en-US" dirty="0">
                <a:hlinkClick r:id="rId3"/>
              </a:rPr>
              <a:t>Advising Center </a:t>
            </a:r>
            <a:r>
              <a:rPr lang="en-US" dirty="0"/>
              <a:t>- Library 109)</a:t>
            </a:r>
          </a:p>
          <a:p>
            <a:r>
              <a:rPr lang="en-US" dirty="0"/>
              <a:t>Attend Workshops to Design your </a:t>
            </a:r>
            <a:r>
              <a:rPr lang="en-US" dirty="0">
                <a:hlinkClick r:id="rId4"/>
              </a:rPr>
              <a:t>Eastern-in-Four</a:t>
            </a:r>
            <a:r>
              <a:rPr lang="en-US" dirty="0"/>
              <a:t> plan</a:t>
            </a:r>
          </a:p>
          <a:p>
            <a:r>
              <a:rPr lang="en-US" dirty="0"/>
              <a:t>Stay in contact with your professional advisor during your first year (Use </a:t>
            </a:r>
            <a:r>
              <a:rPr lang="en-US" dirty="0">
                <a:hlinkClick r:id="rId5"/>
              </a:rPr>
              <a:t>GradesFirst</a:t>
            </a:r>
            <a:r>
              <a:rPr lang="en-US" dirty="0"/>
              <a:t> to set up appointments)</a:t>
            </a:r>
          </a:p>
          <a:p>
            <a:r>
              <a:rPr lang="en-US" dirty="0"/>
              <a:t>Familiarize yourself with the </a:t>
            </a:r>
            <a:r>
              <a:rPr lang="en-US" dirty="0">
                <a:hlinkClick r:id="rId6"/>
              </a:rPr>
              <a:t>LAC</a:t>
            </a:r>
            <a:r>
              <a:rPr lang="en-US" dirty="0"/>
              <a:t> requirements</a:t>
            </a:r>
          </a:p>
          <a:p>
            <a:r>
              <a:rPr lang="en-US" dirty="0"/>
              <a:t>Enroll in one course related to your major (particularly one required for the major – T1M, ECO 200, etc.)</a:t>
            </a:r>
          </a:p>
          <a:p>
            <a:r>
              <a:rPr lang="en-US" dirty="0"/>
              <a:t>Have all relevant AP and transfer credits transcript(ed) during your first semester (Check </a:t>
            </a:r>
            <a:r>
              <a:rPr lang="en-US" dirty="0" err="1">
                <a:hlinkClick r:id="rId7"/>
              </a:rPr>
              <a:t>eWeb</a:t>
            </a:r>
            <a:r>
              <a:rPr lang="en-US" dirty="0"/>
              <a:t> Services)</a:t>
            </a:r>
          </a:p>
          <a:p>
            <a:r>
              <a:rPr lang="en-US" dirty="0"/>
              <a:t>Stay on top of your grades!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2161311"/>
            <a:ext cx="4038600" cy="4525963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Meet with your </a:t>
            </a:r>
            <a:r>
              <a:rPr lang="en-US" dirty="0">
                <a:hlinkClick r:id="rId8"/>
              </a:rPr>
              <a:t>department faculty</a:t>
            </a:r>
            <a:r>
              <a:rPr lang="en-US" dirty="0"/>
              <a:t> advisor to discuss major options </a:t>
            </a:r>
          </a:p>
          <a:p>
            <a:r>
              <a:rPr lang="en-US" dirty="0">
                <a:hlinkClick r:id="rId9"/>
              </a:rPr>
              <a:t>Pay Attention to Term Deadlines</a:t>
            </a:r>
            <a:r>
              <a:rPr lang="en-US" dirty="0"/>
              <a:t> so you are well prepared </a:t>
            </a:r>
          </a:p>
          <a:p>
            <a:r>
              <a:rPr lang="en-US" dirty="0">
                <a:hlinkClick r:id="rId4"/>
              </a:rPr>
              <a:t>Plan</a:t>
            </a:r>
            <a:r>
              <a:rPr lang="en-US" dirty="0"/>
              <a:t> your second semester courses and meet with your faculty advisor to get registration code </a:t>
            </a:r>
          </a:p>
          <a:p>
            <a:r>
              <a:rPr lang="en-US" dirty="0"/>
              <a:t>Go to the Major-Minor Fair in October to learn more about options in or with your major</a:t>
            </a:r>
          </a:p>
          <a:p>
            <a:r>
              <a:rPr lang="en-US" dirty="0"/>
              <a:t>Look at joining a </a:t>
            </a:r>
            <a:r>
              <a:rPr lang="en-US" dirty="0">
                <a:hlinkClick r:id="rId10"/>
              </a:rPr>
              <a:t>student organization</a:t>
            </a:r>
            <a:r>
              <a:rPr lang="en-US" dirty="0"/>
              <a:t> related to your academic interests (i.e. </a:t>
            </a:r>
            <a:r>
              <a:rPr lang="en-US" dirty="0">
                <a:hlinkClick r:id="rId11"/>
              </a:rPr>
              <a:t>BIS-AITP Student Chapter</a:t>
            </a:r>
            <a:r>
              <a:rPr lang="en-US" dirty="0"/>
              <a:t>)</a:t>
            </a:r>
          </a:p>
          <a:p>
            <a:r>
              <a:rPr lang="en-US" dirty="0"/>
              <a:t>Attend relevant events for your major or career interest areas</a:t>
            </a:r>
          </a:p>
          <a:p>
            <a:r>
              <a:rPr lang="en-US" dirty="0"/>
              <a:t>Keep a copy of all important papers  </a:t>
            </a:r>
          </a:p>
        </p:txBody>
      </p:sp>
    </p:spTree>
    <p:extLst>
      <p:ext uri="{BB962C8B-B14F-4D97-AF65-F5344CB8AC3E}">
        <p14:creationId xmlns:p14="http://schemas.microsoft.com/office/powerpoint/2010/main" val="4023821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56816" y="828676"/>
            <a:ext cx="8229600" cy="685800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/>
              <a:t>Transfer Students – Your First Semester</a:t>
            </a:r>
            <a:br>
              <a:rPr lang="en-US" sz="3600" dirty="0"/>
            </a:br>
            <a:r>
              <a:rPr lang="en-US" sz="3600" dirty="0"/>
              <a:t>Key Practices to Ensure Success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81200" y="1828802"/>
            <a:ext cx="4038600" cy="5029199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dirty="0"/>
              <a:t>Investigate academic and career areas you are interest in pursuing</a:t>
            </a:r>
          </a:p>
          <a:p>
            <a:r>
              <a:rPr lang="en-US" dirty="0"/>
              <a:t>Meet with your </a:t>
            </a:r>
            <a:r>
              <a:rPr lang="en-US" dirty="0">
                <a:hlinkClick r:id="rId3"/>
              </a:rPr>
              <a:t>department faculty </a:t>
            </a:r>
            <a:r>
              <a:rPr lang="en-US" dirty="0"/>
              <a:t>advisor to discuss academic options (Note: Fall 2020 ALL Office Hours Online) </a:t>
            </a:r>
          </a:p>
          <a:p>
            <a:r>
              <a:rPr lang="en-US" dirty="0"/>
              <a:t>Verify that all of  your transfer credits and foreign language courses were received and applied </a:t>
            </a:r>
          </a:p>
          <a:p>
            <a:r>
              <a:rPr lang="en-US" dirty="0"/>
              <a:t>Familiarize yourself with your remaining LAC requirements</a:t>
            </a:r>
          </a:p>
          <a:p>
            <a:r>
              <a:rPr lang="en-US" dirty="0"/>
              <a:t>Meet with your department faculty advisor to discuss second semester courses and get registration code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Enroll in required courses in your major that are at the front of required long prerequisite chains that you are eligible to take soon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199" y="1828802"/>
            <a:ext cx="4495801" cy="4525963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dirty="0">
                <a:hlinkClick r:id="rId4"/>
              </a:rPr>
              <a:t>Plan</a:t>
            </a:r>
            <a:r>
              <a:rPr lang="en-US" dirty="0"/>
              <a:t> your remaining semesters’ courses and meet with your faculty advisor to get registration code </a:t>
            </a:r>
          </a:p>
          <a:p>
            <a:r>
              <a:rPr lang="en-US" dirty="0"/>
              <a:t>Go to the Major-Minor Fair in October to learn more about options in or with your major (minors, concentrations, 2</a:t>
            </a:r>
            <a:r>
              <a:rPr lang="en-US" baseline="30000" dirty="0"/>
              <a:t>nd</a:t>
            </a:r>
            <a:r>
              <a:rPr lang="en-US" dirty="0"/>
              <a:t> major)</a:t>
            </a:r>
          </a:p>
          <a:p>
            <a:r>
              <a:rPr lang="en-US" dirty="0"/>
              <a:t>Look at joining a </a:t>
            </a:r>
            <a:r>
              <a:rPr lang="en-US" dirty="0">
                <a:hlinkClick r:id="rId5"/>
              </a:rPr>
              <a:t>student organization </a:t>
            </a:r>
            <a:r>
              <a:rPr lang="en-US" dirty="0"/>
              <a:t>related to your academic interests</a:t>
            </a:r>
          </a:p>
          <a:p>
            <a:r>
              <a:rPr lang="en-US" dirty="0"/>
              <a:t>Attend relevant events for your major or career interest areas</a:t>
            </a:r>
          </a:p>
          <a:p>
            <a:r>
              <a:rPr lang="en-US" dirty="0"/>
              <a:t>Keep a copy of all important papers</a:t>
            </a:r>
          </a:p>
          <a:p>
            <a:r>
              <a:rPr lang="en-US" dirty="0"/>
              <a:t>If you took the content courses that are designated as Writing Enhanced course(s) W2s for your major (i.e. BUS 201 and BUS 225), your BIS-490 – BIS Internship will satisfy your Writing Enhanced course requirement.  Your Writing Intensive course in your major requirement is met by BIS-461 – Seminar on Information Systems &amp; Business Strategy.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55422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049716" y="896081"/>
            <a:ext cx="4040188" cy="639762"/>
          </a:xfrm>
        </p:spPr>
        <p:txBody>
          <a:bodyPr/>
          <a:lstStyle/>
          <a:p>
            <a:r>
              <a:rPr lang="en-US" dirty="0"/>
              <a:t>Opportunities to Look For: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1981200" y="1447800"/>
            <a:ext cx="4108704" cy="395128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Scholarship Announcements</a:t>
            </a:r>
          </a:p>
          <a:p>
            <a:r>
              <a:rPr lang="en-US" dirty="0"/>
              <a:t>Electives related to major/minor/concentration</a:t>
            </a:r>
          </a:p>
          <a:p>
            <a:r>
              <a:rPr lang="en-US" dirty="0">
                <a:hlinkClick r:id="rId3"/>
              </a:rPr>
              <a:t>Employer Info Sessions</a:t>
            </a:r>
            <a:endParaRPr lang="en-US" dirty="0"/>
          </a:p>
          <a:p>
            <a:r>
              <a:rPr lang="en-US" dirty="0">
                <a:hlinkClick r:id="rId4"/>
              </a:rPr>
              <a:t>Resume</a:t>
            </a:r>
            <a:r>
              <a:rPr lang="en-US" dirty="0"/>
              <a:t>, Cover Letter, </a:t>
            </a:r>
            <a:r>
              <a:rPr lang="en-US" dirty="0">
                <a:hlinkClick r:id="rId5"/>
              </a:rPr>
              <a:t>Interviewing Workshops</a:t>
            </a:r>
            <a:endParaRPr lang="en-US" dirty="0"/>
          </a:p>
          <a:p>
            <a:r>
              <a:rPr lang="en-US" dirty="0">
                <a:hlinkClick r:id="rId6"/>
              </a:rPr>
              <a:t>Alumni Guest Speakers in Career Area of Interest</a:t>
            </a:r>
            <a:endParaRPr lang="en-US" dirty="0"/>
          </a:p>
          <a:p>
            <a:r>
              <a:rPr lang="en-US" dirty="0">
                <a:hlinkClick r:id="rId7"/>
              </a:rPr>
              <a:t>Internship and Job Postings</a:t>
            </a:r>
            <a:endParaRPr lang="en-US" dirty="0"/>
          </a:p>
          <a:p>
            <a:r>
              <a:rPr lang="en-US" dirty="0">
                <a:hlinkClick r:id="rId8"/>
              </a:rPr>
              <a:t>Biz-Tech Career Conversations</a:t>
            </a:r>
            <a:r>
              <a:rPr lang="en-US" dirty="0"/>
              <a:t> (Virtual this Fall)</a:t>
            </a:r>
          </a:p>
          <a:p>
            <a:r>
              <a:rPr lang="en-US" dirty="0"/>
              <a:t>Career Fairs to Attend (Virtual)</a:t>
            </a:r>
          </a:p>
          <a:p>
            <a:r>
              <a:rPr lang="en-US" dirty="0">
                <a:hlinkClick r:id="rId9"/>
              </a:rPr>
              <a:t>BIS Program Banquet (Spring)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6169027" y="896081"/>
            <a:ext cx="4041775" cy="639762"/>
          </a:xfrm>
        </p:spPr>
        <p:txBody>
          <a:bodyPr/>
          <a:lstStyle/>
          <a:p>
            <a:r>
              <a:rPr lang="en-US" dirty="0"/>
              <a:t>Stay on Top of Your:  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>
          <a:xfrm>
            <a:off x="6169026" y="1371601"/>
            <a:ext cx="4270374" cy="47545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Minimum GPA of your major </a:t>
            </a:r>
          </a:p>
          <a:p>
            <a:r>
              <a:rPr lang="en-US" dirty="0"/>
              <a:t>Long pre-requisite course chains</a:t>
            </a:r>
          </a:p>
          <a:p>
            <a:r>
              <a:rPr lang="en-US" dirty="0"/>
              <a:t>Electives that support your career interest areas</a:t>
            </a:r>
          </a:p>
          <a:p>
            <a:r>
              <a:rPr lang="en-US" dirty="0"/>
              <a:t>Internships within your major</a:t>
            </a:r>
          </a:p>
          <a:p>
            <a:r>
              <a:rPr lang="en-US" dirty="0"/>
              <a:t>Capstone course/projects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026" y="4354383"/>
            <a:ext cx="3965574" cy="19014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689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104" y="847473"/>
            <a:ext cx="10619792" cy="124097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What about declaring a minor, concentration or second major?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80" y="2088444"/>
            <a:ext cx="10909041" cy="476955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Transfer Seniors – High Priority to look at!</a:t>
            </a:r>
          </a:p>
          <a:p>
            <a:pPr lvl="1"/>
            <a:r>
              <a:rPr lang="en-US" dirty="0"/>
              <a:t>Talk to your Faculty Advisor and Program Coordinators and other faculty in your career interest areas</a:t>
            </a:r>
          </a:p>
          <a:p>
            <a:pPr lvl="1"/>
            <a:r>
              <a:rPr lang="en-US" dirty="0"/>
              <a:t>Chat with other Seniors in your Major</a:t>
            </a:r>
          </a:p>
          <a:p>
            <a:pPr lvl="1"/>
            <a:endParaRPr lang="en-US" dirty="0"/>
          </a:p>
          <a:p>
            <a:r>
              <a:rPr lang="en-US" dirty="0"/>
              <a:t>Transfer Juniors – Should look into potential areas of specialization - Fairly soon</a:t>
            </a:r>
          </a:p>
          <a:p>
            <a:pPr lvl="1"/>
            <a:r>
              <a:rPr lang="en-US" dirty="0"/>
              <a:t>Discuss this with your Faculty Advisor </a:t>
            </a:r>
          </a:p>
          <a:p>
            <a:pPr lvl="1"/>
            <a:r>
              <a:rPr lang="en-US" dirty="0"/>
              <a:t>Get ideas from other students in your major’s courses or student organization</a:t>
            </a:r>
          </a:p>
          <a:p>
            <a:pPr marL="457135" lvl="1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New First Year Students – You have time  (but look for info on other majors or minors)</a:t>
            </a:r>
          </a:p>
          <a:p>
            <a:pPr lvl="1"/>
            <a:r>
              <a:rPr lang="en-US" dirty="0"/>
              <a:t>Build a strong LAC foundation your first semester (LAC Tier 1 - Math or LAC Tier 1 – Writing) </a:t>
            </a:r>
          </a:p>
          <a:p>
            <a:pPr lvl="1"/>
            <a:r>
              <a:rPr lang="en-US" dirty="0"/>
              <a:t>Take discipline related courses your First Year (i.e. ECO 200 – Macroeconomics; ECO 201 – Microeconomics, Statistics</a:t>
            </a:r>
          </a:p>
          <a:p>
            <a:pPr marL="0" indent="0">
              <a:buNone/>
            </a:pPr>
            <a:endParaRPr lang="en-US" sz="8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8D3753B-2880-604B-8DE7-6163F9BAB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718562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6338ABC-800C-6D4A-9363-5B895A359FD9}" vid="{07EAC61C-1BD2-1844-AD02-F7B523654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953</TotalTime>
  <Words>4356</Words>
  <Application>Microsoft Office PowerPoint</Application>
  <PresentationFormat>Widescreen</PresentationFormat>
  <Paragraphs>1133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FreesiaUPC</vt:lpstr>
      <vt:lpstr>Theme1</vt:lpstr>
      <vt:lpstr>Those Who Are Eastern . . . </vt:lpstr>
      <vt:lpstr>BIS Faculty Introductions: Dr. Grandhi Dr. Kunene Dr. Petkov Dr. Schaller Dr. Citurs – BIS Program Coordinator</vt:lpstr>
      <vt:lpstr>PowerPoint Presentation</vt:lpstr>
      <vt:lpstr>Department of Accounting &amp;Business Information Systems  Business Information Systems Major - Options https://www.easternct.edu/accounting-business-information-systems/</vt:lpstr>
      <vt:lpstr>Division of Business Options https://www.easternct.edu/business-division/</vt:lpstr>
      <vt:lpstr>First Semester – First Year Students  Practices to Ensure Success in Your</vt:lpstr>
      <vt:lpstr> Transfer Students – Your First Semester Key Practices to Ensure Success</vt:lpstr>
      <vt:lpstr>PowerPoint Presentation</vt:lpstr>
      <vt:lpstr>What about declaring a minor, concentration or second major?</vt:lpstr>
      <vt:lpstr>Where Can I Obtain Information about Minors, Concentrations, or Second Majors?</vt:lpstr>
      <vt:lpstr>GPA and Course Grades</vt:lpstr>
      <vt:lpstr>Staying on Track to Graduate in 4 Years</vt:lpstr>
      <vt:lpstr>Staying on Track to Graduate in 4 Years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Get Involved with Student Clubs!!! http://www.easternct.edu/clubs/ BIS – Association of Information Technology Professionals (AITP) Student Chapter</vt:lpstr>
      <vt:lpstr>Department of Accounting &amp; Business Information Systems Related Clubs  BIS-AITP – Association of Information Technology Professionals - Student Chapter </vt:lpstr>
      <vt:lpstr>PowerPoint Presentation</vt:lpstr>
      <vt:lpstr>Important Contacts</vt:lpstr>
      <vt:lpstr> Welcome to BIS at Eastern!!! &amp; Have a GREAT SEMESTER!  Next Thursday 4 PM – Faculty Meet &amp; Greet </vt:lpstr>
    </vt:vector>
  </TitlesOfParts>
  <Company>Eastern Connecticut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Citurs,  Dr. Alex B. (Business Administration)</dc:creator>
  <cp:lastModifiedBy>Alex Citurs</cp:lastModifiedBy>
  <cp:revision>82</cp:revision>
  <cp:lastPrinted>2018-08-26T20:25:41Z</cp:lastPrinted>
  <dcterms:created xsi:type="dcterms:W3CDTF">2018-08-26T16:49:54Z</dcterms:created>
  <dcterms:modified xsi:type="dcterms:W3CDTF">2020-08-25T17:52:46Z</dcterms:modified>
</cp:coreProperties>
</file>